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72" r:id="rId2"/>
    <p:sldId id="27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umagalli, Mattia" initials="FM" lastIdx="1" clrIdx="0">
    <p:extLst/>
  </p:cmAuthor>
  <p:cmAuthor id="2" name="Fumagalli, Mattia" initials="FM [2]" lastIdx="1" clrIdx="1">
    <p:extLst/>
  </p:cmAuthor>
  <p:cmAuthor id="3" name="Fumagalli, Mattia" initials="FM [3]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1324"/>
    <p:restoredTop sz="94643"/>
  </p:normalViewPr>
  <p:slideViewPr>
    <p:cSldViewPr snapToGrid="0" snapToObjects="1">
      <p:cViewPr>
        <p:scale>
          <a:sx n="85" d="100"/>
          <a:sy n="85" d="100"/>
        </p:scale>
        <p:origin x="-136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commentAuthors" Target="commentAuthor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B2BB-6839-BA42-8056-2EC7C85D5DD2}" type="datetimeFigureOut">
              <a:rPr lang="en-US" smtClean="0"/>
              <a:t>10/29/16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B5E2A-53D1-2441-9522-86AAC0020920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12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GenderMaryFemale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= A, SalaryMary2200 = B,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DivisionMaryAdministration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= C,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DivisionMaryMarketing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= D. (A ⋀ B) ⋁ C ⊨ ¬(D ⋁ B)  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B5E2A-53D1-2441-9522-86AAC002092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7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EFA7-CC8A-2941-9DE5-92211407BA37}" type="datetimeFigureOut">
              <a:rPr lang="en-US" smtClean="0"/>
              <a:t>10/29/16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4D5E-7418-5041-8690-022F1C0C8CF4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25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EFA7-CC8A-2941-9DE5-92211407BA37}" type="datetimeFigureOut">
              <a:rPr lang="en-US" smtClean="0"/>
              <a:t>10/29/16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4D5E-7418-5041-8690-022F1C0C8CF4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0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EFA7-CC8A-2941-9DE5-92211407BA37}" type="datetimeFigureOut">
              <a:rPr lang="en-US" smtClean="0"/>
              <a:t>10/29/16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4D5E-7418-5041-8690-022F1C0C8CF4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04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EFA7-CC8A-2941-9DE5-92211407BA37}" type="datetimeFigureOut">
              <a:rPr lang="en-US" smtClean="0"/>
              <a:t>10/29/16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4D5E-7418-5041-8690-022F1C0C8CF4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56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EFA7-CC8A-2941-9DE5-92211407BA37}" type="datetimeFigureOut">
              <a:rPr lang="en-US" smtClean="0"/>
              <a:t>10/29/16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4D5E-7418-5041-8690-022F1C0C8CF4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75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EFA7-CC8A-2941-9DE5-92211407BA37}" type="datetimeFigureOut">
              <a:rPr lang="en-US" smtClean="0"/>
              <a:t>10/29/16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4D5E-7418-5041-8690-022F1C0C8CF4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12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EFA7-CC8A-2941-9DE5-92211407BA37}" type="datetimeFigureOut">
              <a:rPr lang="en-US" smtClean="0"/>
              <a:t>10/29/16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4D5E-7418-5041-8690-022F1C0C8CF4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111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EFA7-CC8A-2941-9DE5-92211407BA37}" type="datetimeFigureOut">
              <a:rPr lang="en-US" smtClean="0"/>
              <a:t>10/29/16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4D5E-7418-5041-8690-022F1C0C8CF4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6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EFA7-CC8A-2941-9DE5-92211407BA37}" type="datetimeFigureOut">
              <a:rPr lang="en-US" smtClean="0"/>
              <a:t>10/29/16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4D5E-7418-5041-8690-022F1C0C8CF4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3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EFA7-CC8A-2941-9DE5-92211407BA37}" type="datetimeFigureOut">
              <a:rPr lang="en-US" smtClean="0"/>
              <a:t>10/29/16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4D5E-7418-5041-8690-022F1C0C8CF4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7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EFA7-CC8A-2941-9DE5-92211407BA37}" type="datetimeFigureOut">
              <a:rPr lang="en-US" smtClean="0"/>
              <a:t>10/29/16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4D5E-7418-5041-8690-022F1C0C8CF4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93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7EFA7-CC8A-2941-9DE5-92211407BA37}" type="datetimeFigureOut">
              <a:rPr lang="en-US" smtClean="0"/>
              <a:t>10/29/16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34D5E-7418-5041-8690-022F1C0C8CF4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7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444696"/>
              </p:ext>
            </p:extLst>
          </p:nvPr>
        </p:nvGraphicFramePr>
        <p:xfrm>
          <a:off x="2397510" y="2077473"/>
          <a:ext cx="3180597" cy="667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0199"/>
                <a:gridCol w="1060199"/>
                <a:gridCol w="1060199"/>
              </a:tblGrid>
              <a:tr h="33361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a:t>NAME</a:t>
                      </a:r>
                      <a:endParaRPr lang="en-US" sz="1400" dirty="0"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L="82302" marR="82302" marT="41130" marB="4113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a:t>GENDER</a:t>
                      </a:r>
                      <a:endParaRPr lang="en-US" sz="1400" dirty="0"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L="82302" marR="82302" marT="41130" marB="4113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a:t>SALARY</a:t>
                      </a:r>
                      <a:endParaRPr lang="en-US" sz="1400" dirty="0"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L="82302" marR="82302" marT="41130" marB="41130"/>
                </a:tc>
              </a:tr>
              <a:tr h="33361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a:t>Mary</a:t>
                      </a:r>
                      <a:endParaRPr lang="en-US" sz="1400" dirty="0"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L="82302" marR="82302" marT="41130" marB="4113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a:t>Female</a:t>
                      </a:r>
                      <a:endParaRPr lang="en-US" sz="1400" dirty="0"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L="82302" marR="82302" marT="41130" marB="4113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a:t>2200</a:t>
                      </a:r>
                      <a:endParaRPr lang="en-US" sz="1400" dirty="0"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L="82302" marR="82302" marT="41130" marB="41130"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357448" y="4539634"/>
            <a:ext cx="1139912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0" i="0" u="none" strike="noStrike" baseline="0" dirty="0" smtClean="0">
                <a:latin typeface="Cambria Math" charset="0"/>
                <a:ea typeface="Cambria Math" charset="0"/>
                <a:cs typeface="Cambria Math" charset="0"/>
              </a:rPr>
              <a:t>Let KB be a Knowledge Base</a:t>
            </a:r>
            <a:r>
              <a:rPr lang="en-GB" sz="2000" dirty="0" smtClean="0">
                <a:latin typeface="Cambria Math" charset="0"/>
                <a:ea typeface="Cambria Math" charset="0"/>
                <a:cs typeface="Cambria Math" charset="0"/>
              </a:rPr>
              <a:t>, where KB = </a:t>
            </a:r>
            <a:r>
              <a:rPr lang="en-GB" sz="2000" dirty="0" err="1" smtClean="0">
                <a:latin typeface="Cambria Math" charset="0"/>
                <a:ea typeface="Cambria Math" charset="0"/>
                <a:cs typeface="Cambria Math" charset="0"/>
              </a:rPr>
              <a:t>Γ</a:t>
            </a:r>
            <a:r>
              <a:rPr lang="en-GB" sz="2000" dirty="0" smtClean="0"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en-GB" sz="1400" dirty="0" smtClean="0">
                <a:latin typeface="Cambria Math" charset="0"/>
                <a:ea typeface="Cambria Math" charset="0"/>
                <a:cs typeface="Cambria Math" charset="0"/>
              </a:rPr>
              <a:t>∪ </a:t>
            </a:r>
            <a:r>
              <a:rPr lang="en-GB" sz="2000" dirty="0" smtClean="0">
                <a:latin typeface="Cambria Math" charset="0"/>
                <a:ea typeface="Cambria Math" charset="0"/>
                <a:cs typeface="Cambria Math" charset="0"/>
              </a:rPr>
              <a:t>DB. Let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¬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(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DivisionMaryMarketing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⋁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SalaryMary2200)  </a:t>
            </a:r>
            <a:r>
              <a:rPr lang="en-GB" sz="2000" dirty="0" smtClean="0">
                <a:latin typeface="Cambria Math" charset="0"/>
                <a:ea typeface="Cambria Math" charset="0"/>
                <a:cs typeface="Cambria Math" charset="0"/>
              </a:rPr>
              <a:t>be a propositional formula. Prove if/that:</a:t>
            </a:r>
          </a:p>
          <a:p>
            <a:endParaRPr lang="en-GB" sz="2000" dirty="0" smtClean="0">
              <a:latin typeface="Cambria Math" charset="0"/>
              <a:ea typeface="Cambria Math" charset="0"/>
              <a:cs typeface="Cambria Math" charset="0"/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KB ⊨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¬(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DivisionMaryMarketing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⋁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SalaryMary2200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) 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SAT(KB) (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provide the 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possible assignments making </a:t>
            </a:r>
            <a:r>
              <a:rPr lang="en-US" sz="2000" i="1" dirty="0" err="1" smtClean="0">
                <a:solidFill>
                  <a:schemeClr val="accent1">
                    <a:lumMod val="75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Γ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true)</a:t>
            </a:r>
            <a:endParaRPr lang="en-GB" sz="2000" dirty="0" smtClean="0">
              <a:solidFill>
                <a:schemeClr val="accent1">
                  <a:lumMod val="75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5" name="Rettangolo 5"/>
          <p:cNvSpPr/>
          <p:nvPr/>
        </p:nvSpPr>
        <p:spPr>
          <a:xfrm>
            <a:off x="2363644" y="1675994"/>
            <a:ext cx="3180597" cy="3214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  <a:latin typeface="Cambria Math" charset="0"/>
                <a:ea typeface="Cambria Math" charset="0"/>
                <a:cs typeface="Cambria Math" charset="0"/>
                <a:sym typeface="Gill Sans" pitchFamily="-124" charset="0"/>
              </a:rPr>
              <a:t>EMPLOYEE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294707"/>
              </p:ext>
            </p:extLst>
          </p:nvPr>
        </p:nvGraphicFramePr>
        <p:xfrm>
          <a:off x="6257616" y="2077473"/>
          <a:ext cx="2767632" cy="667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3816"/>
                <a:gridCol w="1383816"/>
              </a:tblGrid>
              <a:tr h="33361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a:t>NAME</a:t>
                      </a:r>
                      <a:endParaRPr lang="en-US" sz="1400" dirty="0"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L="82283" marR="82283" marT="41130" marB="4113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a:t>DIVISION</a:t>
                      </a:r>
                      <a:endParaRPr lang="en-US" sz="1400" dirty="0"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L="82283" marR="82283" marT="41130" marB="41130"/>
                </a:tc>
              </a:tr>
              <a:tr h="33361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a:t>Mary</a:t>
                      </a:r>
                      <a:endParaRPr lang="en-US" sz="1400" dirty="0"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L="82283" marR="82283" marT="41130" marB="4113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a:t>Administration</a:t>
                      </a:r>
                      <a:endParaRPr lang="en-US" sz="1400" dirty="0"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L="82283" marR="82283" marT="41130" marB="41130"/>
                </a:tc>
              </a:tr>
            </a:tbl>
          </a:graphicData>
        </a:graphic>
      </p:graphicFrame>
      <p:sp>
        <p:nvSpPr>
          <p:cNvPr id="7" name="Rettangolo 7"/>
          <p:cNvSpPr/>
          <p:nvPr/>
        </p:nvSpPr>
        <p:spPr>
          <a:xfrm>
            <a:off x="6219040" y="1675994"/>
            <a:ext cx="2806208" cy="3214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Cambria Math" charset="0"/>
                <a:ea typeface="Cambria Math" charset="0"/>
                <a:cs typeface="Cambria Math" charset="0"/>
                <a:sym typeface="Gill Sans" pitchFamily="-124" charset="0"/>
              </a:rPr>
              <a:t>MANAGER</a:t>
            </a:r>
            <a:endParaRPr lang="en-US" sz="1400" b="1" dirty="0">
              <a:solidFill>
                <a:schemeClr val="bg1"/>
              </a:solidFill>
              <a:latin typeface="Cambria Math" charset="0"/>
              <a:ea typeface="Cambria Math" charset="0"/>
              <a:cs typeface="Cambria Math" charset="0"/>
              <a:sym typeface="Gill Sans" pitchFamily="-12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7448" y="1034431"/>
            <a:ext cx="109990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i="0" u="none" strike="noStrike" baseline="0" dirty="0" smtClean="0">
                <a:latin typeface="Cambria Math" charset="0"/>
                <a:ea typeface="Cambria Math" charset="0"/>
                <a:cs typeface="Cambria Math" charset="0"/>
              </a:rPr>
              <a:t>Consider the following database (DB):</a:t>
            </a:r>
          </a:p>
        </p:txBody>
      </p:sp>
      <p:sp>
        <p:nvSpPr>
          <p:cNvPr id="9" name="Rectangle 8"/>
          <p:cNvSpPr/>
          <p:nvPr/>
        </p:nvSpPr>
        <p:spPr>
          <a:xfrm>
            <a:off x="357448" y="3167869"/>
            <a:ext cx="1099902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i="0" u="none" strike="noStrike" baseline="0" dirty="0" smtClean="0">
                <a:latin typeface="Cambria Math" charset="0"/>
                <a:ea typeface="Cambria Math" charset="0"/>
                <a:cs typeface="Cambria Math" charset="0"/>
              </a:rPr>
              <a:t>Consider the following theory (</a:t>
            </a:r>
            <a:r>
              <a:rPr lang="en-US" sz="2000" dirty="0" err="1" smtClean="0">
                <a:latin typeface="Cambria Math" charset="0"/>
                <a:ea typeface="Cambria Math" charset="0"/>
                <a:cs typeface="Cambria Math" charset="0"/>
              </a:rPr>
              <a:t>Γ</a:t>
            </a:r>
            <a:r>
              <a:rPr lang="en-US" sz="2000" dirty="0" smtClean="0">
                <a:latin typeface="Cambria Math" charset="0"/>
                <a:ea typeface="Cambria Math" charset="0"/>
                <a:cs typeface="Cambria Math" charset="0"/>
              </a:rPr>
              <a:t>)</a:t>
            </a:r>
            <a:r>
              <a:rPr lang="en-US" sz="2000" b="0" i="0" u="none" strike="noStrike" baseline="0" dirty="0" smtClean="0">
                <a:latin typeface="Cambria Math" charset="0"/>
                <a:ea typeface="Cambria Math" charset="0"/>
                <a:cs typeface="Cambria Math" charset="0"/>
              </a:rPr>
              <a:t>:</a:t>
            </a:r>
          </a:p>
          <a:p>
            <a:endParaRPr lang="en-US" sz="2000" b="0" i="0" u="none" strike="noStrike" baseline="0" dirty="0" smtClean="0">
              <a:latin typeface="Cambria Math" charset="0"/>
              <a:ea typeface="Cambria Math" charset="0"/>
              <a:cs typeface="Cambria Math" charset="0"/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{(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GenderMaryFemale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⋀ SalaryMary2200) ⋁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DivisionMaryAdministration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}    </a:t>
            </a:r>
            <a:endParaRPr lang="en-US" sz="2000" b="0" i="0" u="none" strike="noStrike" baseline="0" dirty="0" smtClean="0">
              <a:solidFill>
                <a:schemeClr val="accent1">
                  <a:lumMod val="75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11" name="Rectangle 1"/>
          <p:cNvSpPr txBox="1">
            <a:spLocks noChangeArrowheads="1"/>
          </p:cNvSpPr>
          <p:nvPr/>
        </p:nvSpPr>
        <p:spPr>
          <a:xfrm>
            <a:off x="0" y="-1501"/>
            <a:ext cx="8521065" cy="746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4000" b="1" dirty="0" smtClean="0">
                <a:latin typeface="Cambria Math" charset="0"/>
                <a:ea typeface="Cambria Math" charset="0"/>
                <a:cs typeface="Cambria Math" charset="0"/>
              </a:rPr>
              <a:t>Analogy with Databases</a:t>
            </a:r>
            <a:endParaRPr lang="en-US" altLang="en-US" sz="4000" b="1" dirty="0">
              <a:latin typeface="Cambria Math" charset="0"/>
              <a:ea typeface="Cambria Math" charset="0"/>
              <a:cs typeface="Cambria Math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20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0" y="-1501"/>
            <a:ext cx="8521065" cy="746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4000" b="1" dirty="0" smtClean="0">
                <a:latin typeface="Cambria Math" charset="0"/>
                <a:ea typeface="Cambria Math" charset="0"/>
                <a:cs typeface="Cambria Math" charset="0"/>
              </a:rPr>
              <a:t>Analogy with Databases: solution</a:t>
            </a:r>
            <a:endParaRPr lang="en-US" altLang="en-US" sz="4000" b="1" dirty="0">
              <a:latin typeface="Cambria Math" charset="0"/>
              <a:ea typeface="Cambria Math" charset="0"/>
              <a:cs typeface="Cambria Math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040968"/>
              </p:ext>
            </p:extLst>
          </p:nvPr>
        </p:nvGraphicFramePr>
        <p:xfrm>
          <a:off x="680410" y="850855"/>
          <a:ext cx="11020304" cy="5735955"/>
        </p:xfrm>
        <a:graphic>
          <a:graphicData uri="http://schemas.openxmlformats.org/drawingml/2006/table">
            <a:tbl>
              <a:tblPr/>
              <a:tblGrid>
                <a:gridCol w="1836359"/>
                <a:gridCol w="1838509"/>
                <a:gridCol w="1836359"/>
                <a:gridCol w="1836359"/>
                <a:gridCol w="1836359"/>
                <a:gridCol w="1836359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 Math" charset="0"/>
                          <a:ea typeface="Cambria Math" charset="0"/>
                          <a:cs typeface="Cambria Math" charset="0"/>
                          <a:sym typeface="Gill Sans" pitchFamily="-12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 Math" charset="0"/>
                          <a:ea typeface="Cambria Math" charset="0"/>
                          <a:cs typeface="Cambria Math" charset="0"/>
                          <a:sym typeface="Gill Sans" pitchFamily="-12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 Math" charset="0"/>
                          <a:ea typeface="Cambria Math" charset="0"/>
                          <a:cs typeface="Cambria Math" charset="0"/>
                          <a:sym typeface="Gill Sans" pitchFamily="-12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 Math" charset="0"/>
                          <a:ea typeface="Cambria Math" charset="0"/>
                          <a:cs typeface="Cambria Math" charset="0"/>
                          <a:sym typeface="Gill Sans" pitchFamily="-124" charset="0"/>
                        </a:rPr>
                        <a:t>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 Math" charset="0"/>
                        <a:ea typeface="Cambria Math" charset="0"/>
                        <a:cs typeface="Cambria Math" charset="0"/>
                        <a:sym typeface="Gill Sans" pitchFamily="-12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(A ⋀ B) ⋁ C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mbria Math" charset="0"/>
                        <a:ea typeface="Cambria Math" charset="0"/>
                        <a:cs typeface="Cambria Math" charset="0"/>
                        <a:sym typeface="Gill Sans" pitchFamily="-12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¬(E 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⋁ B)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mbria Math" charset="0"/>
                        <a:ea typeface="Cambria Math" charset="0"/>
                        <a:cs typeface="Cambria Math" charset="0"/>
                        <a:sym typeface="Gill Sans" pitchFamily="-12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bg-BG"/>
                        <a:t>T  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/>
                        <a:t>  T  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/>
                        <a:t>  T  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/>
                        <a:t>  T  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 Math" charset="0"/>
                          <a:ea typeface="Cambria Math" charset="0"/>
                          <a:cs typeface="Cambria Math" charset="0"/>
                          <a:sym typeface="Gill Sans" pitchFamily="-12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err="1" smtClean="0"/>
                        <a:t>F</a:t>
                      </a:r>
                      <a:endParaRPr lang="it-IT" sz="1600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T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T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T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/>
                        <a:t>F</a:t>
                      </a:r>
                      <a:endParaRPr lang="it-IT" dirty="0"/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 Math" charset="0"/>
                          <a:ea typeface="Cambria Math" charset="0"/>
                          <a:cs typeface="Cambria Math" charset="0"/>
                          <a:sym typeface="Gill Sans" pitchFamily="-12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err="1" smtClean="0"/>
                        <a:t>F</a:t>
                      </a:r>
                      <a:endParaRPr lang="it-IT" sz="1600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T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T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F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T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 Math" charset="0"/>
                          <a:ea typeface="Cambria Math" charset="0"/>
                          <a:cs typeface="Cambria Math" charset="0"/>
                          <a:sym typeface="Gill Sans" pitchFamily="-12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/>
                        <a:t>F</a:t>
                      </a:r>
                      <a:endParaRPr lang="it-IT" sz="1600" dirty="0" smtClean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T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T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F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F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 Math" charset="0"/>
                          <a:ea typeface="Cambria Math" charset="0"/>
                          <a:cs typeface="Cambria Math" charset="0"/>
                          <a:sym typeface="Gill Sans" pitchFamily="-12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/>
                        <a:t>F</a:t>
                      </a:r>
                      <a:endParaRPr lang="it-IT" sz="1600" dirty="0" smtClean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T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F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T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T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 Math" charset="0"/>
                          <a:ea typeface="Cambria Math" charset="0"/>
                          <a:cs typeface="Cambria Math" charset="0"/>
                          <a:sym typeface="Gill Sans" pitchFamily="-12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/>
                        <a:t>F</a:t>
                      </a:r>
                      <a:endParaRPr lang="it-IT" sz="1600" dirty="0" smtClean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T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F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T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F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 Math" charset="0"/>
                          <a:ea typeface="Cambria Math" charset="0"/>
                          <a:cs typeface="Cambria Math" charset="0"/>
                          <a:sym typeface="Gill Sans" pitchFamily="-12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 Math" charset="0"/>
                          <a:ea typeface="Cambria Math" charset="0"/>
                          <a:cs typeface="Cambria Math" charset="0"/>
                          <a:sym typeface="Gill Sans" pitchFamily="-12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T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F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F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T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charset="0"/>
                          <a:ea typeface="Cambria Math" charset="0"/>
                          <a:cs typeface="Cambria Math" charset="0"/>
                          <a:sym typeface="Gill Sans" pitchFamily="-12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/>
                        <a:t>F</a:t>
                      </a:r>
                      <a:endParaRPr lang="it-IT" sz="1600" dirty="0" smtClean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T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F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F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F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charset="0"/>
                          <a:ea typeface="Cambria Math" charset="0"/>
                          <a:cs typeface="Cambria Math" charset="0"/>
                          <a:sym typeface="Gill Sans" pitchFamily="-12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 Math" charset="0"/>
                          <a:ea typeface="Cambria Math" charset="0"/>
                          <a:cs typeface="Cambria Math" charset="0"/>
                          <a:sym typeface="Gill Sans" pitchFamily="-124" charset="0"/>
                        </a:rPr>
                        <a:t>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charset="0"/>
                        <a:ea typeface="Cambria Math" charset="0"/>
                        <a:cs typeface="Cambria Math" charset="0"/>
                        <a:sym typeface="Gill Sans" pitchFamily="-12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F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T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T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T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 Math" charset="0"/>
                          <a:ea typeface="Cambria Math" charset="0"/>
                          <a:cs typeface="Cambria Math" charset="0"/>
                          <a:sym typeface="Gill Sans" pitchFamily="-12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600" dirty="0" err="1" smtClean="0"/>
                        <a:t>F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 Math" charset="0"/>
                        <a:ea typeface="Cambria Math" charset="0"/>
                        <a:cs typeface="Cambria Math" charset="0"/>
                        <a:sym typeface="Gill Sans" pitchFamily="-12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F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T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T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F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 Math" charset="0"/>
                          <a:ea typeface="Cambria Math" charset="0"/>
                          <a:cs typeface="Cambria Math" charset="0"/>
                          <a:sym typeface="Gill Sans" pitchFamily="-12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600" dirty="0" err="1" smtClean="0"/>
                        <a:t>F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 Math" charset="0"/>
                        <a:ea typeface="Cambria Math" charset="0"/>
                        <a:cs typeface="Cambria Math" charset="0"/>
                        <a:sym typeface="Gill Sans" pitchFamily="-12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F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T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F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T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charset="0"/>
                          <a:ea typeface="Cambria Math" charset="0"/>
                          <a:cs typeface="Cambria Math" charset="0"/>
                          <a:sym typeface="Gill Sans" pitchFamily="-12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600" dirty="0" err="1" smtClean="0"/>
                        <a:t>F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charset="0"/>
                        <a:ea typeface="Cambria Math" charset="0"/>
                        <a:cs typeface="Cambria Math" charset="0"/>
                        <a:sym typeface="Gill Sans" pitchFamily="-12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F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T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F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F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charset="0"/>
                          <a:ea typeface="Cambria Math" charset="0"/>
                          <a:cs typeface="Cambria Math" charset="0"/>
                          <a:sym typeface="Gill Sans" pitchFamily="-12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600" dirty="0" err="1" smtClean="0"/>
                        <a:t>F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charset="0"/>
                        <a:ea typeface="Cambria Math" charset="0"/>
                        <a:cs typeface="Cambria Math" charset="0"/>
                        <a:sym typeface="Gill Sans" pitchFamily="-12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F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F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T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T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 Math" charset="0"/>
                          <a:ea typeface="Cambria Math" charset="0"/>
                          <a:cs typeface="Cambria Math" charset="0"/>
                          <a:sym typeface="Gill Sans" pitchFamily="-12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600" dirty="0" err="1" smtClean="0"/>
                        <a:t>F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 Math" charset="0"/>
                        <a:ea typeface="Cambria Math" charset="0"/>
                        <a:cs typeface="Cambria Math" charset="0"/>
                        <a:sym typeface="Gill Sans" pitchFamily="-12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F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F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T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F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 Math" charset="0"/>
                          <a:ea typeface="Cambria Math" charset="0"/>
                          <a:cs typeface="Cambria Math" charset="0"/>
                          <a:sym typeface="Gill Sans" pitchFamily="-12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 Math" charset="0"/>
                          <a:ea typeface="Cambria Math" charset="0"/>
                          <a:cs typeface="Cambria Math" charset="0"/>
                          <a:sym typeface="Gill Sans" pitchFamily="-12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F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F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F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T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charset="0"/>
                          <a:ea typeface="Cambria Math" charset="0"/>
                          <a:cs typeface="Cambria Math" charset="0"/>
                          <a:sym typeface="Gill Sans" pitchFamily="-12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600" dirty="0" err="1" smtClean="0"/>
                        <a:t>F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charset="0"/>
                        <a:ea typeface="Cambria Math" charset="0"/>
                        <a:cs typeface="Cambria Math" charset="0"/>
                        <a:sym typeface="Gill Sans" pitchFamily="-12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F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F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F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/>
                        <a:t>F</a:t>
                      </a:r>
                      <a:endParaRPr lang="it-IT" dirty="0"/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charset="0"/>
                          <a:ea typeface="Cambria Math" charset="0"/>
                          <a:cs typeface="Cambria Math" charset="0"/>
                          <a:sym typeface="Gill Sans" pitchFamily="-12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 Math" charset="0"/>
                          <a:ea typeface="Cambria Math" charset="0"/>
                          <a:cs typeface="Cambria Math" charset="0"/>
                          <a:sym typeface="Gill Sans" pitchFamily="-124" charset="0"/>
                        </a:rPr>
                        <a:t>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charset="0"/>
                        <a:ea typeface="Cambria Math" charset="0"/>
                        <a:cs typeface="Cambria Math" charset="0"/>
                        <a:sym typeface="Gill Sans" pitchFamily="-12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32"/>
          <p:cNvSpPr>
            <a:spLocks/>
          </p:cNvSpPr>
          <p:nvPr/>
        </p:nvSpPr>
        <p:spPr bwMode="auto">
          <a:xfrm>
            <a:off x="680409" y="1220257"/>
            <a:ext cx="8429723" cy="199707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9pPr>
          </a:lstStyle>
          <a:p>
            <a:pPr eaLnBrk="1" hangingPunct="1"/>
            <a:endParaRPr lang="it-IT" altLang="en-US"/>
          </a:p>
        </p:txBody>
      </p:sp>
      <p:sp>
        <p:nvSpPr>
          <p:cNvPr id="9" name="Rectangle 32"/>
          <p:cNvSpPr>
            <a:spLocks/>
          </p:cNvSpPr>
          <p:nvPr/>
        </p:nvSpPr>
        <p:spPr bwMode="auto">
          <a:xfrm>
            <a:off x="680408" y="3907309"/>
            <a:ext cx="8429723" cy="664692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9pPr>
          </a:lstStyle>
          <a:p>
            <a:pPr eaLnBrk="1" hangingPunct="1"/>
            <a:endParaRPr lang="it-IT" altLang="en-US"/>
          </a:p>
        </p:txBody>
      </p:sp>
      <p:sp>
        <p:nvSpPr>
          <p:cNvPr id="10" name="Rectangle 32"/>
          <p:cNvSpPr>
            <a:spLocks/>
          </p:cNvSpPr>
          <p:nvPr/>
        </p:nvSpPr>
        <p:spPr bwMode="auto">
          <a:xfrm>
            <a:off x="680408" y="5261978"/>
            <a:ext cx="8429723" cy="664692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9pPr>
          </a:lstStyle>
          <a:p>
            <a:pPr eaLnBrk="1" hangingPunct="1"/>
            <a:endParaRPr lang="it-IT" altLang="en-US"/>
          </a:p>
        </p:txBody>
      </p:sp>
      <p:sp>
        <p:nvSpPr>
          <p:cNvPr id="11" name="Text Box 33"/>
          <p:cNvSpPr txBox="1">
            <a:spLocks/>
          </p:cNvSpPr>
          <p:nvPr/>
        </p:nvSpPr>
        <p:spPr bwMode="auto">
          <a:xfrm rot="16200000">
            <a:off x="-657555" y="2048646"/>
            <a:ext cx="199881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9pPr>
          </a:lstStyle>
          <a:p>
            <a:pPr algn="r" eaLnBrk="1" hangingPunct="1"/>
            <a:r>
              <a:rPr lang="en-US" altLang="en-US" sz="1600" b="1" smtClean="0">
                <a:solidFill>
                  <a:srgbClr val="FF3300"/>
                </a:solidFill>
              </a:rPr>
              <a:t>MODELS FOR KB</a:t>
            </a:r>
            <a:endParaRPr lang="en-US" altLang="en-US" sz="1600" b="1" dirty="0">
              <a:solidFill>
                <a:srgbClr val="FF3300"/>
              </a:solidFill>
            </a:endParaRPr>
          </a:p>
        </p:txBody>
      </p:sp>
      <p:sp>
        <p:nvSpPr>
          <p:cNvPr id="12" name="Text Box 33"/>
          <p:cNvSpPr txBox="1">
            <a:spLocks/>
          </p:cNvSpPr>
          <p:nvPr/>
        </p:nvSpPr>
        <p:spPr bwMode="auto">
          <a:xfrm>
            <a:off x="8686526" y="459823"/>
            <a:ext cx="245560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宋体" charset="-122"/>
                <a:sym typeface="Gill Sans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ea typeface="Gill Sans" charset="0"/>
                <a:cs typeface="Gill Sans" charset="0"/>
              </a:rPr>
              <a:t>(A ⋀ B) ⋁ </a:t>
            </a:r>
            <a:r>
              <a:rPr lang="en-US" sz="1600" b="1" dirty="0" smtClean="0">
                <a:solidFill>
                  <a:srgbClr val="FF0000"/>
                </a:solidFill>
                <a:ea typeface="Gill Sans" charset="0"/>
                <a:cs typeface="Gill Sans" charset="0"/>
              </a:rPr>
              <a:t>C ⊨ </a:t>
            </a:r>
            <a:r>
              <a:rPr lang="en-US" sz="1600" b="1" dirty="0" smtClean="0">
                <a:solidFill>
                  <a:srgbClr val="FF0000"/>
                </a:solidFill>
                <a:ea typeface="Gill Sans" charset="0"/>
                <a:cs typeface="Gill Sans" charset="0"/>
              </a:rPr>
              <a:t>¬(E </a:t>
            </a:r>
            <a:r>
              <a:rPr lang="en-US" sz="1600" b="1" dirty="0">
                <a:solidFill>
                  <a:srgbClr val="FF0000"/>
                </a:solidFill>
                <a:ea typeface="Gill Sans" charset="0"/>
                <a:cs typeface="Gill Sans" charset="0"/>
              </a:rPr>
              <a:t>⋁ B) </a:t>
            </a:r>
            <a:r>
              <a:rPr lang="en-US" sz="1600" b="1" dirty="0" smtClean="0">
                <a:solidFill>
                  <a:srgbClr val="FF0000"/>
                </a:solidFill>
                <a:ea typeface="Gill Sans" charset="0"/>
                <a:cs typeface="Gill Sans" charset="0"/>
              </a:rPr>
              <a:t> </a:t>
            </a:r>
            <a:endParaRPr lang="en-US" sz="1600" b="1" dirty="0">
              <a:solidFill>
                <a:srgbClr val="FF0000"/>
              </a:solidFill>
              <a:ea typeface="Gill Sans" charset="0"/>
              <a:cs typeface="Gill Sans" charset="0"/>
              <a:sym typeface="Gill Sans" pitchFamily="-12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32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243</Words>
  <Application>Microsoft Macintosh PowerPoint</Application>
  <PresentationFormat>Widescreen</PresentationFormat>
  <Paragraphs>128</Paragraphs>
  <Slides>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9" baseType="lpstr">
      <vt:lpstr>Calibri</vt:lpstr>
      <vt:lpstr>Calibri Light</vt:lpstr>
      <vt:lpstr>Cambria Math</vt:lpstr>
      <vt:lpstr>Gill Sans</vt:lpstr>
      <vt:lpstr>宋体</vt:lpstr>
      <vt:lpstr>Arial</vt:lpstr>
      <vt:lpstr>Office Theme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Fumagalli, Mattia</dc:creator>
  <cp:lastModifiedBy>Fumagalli, Mattia</cp:lastModifiedBy>
  <cp:revision>33</cp:revision>
  <dcterms:created xsi:type="dcterms:W3CDTF">2016-10-19T11:17:16Z</dcterms:created>
  <dcterms:modified xsi:type="dcterms:W3CDTF">2016-10-29T11:34:09Z</dcterms:modified>
</cp:coreProperties>
</file>