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4"/>
  </p:notesMasterIdLst>
  <p:sldIdLst>
    <p:sldId id="256" r:id="rId2"/>
    <p:sldId id="415" r:id="rId3"/>
    <p:sldId id="416" r:id="rId4"/>
    <p:sldId id="424" r:id="rId5"/>
    <p:sldId id="425" r:id="rId6"/>
    <p:sldId id="426" r:id="rId7"/>
    <p:sldId id="428" r:id="rId8"/>
    <p:sldId id="419" r:id="rId9"/>
    <p:sldId id="420" r:id="rId10"/>
    <p:sldId id="427" r:id="rId11"/>
    <p:sldId id="423" r:id="rId12"/>
    <p:sldId id="429" r:id="rId13"/>
  </p:sldIdLst>
  <p:sldSz cx="4610100" cy="3460750"/>
  <p:notesSz cx="4610100" cy="34607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45"/>
    <p:restoredTop sz="82697"/>
  </p:normalViewPr>
  <p:slideViewPr>
    <p:cSldViewPr>
      <p:cViewPr>
        <p:scale>
          <a:sx n="90" d="100"/>
          <a:sy n="90" d="100"/>
        </p:scale>
        <p:origin x="640" y="3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00A9-FD7A-1242-89D8-8C083B5FD09E}" type="datetimeFigureOut">
              <a:rPr lang="it-IT" smtClean="0"/>
              <a:t>06/10/17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43C68-774E-3849-ADA1-C32FC9AD4CA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41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3C68-774E-3849-ADA1-C32FC9AD4CA9}" type="slidenum">
              <a:rPr lang="it-IT" smtClean="0"/>
              <a:t>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2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7AEB-7CEB-C840-8CBA-DB3C19B26DDA}" type="datetime1">
              <a:rPr lang="it-IT" smtClean="0"/>
              <a:t>06/10/17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0525-7838-074E-900D-F3D7092A7D54}" type="datetime1">
              <a:rPr lang="it-IT" smtClean="0"/>
              <a:t>06/10/17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004" cy="48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CF47-DA6D-2F43-B8B8-68337E5DFEB2}" type="datetime1">
              <a:rPr lang="it-IT" smtClean="0"/>
              <a:t>06/10/17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F788-6F4D-6146-B6C0-DE383345E2DA}" type="datetime1">
              <a:rPr lang="it-IT" smtClean="0"/>
              <a:t>06/10/17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A14F-3708-F342-BB3F-D51B5D552378}" type="datetime1">
              <a:rPr lang="it-IT" smtClean="0"/>
              <a:t>06/10/17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004" cy="480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762" y="11988"/>
            <a:ext cx="4300575" cy="236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7294" y="1615414"/>
            <a:ext cx="3915511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F208D-95AF-894D-8E72-C90DD01A9211}" type="datetime1">
              <a:rPr lang="it-IT" smtClean="0"/>
              <a:t>06/10/17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24921" y="3354558"/>
            <a:ext cx="228600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193" y="723785"/>
            <a:ext cx="3989704" cy="82550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9652" y="50800"/>
                </a:lnTo>
                <a:lnTo>
                  <a:pt x="3985644" y="31075"/>
                </a:lnTo>
                <a:lnTo>
                  <a:pt x="3974729" y="14922"/>
                </a:lnTo>
                <a:lnTo>
                  <a:pt x="3958576" y="4008"/>
                </a:lnTo>
                <a:lnTo>
                  <a:pt x="3938852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1235545"/>
            <a:ext cx="1016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35345" y="1222844"/>
            <a:ext cx="114251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0794" y="1273645"/>
            <a:ext cx="3837250" cy="634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98846" y="774344"/>
            <a:ext cx="50751" cy="101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98846" y="825146"/>
            <a:ext cx="50751" cy="4103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9193" y="768208"/>
            <a:ext cx="3989704" cy="518159"/>
          </a:xfrm>
          <a:custGeom>
            <a:avLst/>
            <a:gdLst/>
            <a:ahLst/>
            <a:cxnLst/>
            <a:rect l="l" t="t" r="r" b="b"/>
            <a:pathLst>
              <a:path w="3989704" h="518159">
                <a:moveTo>
                  <a:pt x="3989652" y="0"/>
                </a:moveTo>
                <a:lnTo>
                  <a:pt x="0" y="0"/>
                </a:lnTo>
                <a:lnTo>
                  <a:pt x="0" y="467335"/>
                </a:lnTo>
                <a:lnTo>
                  <a:pt x="4008" y="487060"/>
                </a:lnTo>
                <a:lnTo>
                  <a:pt x="14922" y="503213"/>
                </a:lnTo>
                <a:lnTo>
                  <a:pt x="31075" y="514127"/>
                </a:lnTo>
                <a:lnTo>
                  <a:pt x="50800" y="518136"/>
                </a:lnTo>
                <a:lnTo>
                  <a:pt x="3938852" y="518136"/>
                </a:lnTo>
                <a:lnTo>
                  <a:pt x="3958576" y="514127"/>
                </a:lnTo>
                <a:lnTo>
                  <a:pt x="3974729" y="503213"/>
                </a:lnTo>
                <a:lnTo>
                  <a:pt x="3985644" y="487060"/>
                </a:lnTo>
                <a:lnTo>
                  <a:pt x="3989652" y="467335"/>
                </a:lnTo>
                <a:lnTo>
                  <a:pt x="3989652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98846" y="812446"/>
            <a:ext cx="0" cy="442595"/>
          </a:xfrm>
          <a:custGeom>
            <a:avLst/>
            <a:gdLst/>
            <a:ahLst/>
            <a:cxnLst/>
            <a:rect l="l" t="t" r="r" b="b"/>
            <a:pathLst>
              <a:path h="442594">
                <a:moveTo>
                  <a:pt x="0" y="44214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98846" y="79974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98846" y="78704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98846" y="77434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09192" y="792657"/>
            <a:ext cx="398960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en-US" spc="-20" dirty="0" smtClean="0">
                <a:latin typeface="Gill Sans MT" charset="0"/>
                <a:ea typeface="Gill Sans MT" charset="0"/>
                <a:cs typeface="Gill Sans MT" charset="0"/>
              </a:rPr>
              <a:t>KDI</a:t>
            </a:r>
            <a:r>
              <a:rPr lang="en-US" spc="-30" dirty="0" smtClean="0">
                <a:latin typeface="Gill Sans MT" charset="0"/>
                <a:ea typeface="Gill Sans MT" charset="0"/>
                <a:cs typeface="Gill Sans MT" charset="0"/>
              </a:rPr>
              <a:t/>
            </a:r>
            <a:br>
              <a:rPr lang="en-US" spc="-30" dirty="0" smtClean="0"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spc="-45" dirty="0" smtClean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Assignment Title - Step 3</a:t>
            </a:r>
            <a:endParaRPr lang="en-US" sz="1000" spc="-3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4378" y="1595623"/>
            <a:ext cx="250134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000" dirty="0"/>
              <a:t>Name, </a:t>
            </a:r>
            <a:r>
              <a:rPr lang="en-US" sz="1000" dirty="0" err="1"/>
              <a:t>Familiy</a:t>
            </a:r>
            <a:r>
              <a:rPr lang="en-US" sz="1000" dirty="0"/>
              <a:t> Name - Student ID; …</a:t>
            </a:r>
            <a:endParaRPr lang="it-IT" sz="1000" dirty="0">
              <a:latin typeface="Gill Sans MT" panose="020B0502020104020203" pitchFamily="34" charset="0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08696" y="1815007"/>
            <a:ext cx="159067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700" spc="-50" dirty="0">
                <a:latin typeface="Gill Sans MT" panose="020B0502020104020203" pitchFamily="34" charset="0"/>
                <a:cs typeface="Lucida Sans Unicode"/>
              </a:rPr>
              <a:t>University of Trento</a:t>
            </a:r>
            <a:endParaRPr lang="en-US" sz="700" dirty="0">
              <a:latin typeface="Gill Sans MT" panose="020B0502020104020203" pitchFamily="34" charset="0"/>
              <a:cs typeface="Lucida Sans Unicode"/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036" y="2166417"/>
            <a:ext cx="1143993" cy="1143993"/>
          </a:xfrm>
          <a:prstGeom prst="rect">
            <a:avLst/>
          </a:prstGeom>
        </p:spPr>
      </p:pic>
      <p:sp>
        <p:nvSpPr>
          <p:cNvPr id="16" name="Segnaposto numero diapositiva 1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0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KARMA Importing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9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1362531"/>
            <a:ext cx="3352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Perpetua" charset="0"/>
                <a:ea typeface="Perpetua" charset="0"/>
                <a:cs typeface="Perpetua" charset="0"/>
              </a:rPr>
              <a:t>Solution to entity matching problems</a:t>
            </a:r>
            <a:endParaRPr lang="it-IT" sz="1400" dirty="0">
              <a:latin typeface="Perpetua" charset="0"/>
              <a:ea typeface="Perpetua" charset="0"/>
              <a:cs typeface="Perpetua" charset="0"/>
            </a:endParaRPr>
          </a:p>
          <a:p>
            <a:pPr algn="ctr"/>
            <a:r>
              <a:rPr lang="it-IT" sz="1400" b="1" dirty="0" smtClean="0">
                <a:latin typeface="Perpetua" charset="0"/>
                <a:ea typeface="Perpetua" charset="0"/>
                <a:cs typeface="Perpetua" charset="0"/>
              </a:rPr>
              <a:t>1 slide</a:t>
            </a:r>
            <a:endParaRPr lang="en-US" sz="1400" b="1" dirty="0" smtClean="0">
              <a:latin typeface="Perpetua" charset="0"/>
              <a:ea typeface="Perpetua" charset="0"/>
              <a:cs typeface="Perpet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6391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 smtClean="0">
                <a:latin typeface="Gill Sans MT" charset="0"/>
                <a:ea typeface="Gill Sans MT" charset="0"/>
                <a:cs typeface="Gill Sans MT" charset="0"/>
              </a:rPr>
              <a:t>Difficulties with the methodology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28650" y="1362531"/>
            <a:ext cx="3352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latin typeface="Perpetua" charset="0"/>
                <a:ea typeface="Perpetua" charset="0"/>
                <a:cs typeface="Perpetua" charset="0"/>
              </a:rPr>
              <a:t>I</a:t>
            </a:r>
            <a:r>
              <a:rPr lang="en-US" sz="1400" dirty="0" smtClean="0">
                <a:latin typeface="Perpetua" charset="0"/>
                <a:ea typeface="Perpetua" charset="0"/>
                <a:cs typeface="Perpetua" charset="0"/>
              </a:rPr>
              <a:t>tem list</a:t>
            </a:r>
          </a:p>
          <a:p>
            <a:pPr algn="ctr"/>
            <a:r>
              <a:rPr lang="en-US" sz="1400" b="1" dirty="0" smtClean="0">
                <a:latin typeface="Perpetua" charset="0"/>
                <a:ea typeface="Perpetua" charset="0"/>
                <a:cs typeface="Perpetua" charset="0"/>
              </a:rPr>
              <a:t>1 slide</a:t>
            </a:r>
            <a:endParaRPr lang="it-IT" sz="1400" b="1" dirty="0">
              <a:latin typeface="Perpetua" charset="0"/>
              <a:ea typeface="Perpetua" charset="0"/>
              <a:cs typeface="Perpetua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10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10360671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 smtClean="0">
                <a:latin typeface="Gill Sans MT" charset="0"/>
                <a:ea typeface="Gill Sans MT" charset="0"/>
                <a:cs typeface="Gill Sans MT" charset="0"/>
              </a:rPr>
              <a:t>DEMO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28650" y="1362531"/>
            <a:ext cx="335279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Perpetua" charset="0"/>
                <a:ea typeface="Perpetua" charset="0"/>
                <a:cs typeface="Perpetua" charset="0"/>
              </a:rPr>
              <a:t>Demo</a:t>
            </a:r>
            <a:endParaRPr lang="it-IT" sz="1400" b="1" dirty="0">
              <a:latin typeface="Perpetua" charset="0"/>
              <a:ea typeface="Perpetua" charset="0"/>
              <a:cs typeface="Perpetua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11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163911632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Outline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933451" y="1034157"/>
            <a:ext cx="2743199" cy="1508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Goals and Scope of the DEMO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>
                <a:latin typeface="Perpetua" charset="0"/>
                <a:ea typeface="Perpetua" charset="0"/>
                <a:cs typeface="Perpetua" charset="0"/>
              </a:rPr>
              <a:t>Protégé </a:t>
            </a: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importing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Evaluation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SPARQL Queries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KARMA Importing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Difficulties with the methodology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DEMO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1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13240109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Goals and Scope of the DEMO</a:t>
            </a:r>
            <a:r>
              <a:rPr lang="en-US" dirty="0">
                <a:latin typeface="Perpetua" charset="0"/>
                <a:ea typeface="Perpetua" charset="0"/>
                <a:cs typeface="Perpetua" charset="0"/>
              </a:rPr>
              <a:t/>
            </a:r>
            <a:br>
              <a:rPr lang="en-US" dirty="0">
                <a:latin typeface="Perpetua" charset="0"/>
                <a:ea typeface="Perpetua" charset="0"/>
                <a:cs typeface="Perpetua" charset="0"/>
              </a:rPr>
            </a:br>
            <a:r>
              <a:rPr lang="en-US" dirty="0">
                <a:latin typeface="Perpetua" charset="0"/>
                <a:ea typeface="Perpetua" charset="0"/>
                <a:cs typeface="Perpetua" charset="0"/>
              </a:rPr>
              <a:t>Data importing</a:t>
            </a:r>
            <a:br>
              <a:rPr lang="en-US" dirty="0">
                <a:latin typeface="Perpetua" charset="0"/>
                <a:ea typeface="Perpetua" charset="0"/>
                <a:cs typeface="Perpetua" charset="0"/>
              </a:rPr>
            </a:b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19151" y="1362531"/>
            <a:ext cx="2971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Perpetua" charset="0"/>
                <a:ea typeface="Perpetua" charset="0"/>
                <a:cs typeface="Perpetua" charset="0"/>
              </a:rPr>
              <a:t>Brief description of the goals of the DEMO </a:t>
            </a:r>
          </a:p>
          <a:p>
            <a:pPr algn="ctr"/>
            <a:r>
              <a:rPr lang="en-US" sz="1400" b="1" dirty="0" smtClean="0">
                <a:latin typeface="Perpetua" charset="0"/>
                <a:ea typeface="Perpetua" charset="0"/>
                <a:cs typeface="Perpetua" charset="0"/>
              </a:rPr>
              <a:t>1 slide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2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6020809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 smtClean="0">
                <a:latin typeface="Gill Sans MT" charset="0"/>
                <a:ea typeface="Gill Sans MT" charset="0"/>
                <a:cs typeface="Gill Sans MT" charset="0"/>
              </a:rPr>
              <a:t>Protégé importing</a:t>
            </a:r>
            <a:endParaRPr lang="en-US" spc="-7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19151" y="1362531"/>
            <a:ext cx="2971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latin typeface="Perpetua" charset="0"/>
                <a:ea typeface="Perpetua" charset="0"/>
                <a:cs typeface="Perpetua" charset="0"/>
              </a:rPr>
              <a:t>Protégé </a:t>
            </a:r>
            <a:r>
              <a:rPr lang="en-US" sz="1400" dirty="0" smtClean="0">
                <a:latin typeface="Perpetua" charset="0"/>
                <a:ea typeface="Perpetua" charset="0"/>
                <a:cs typeface="Perpetua" charset="0"/>
              </a:rPr>
              <a:t>importing issues</a:t>
            </a:r>
          </a:p>
          <a:p>
            <a:pPr algn="ctr"/>
            <a:r>
              <a:rPr lang="en-US" sz="1400" b="1" dirty="0" smtClean="0">
                <a:latin typeface="Perpetua" charset="0"/>
                <a:ea typeface="Perpetua" charset="0"/>
                <a:cs typeface="Perpetua" charset="0"/>
              </a:rPr>
              <a:t>1 slide</a:t>
            </a:r>
            <a:endParaRPr lang="it-IT" sz="1400" b="1" dirty="0">
              <a:latin typeface="Perpetua" charset="0"/>
              <a:ea typeface="Perpetua" charset="0"/>
              <a:cs typeface="Perpetua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3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102432514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Protégé importing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19151" y="1362531"/>
            <a:ext cx="2971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Perpetua" charset="0"/>
                <a:ea typeface="Perpetua" charset="0"/>
                <a:cs typeface="Perpetua" charset="0"/>
              </a:rPr>
              <a:t>Schema matching issues </a:t>
            </a:r>
          </a:p>
          <a:p>
            <a:pPr algn="ctr"/>
            <a:r>
              <a:rPr lang="en-US" sz="1400" b="1" dirty="0" smtClean="0">
                <a:latin typeface="Perpetua" charset="0"/>
                <a:ea typeface="Perpetua" charset="0"/>
                <a:cs typeface="Perpetua" charset="0"/>
              </a:rPr>
              <a:t>1/2 slides</a:t>
            </a:r>
            <a:endParaRPr lang="it-IT" sz="1400" b="1" dirty="0">
              <a:latin typeface="Perpetua" charset="0"/>
              <a:ea typeface="Perpetua" charset="0"/>
              <a:cs typeface="Perpetua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4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5976236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Protégé importing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19151" y="1362531"/>
            <a:ext cx="2971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Perpetua" charset="0"/>
                <a:ea typeface="Perpetua" charset="0"/>
                <a:cs typeface="Perpetua" charset="0"/>
              </a:rPr>
              <a:t>Entity </a:t>
            </a:r>
            <a:r>
              <a:rPr lang="en-US" sz="1400" dirty="0">
                <a:latin typeface="Perpetua" charset="0"/>
                <a:ea typeface="Perpetua" charset="0"/>
                <a:cs typeface="Perpetua" charset="0"/>
              </a:rPr>
              <a:t>matching issues </a:t>
            </a:r>
            <a:endParaRPr lang="en-US" sz="1400" dirty="0" smtClean="0">
              <a:latin typeface="Perpetua" charset="0"/>
              <a:ea typeface="Perpetua" charset="0"/>
              <a:cs typeface="Perpetua" charset="0"/>
            </a:endParaRPr>
          </a:p>
          <a:p>
            <a:pPr algn="ctr"/>
            <a:r>
              <a:rPr lang="en-US" sz="1400" b="1" dirty="0" smtClean="0">
                <a:latin typeface="Perpetua" charset="0"/>
                <a:ea typeface="Perpetua" charset="0"/>
                <a:cs typeface="Perpetua" charset="0"/>
              </a:rPr>
              <a:t>1/2 </a:t>
            </a:r>
            <a:r>
              <a:rPr lang="en-US" sz="1400" b="1" dirty="0">
                <a:latin typeface="Perpetua" charset="0"/>
                <a:ea typeface="Perpetua" charset="0"/>
                <a:cs typeface="Perpetua" charset="0"/>
              </a:rPr>
              <a:t>slides</a:t>
            </a:r>
            <a:endParaRPr lang="it-IT" sz="1400" b="1" dirty="0">
              <a:latin typeface="Perpetua" charset="0"/>
              <a:ea typeface="Perpetua" charset="0"/>
              <a:cs typeface="Perpetua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5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8918909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 smtClean="0">
                <a:latin typeface="Gill Sans MT" charset="0"/>
                <a:ea typeface="Gill Sans MT" charset="0"/>
                <a:cs typeface="Gill Sans MT" charset="0"/>
              </a:rPr>
              <a:t>Evaluation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19151" y="1362531"/>
            <a:ext cx="297179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latin typeface="Perpetua" charset="0"/>
                <a:ea typeface="Perpetua" charset="0"/>
                <a:cs typeface="Perpetua" charset="0"/>
              </a:rPr>
              <a:t>1 slide</a:t>
            </a:r>
            <a:endParaRPr lang="it-IT" sz="1400" b="1" dirty="0">
              <a:latin typeface="Perpetua" charset="0"/>
              <a:ea typeface="Perpetua" charset="0"/>
              <a:cs typeface="Perpetua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6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2818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 smtClean="0">
                <a:latin typeface="Gill Sans MT" charset="0"/>
                <a:ea typeface="Gill Sans MT" charset="0"/>
                <a:cs typeface="Gill Sans MT" charset="0"/>
              </a:rPr>
              <a:t>SPARQL Queries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7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19151" y="1362531"/>
            <a:ext cx="297179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latin typeface="Perpetua" charset="0"/>
                <a:ea typeface="Perpetua" charset="0"/>
                <a:cs typeface="Perpetua" charset="0"/>
              </a:rPr>
              <a:t>1 slide</a:t>
            </a:r>
            <a:endParaRPr lang="it-IT" sz="1400" b="1" dirty="0">
              <a:latin typeface="Perpetua" charset="0"/>
              <a:ea typeface="Perpetua" charset="0"/>
              <a:cs typeface="Perpet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3172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defRPr/>
            </a:pPr>
            <a:r>
              <a:rPr lang="en-US" dirty="0" smtClean="0">
                <a:latin typeface="Gill Sans MT" charset="0"/>
                <a:ea typeface="Gill Sans MT" charset="0"/>
                <a:cs typeface="Gill Sans MT" charset="0"/>
              </a:rPr>
              <a:t>KARMA Importing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28650" y="1362531"/>
            <a:ext cx="3352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Perpetua" charset="0"/>
                <a:ea typeface="Perpetua" charset="0"/>
                <a:cs typeface="Perpetua" charset="0"/>
              </a:rPr>
              <a:t>Solution to schema matching problems</a:t>
            </a:r>
            <a:endParaRPr lang="it-IT" sz="1400" dirty="0">
              <a:latin typeface="Perpetua" charset="0"/>
              <a:ea typeface="Perpetua" charset="0"/>
              <a:cs typeface="Perpetua" charset="0"/>
            </a:endParaRPr>
          </a:p>
          <a:p>
            <a:pPr algn="ctr"/>
            <a:r>
              <a:rPr lang="it-IT" sz="1400" b="1" dirty="0" smtClean="0">
                <a:latin typeface="Perpetua" charset="0"/>
                <a:ea typeface="Perpetua" charset="0"/>
                <a:cs typeface="Perpetua" charset="0"/>
              </a:rPr>
              <a:t>1 slide</a:t>
            </a:r>
            <a:endParaRPr lang="en-US" sz="1400" b="1" dirty="0" smtClean="0">
              <a:latin typeface="Perpetua" charset="0"/>
              <a:ea typeface="Perpetua" charset="0"/>
              <a:cs typeface="Perpetua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8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11355062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</TotalTime>
  <Words>141</Words>
  <Application>Microsoft Macintosh PowerPoint</Application>
  <PresentationFormat>Personalizzato</PresentationFormat>
  <Paragraphs>51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Lucida Sans Unicode</vt:lpstr>
      <vt:lpstr>Perpetua</vt:lpstr>
      <vt:lpstr>Segoe UI</vt:lpstr>
      <vt:lpstr>Calibri</vt:lpstr>
      <vt:lpstr>Gill Sans MT</vt:lpstr>
      <vt:lpstr>Tahoma</vt:lpstr>
      <vt:lpstr>Times New Roman</vt:lpstr>
      <vt:lpstr>Office Theme</vt:lpstr>
      <vt:lpstr>KDI Assignment Title - Step 3</vt:lpstr>
      <vt:lpstr>Outline</vt:lpstr>
      <vt:lpstr>Goals and Scope of the DEMO Data importing </vt:lpstr>
      <vt:lpstr>Protégé importing</vt:lpstr>
      <vt:lpstr>Protégé importing</vt:lpstr>
      <vt:lpstr>Protégé importing</vt:lpstr>
      <vt:lpstr>Evaluation</vt:lpstr>
      <vt:lpstr>SPARQL Queries</vt:lpstr>
      <vt:lpstr>KARMA Importing</vt:lpstr>
      <vt:lpstr>KARMA Importing</vt:lpstr>
      <vt:lpstr>Difficulties with the methodology</vt:lpstr>
      <vt:lpstr>DEMO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Logics - 0. General introduction to logic</dc:title>
  <dc:creator>Luciano Serafini</dc:creator>
  <cp:lastModifiedBy>Mattia Fumagalli</cp:lastModifiedBy>
  <cp:revision>266</cp:revision>
  <dcterms:created xsi:type="dcterms:W3CDTF">2016-09-24T11:17:28Z</dcterms:created>
  <dcterms:modified xsi:type="dcterms:W3CDTF">2017-10-06T10:07:30Z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2013-02-22T00:00:00Z</vt:filetime>
  </property>
  <property fmtid="{D5CDD505-2E9C-101B-9397-08002B2CF9AE}" pid="3" name="Creator">
    <vt:lpwstr>LaTeX with Beamer class version 3.10</vt:lpwstr>
  </property>
  <property fmtid="{D5CDD505-2E9C-101B-9397-08002B2CF9AE}" pid="4" name="LastSaved">
    <vt:filetime>2016-09-24T00:00:00Z</vt:filetime>
  </property>
</Properties>
</file>