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sldIdLst>
    <p:sldId id="256" r:id="rId2"/>
    <p:sldId id="415" r:id="rId3"/>
    <p:sldId id="422" r:id="rId4"/>
    <p:sldId id="423" r:id="rId5"/>
    <p:sldId id="424" r:id="rId6"/>
    <p:sldId id="425" r:id="rId7"/>
    <p:sldId id="426" r:id="rId8"/>
    <p:sldId id="421" r:id="rId9"/>
    <p:sldId id="417" r:id="rId10"/>
  </p:sldIdLst>
  <p:sldSz cx="4610100" cy="3460750"/>
  <p:notesSz cx="4610100" cy="3460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10"/>
    <p:restoredTop sz="88879"/>
  </p:normalViewPr>
  <p:slideViewPr>
    <p:cSldViewPr>
      <p:cViewPr>
        <p:scale>
          <a:sx n="174" d="100"/>
          <a:sy n="174" d="100"/>
        </p:scale>
        <p:origin x="1032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00A9-FD7A-1242-89D8-8C083B5FD09E}" type="datetimeFigureOut">
              <a:rPr lang="it-IT" smtClean="0"/>
              <a:t>29/09/17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43C68-774E-3849-ADA1-C32FC9AD4CA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41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3C68-774E-3849-ADA1-C32FC9AD4CA9}" type="slidenum">
              <a:rPr lang="it-IT" smtClean="0"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2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7AEB-7CEB-C840-8CBA-DB3C19B26DDA}" type="datetime1">
              <a:rPr lang="it-IT" smtClean="0"/>
              <a:t>29/09/17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0525-7838-074E-900D-F3D7092A7D54}" type="datetime1">
              <a:rPr lang="it-IT" smtClean="0"/>
              <a:t>29/09/17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004" cy="48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CF47-DA6D-2F43-B8B8-68337E5DFEB2}" type="datetime1">
              <a:rPr lang="it-IT" smtClean="0"/>
              <a:t>29/09/17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F788-6F4D-6146-B6C0-DE383345E2DA}" type="datetime1">
              <a:rPr lang="it-IT" smtClean="0"/>
              <a:t>29/09/17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A14F-3708-F342-BB3F-D51B5D552378}" type="datetime1">
              <a:rPr lang="it-IT" smtClean="0"/>
              <a:t>29/09/17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004" cy="480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762" y="11988"/>
            <a:ext cx="4300575" cy="23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294" y="1615414"/>
            <a:ext cx="3915511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208D-95AF-894D-8E72-C90DD01A9211}" type="datetime1">
              <a:rPr lang="it-IT" smtClean="0"/>
              <a:t>29/09/17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24921" y="3354558"/>
            <a:ext cx="228600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7F7F7F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575"/>
              </a:lnSpc>
            </a:pPr>
            <a:fld id="{81D60167-4931-47E6-BA6A-407CBD079E47}" type="slidenum">
              <a:rPr spc="-55" dirty="0"/>
              <a:t>‹n.›</a:t>
            </a:fld>
            <a:r>
              <a:rPr spc="-114" dirty="0"/>
              <a:t> </a:t>
            </a:r>
            <a:r>
              <a:rPr dirty="0"/>
              <a:t>/</a:t>
            </a:r>
            <a:r>
              <a:rPr spc="-114" dirty="0"/>
              <a:t> </a:t>
            </a:r>
            <a:r>
              <a:rPr spc="-55" dirty="0"/>
              <a:t>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andataportal.eu/data/en/dataset?country=gb&amp;groups=transport" TargetMode="External"/><Relationship Id="rId4" Type="http://schemas.openxmlformats.org/officeDocument/2006/relationships/hyperlink" Target="https://www.europeandataportal.eu/data/en/dataset?country=gb&amp;groups=education-culture-and-sport" TargetMode="External"/><Relationship Id="rId5" Type="http://schemas.openxmlformats.org/officeDocument/2006/relationships/hyperlink" Target="https://www.europeandataportal.eu/data/en/dataset?country=gb&amp;groups=health" TargetMode="External"/><Relationship Id="rId6" Type="http://schemas.openxmlformats.org/officeDocument/2006/relationships/hyperlink" Target="https://www.europeandataportal.eu/data/en/dataset?groups=regions-and-cities&amp;country=gb" TargetMode="External"/><Relationship Id="rId7" Type="http://schemas.openxmlformats.org/officeDocument/2006/relationships/hyperlink" Target="https://www.europeandataportal.eu/data/en/dataset?country=gb&amp;groups=environment" TargetMode="External"/><Relationship Id="rId8" Type="http://schemas.openxmlformats.org/officeDocument/2006/relationships/hyperlink" Target="https://www.europeandataportal.eu/data/en/dataset?country=gb&amp;groups=economy-and-finance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193" y="723785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1235545"/>
            <a:ext cx="1016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35345" y="1222844"/>
            <a:ext cx="114251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0794" y="1273645"/>
            <a:ext cx="3837250" cy="634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98846" y="774344"/>
            <a:ext cx="50751" cy="10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98846" y="825146"/>
            <a:ext cx="50751" cy="4103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9193" y="768208"/>
            <a:ext cx="3989704" cy="518159"/>
          </a:xfrm>
          <a:custGeom>
            <a:avLst/>
            <a:gdLst/>
            <a:ahLst/>
            <a:cxnLst/>
            <a:rect l="l" t="t" r="r" b="b"/>
            <a:pathLst>
              <a:path w="3989704" h="518159">
                <a:moveTo>
                  <a:pt x="3989652" y="0"/>
                </a:moveTo>
                <a:lnTo>
                  <a:pt x="0" y="0"/>
                </a:lnTo>
                <a:lnTo>
                  <a:pt x="0" y="467335"/>
                </a:lnTo>
                <a:lnTo>
                  <a:pt x="4008" y="487060"/>
                </a:lnTo>
                <a:lnTo>
                  <a:pt x="14922" y="503213"/>
                </a:lnTo>
                <a:lnTo>
                  <a:pt x="31075" y="514127"/>
                </a:lnTo>
                <a:lnTo>
                  <a:pt x="50800" y="518136"/>
                </a:lnTo>
                <a:lnTo>
                  <a:pt x="3938852" y="518136"/>
                </a:lnTo>
                <a:lnTo>
                  <a:pt x="3958576" y="514127"/>
                </a:lnTo>
                <a:lnTo>
                  <a:pt x="3974729" y="503213"/>
                </a:lnTo>
                <a:lnTo>
                  <a:pt x="3985644" y="487060"/>
                </a:lnTo>
                <a:lnTo>
                  <a:pt x="3989652" y="467335"/>
                </a:lnTo>
                <a:lnTo>
                  <a:pt x="3989652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98846" y="812446"/>
            <a:ext cx="0" cy="442595"/>
          </a:xfrm>
          <a:custGeom>
            <a:avLst/>
            <a:gdLst/>
            <a:ahLst/>
            <a:cxnLst/>
            <a:rect l="l" t="t" r="r" b="b"/>
            <a:pathLst>
              <a:path h="442594">
                <a:moveTo>
                  <a:pt x="0" y="44214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98846" y="79974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98846" y="78704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98846" y="774346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09192" y="792657"/>
            <a:ext cx="398960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spc="-20" dirty="0" smtClean="0">
                <a:latin typeface="Gill Sans MT" charset="0"/>
                <a:ea typeface="Gill Sans MT" charset="0"/>
                <a:cs typeface="Gill Sans MT" charset="0"/>
              </a:rPr>
              <a:t>KDI</a:t>
            </a:r>
            <a:r>
              <a:rPr lang="en-US" spc="-30" dirty="0" smtClean="0">
                <a:latin typeface="Gill Sans MT" charset="0"/>
                <a:ea typeface="Gill Sans MT" charset="0"/>
                <a:cs typeface="Gill Sans MT" charset="0"/>
              </a:rPr>
              <a:t/>
            </a:r>
            <a:br>
              <a:rPr lang="en-US" spc="-30" dirty="0" smtClean="0"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pc="-45" dirty="0" smtClean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Assignment Index</a:t>
            </a:r>
            <a:endParaRPr lang="en-US" sz="1000" spc="-3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4378" y="1595623"/>
            <a:ext cx="250134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000" dirty="0">
                <a:latin typeface="Gill Sans MT" panose="020B0502020104020203" pitchFamily="34" charset="0"/>
                <a:cs typeface="Times New Roman"/>
              </a:rPr>
              <a:t>Fausto </a:t>
            </a:r>
            <a:r>
              <a:rPr lang="it-IT" sz="1000" dirty="0" smtClean="0">
                <a:latin typeface="Gill Sans MT" panose="020B0502020104020203" pitchFamily="34" charset="0"/>
                <a:cs typeface="Times New Roman"/>
              </a:rPr>
              <a:t>Giunchiglia and Mattia </a:t>
            </a:r>
            <a:r>
              <a:rPr lang="it-IT" sz="1000" dirty="0" err="1" smtClean="0">
                <a:latin typeface="Gill Sans MT" panose="020B0502020104020203" pitchFamily="34" charset="0"/>
                <a:cs typeface="Times New Roman"/>
              </a:rPr>
              <a:t>Fumagallli</a:t>
            </a:r>
            <a:endParaRPr lang="it-IT" sz="1000" dirty="0">
              <a:latin typeface="Gill Sans MT" panose="020B0502020104020203" pitchFamily="34" charset="0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08696" y="1815007"/>
            <a:ext cx="159067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700" spc="-50" dirty="0">
                <a:latin typeface="Gill Sans MT" panose="020B0502020104020203" pitchFamily="34" charset="0"/>
                <a:cs typeface="Lucida Sans Unicode"/>
              </a:rPr>
              <a:t>University of Trento</a:t>
            </a:r>
            <a:endParaRPr lang="en-US" sz="700" dirty="0">
              <a:latin typeface="Gill Sans MT" panose="020B0502020104020203" pitchFamily="34" charset="0"/>
              <a:cs typeface="Lucida Sans Unicode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036" y="2166417"/>
            <a:ext cx="1143993" cy="1143993"/>
          </a:xfrm>
          <a:prstGeom prst="rect">
            <a:avLst/>
          </a:prstGeom>
        </p:spPr>
      </p:pic>
      <p:sp>
        <p:nvSpPr>
          <p:cNvPr id="16" name="Segnaposto numero diapositiva 1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0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Outline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33450" y="1044575"/>
            <a:ext cx="2743199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>
                <a:latin typeface="Perpetua" charset="0"/>
                <a:ea typeface="Perpetua" charset="0"/>
                <a:cs typeface="Perpetua" charset="0"/>
              </a:rPr>
              <a:t>Doc(s) </a:t>
            </a: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index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Topics and Data Sets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Timing</a:t>
            </a:r>
            <a:endParaRPr lang="en-US" sz="1400" kern="0" dirty="0">
              <a:latin typeface="Perpetua" charset="0"/>
              <a:ea typeface="Perpetua" charset="0"/>
              <a:cs typeface="Perpetua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Groups definition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1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</p:spTree>
    <p:extLst>
      <p:ext uri="{BB962C8B-B14F-4D97-AF65-F5344CB8AC3E}">
        <p14:creationId xmlns:p14="http://schemas.microsoft.com/office/powerpoint/2010/main" val="13240109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Doc(s) index: Assignment Step 1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2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7" y="909828"/>
            <a:ext cx="4301805" cy="16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12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Doc(s) index: Assignment Step 2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3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" y="926260"/>
            <a:ext cx="4550280" cy="14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6294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Doc(s) index: Assignment Step 3 - DEMO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4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81" y="782638"/>
            <a:ext cx="3428338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29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Topics and Data </a:t>
            </a: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Sets (tentative)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5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1034"/>
              </p:ext>
            </p:extLst>
          </p:nvPr>
        </p:nvGraphicFramePr>
        <p:xfrm>
          <a:off x="151601" y="667933"/>
          <a:ext cx="4300574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030"/>
                <a:gridCol w="2652544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TOPIC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SETS</a:t>
                      </a:r>
                      <a:endParaRPr lang="it-IT" sz="800" b="1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1" u="none" strike="noStrike" noProof="0" dirty="0" smtClean="0">
                          <a:effectLst/>
                        </a:rPr>
                        <a:t>Transportation</a:t>
                      </a:r>
                      <a:endParaRPr lang="en-GB" sz="8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sng" strike="noStrike" dirty="0" smtClean="0">
                          <a:effectLst/>
                          <a:hlinkClick r:id="rId3"/>
                        </a:rPr>
                        <a:t>https://www.europeandataportal.eu/data/en/dataset?country=gb&amp;groups=transport</a:t>
                      </a:r>
                      <a:r>
                        <a:rPr lang="it-IT" sz="800" u="sng" strike="noStrike" dirty="0" smtClean="0">
                          <a:effectLst/>
                        </a:rPr>
                        <a:t> </a:t>
                      </a:r>
                      <a:endParaRPr lang="it-IT" sz="800" b="0" i="0" u="sng" strike="noStrike" dirty="0"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1" noProof="0" dirty="0" smtClean="0"/>
                        <a:t>Education and communications</a:t>
                      </a:r>
                      <a:endParaRPr lang="en-GB" sz="8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sng" strike="noStrike" dirty="0" smtClean="0">
                          <a:effectLst/>
                          <a:hlinkClick r:id="rId4"/>
                        </a:rPr>
                        <a:t>https://www.europeandataportal.eu/data/en/dataset?country=gb&amp;groups=education-culture-and-sport</a:t>
                      </a:r>
                      <a:r>
                        <a:rPr lang="it-IT" sz="800" u="sng" strike="noStrike" dirty="0" smtClean="0">
                          <a:effectLst/>
                        </a:rPr>
                        <a:t> </a:t>
                      </a:r>
                      <a:endParaRPr lang="it-IT" sz="800" b="0" i="0" u="sng" strike="noStrike" dirty="0"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1" u="none" strike="noStrike" noProof="0" dirty="0" smtClean="0">
                          <a:effectLst/>
                        </a:rPr>
                        <a:t>Health</a:t>
                      </a:r>
                      <a:endParaRPr lang="en-GB" sz="8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 dirty="0" smtClean="0">
                          <a:effectLst/>
                          <a:hlinkClick r:id="rId5"/>
                        </a:rPr>
                        <a:t>https://www.europeandataportal.eu/data/en/dataset?country=gb&amp;groups=health</a:t>
                      </a:r>
                      <a:r>
                        <a:rPr lang="it-IT" sz="800" u="none" strike="noStrike" dirty="0" smtClean="0">
                          <a:effectLst/>
                        </a:rPr>
                        <a:t> </a:t>
                      </a:r>
                      <a:endParaRPr lang="bg-BG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1" u="none" strike="noStrike" noProof="0" dirty="0" smtClean="0">
                          <a:effectLst/>
                        </a:rPr>
                        <a:t>Regions and Cities</a:t>
                      </a:r>
                      <a:endParaRPr lang="en-GB" sz="8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sng" strike="noStrike" dirty="0" smtClean="0">
                          <a:effectLst/>
                          <a:hlinkClick r:id="rId6"/>
                        </a:rPr>
                        <a:t>https://www.europeandataportal.eu/data/en/dataset?groups=regions-and-cities&amp;country=gb</a:t>
                      </a:r>
                      <a:r>
                        <a:rPr lang="it-IT" sz="800" u="sng" strike="noStrike" dirty="0" smtClean="0">
                          <a:effectLst/>
                        </a:rPr>
                        <a:t> </a:t>
                      </a:r>
                      <a:endParaRPr lang="it-IT" sz="800" b="0" i="0" u="sng" strike="noStrike" dirty="0"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1" u="none" strike="noStrike" noProof="0" dirty="0" smtClean="0">
                          <a:effectLst/>
                        </a:rPr>
                        <a:t>Environment</a:t>
                      </a:r>
                      <a:endParaRPr lang="en-GB" sz="8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 dirty="0" smtClean="0">
                          <a:effectLst/>
                          <a:hlinkClick r:id="rId7"/>
                        </a:rPr>
                        <a:t>https://www.europeandataportal.eu/data/en/dataset?country=gb&amp;groups=environment</a:t>
                      </a:r>
                      <a:r>
                        <a:rPr lang="it-IT" sz="800" u="none" strike="noStrike" dirty="0" smtClean="0">
                          <a:effectLst/>
                        </a:rPr>
                        <a:t> </a:t>
                      </a:r>
                      <a:endParaRPr lang="bg-BG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1" u="none" strike="noStrike" noProof="0" dirty="0" smtClean="0">
                          <a:effectLst/>
                        </a:rPr>
                        <a:t>Economy and Finance</a:t>
                      </a:r>
                      <a:endParaRPr lang="en-GB" sz="8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sng" strike="noStrike" dirty="0" smtClean="0">
                          <a:effectLst/>
                          <a:hlinkClick r:id="rId8"/>
                        </a:rPr>
                        <a:t>https://www.europeandataportal.eu/data/en/dataset?country=gb&amp;groups=economy-and-finance</a:t>
                      </a:r>
                      <a:r>
                        <a:rPr lang="it-IT" sz="800" u="sng" strike="noStrike" dirty="0" smtClean="0">
                          <a:effectLst/>
                        </a:rPr>
                        <a:t> </a:t>
                      </a:r>
                      <a:endParaRPr lang="it-IT" sz="800" b="0" i="0" u="sng" strike="noStrike" dirty="0"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81133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Topics and Data Sets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6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3451" y="1084044"/>
            <a:ext cx="2743199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Select a topic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Go to URL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Apply “CSV” filter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Select 3-5 data sets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Select Assignment Title</a:t>
            </a: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Start with Assignment Step 1 doc</a:t>
            </a:r>
          </a:p>
        </p:txBody>
      </p:sp>
    </p:spTree>
    <p:extLst>
      <p:ext uri="{BB962C8B-B14F-4D97-AF65-F5344CB8AC3E}">
        <p14:creationId xmlns:p14="http://schemas.microsoft.com/office/powerpoint/2010/main" val="92007068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Timing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7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3451" y="1034157"/>
            <a:ext cx="274319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Date </a:t>
            </a: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1 – To be defined</a:t>
            </a:r>
            <a:endParaRPr lang="en-US" sz="1400" kern="0" dirty="0">
              <a:latin typeface="Perpetua" charset="0"/>
              <a:ea typeface="Perpetua" charset="0"/>
              <a:cs typeface="Perpetua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>
                <a:latin typeface="Perpetua" charset="0"/>
                <a:ea typeface="Perpetua" charset="0"/>
                <a:cs typeface="Perpetua" charset="0"/>
              </a:rPr>
              <a:t>Date </a:t>
            </a:r>
            <a:r>
              <a:rPr lang="en-US" sz="1400" kern="0" dirty="0">
                <a:latin typeface="Perpetua" charset="0"/>
                <a:ea typeface="Perpetua" charset="0"/>
                <a:cs typeface="Perpetua" charset="0"/>
              </a:rPr>
              <a:t>2 – To be defined </a:t>
            </a:r>
            <a:endParaRPr lang="en-US" sz="1400" kern="0" dirty="0" smtClean="0">
              <a:latin typeface="Perpetua" charset="0"/>
              <a:ea typeface="Perpetua" charset="0"/>
              <a:cs typeface="Perpetua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Date </a:t>
            </a:r>
            <a:r>
              <a:rPr lang="en-US" sz="1400" kern="0" dirty="0">
                <a:latin typeface="Perpetua" charset="0"/>
                <a:ea typeface="Perpetua" charset="0"/>
                <a:cs typeface="Perpetua" charset="0"/>
              </a:rPr>
              <a:t>3 – To be defined</a:t>
            </a:r>
            <a:endParaRPr lang="en-US" sz="1400" kern="0" dirty="0">
              <a:latin typeface="Perpetua" charset="0"/>
              <a:ea typeface="Perpetua" charset="0"/>
              <a:cs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234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2581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62" y="11988"/>
            <a:ext cx="43005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5" dirty="0" smtClean="0">
                <a:latin typeface="Gill Sans MT" panose="020B05020201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Groups definition</a:t>
            </a:r>
            <a:endParaRPr spc="-70" dirty="0">
              <a:latin typeface="Gill Sans MT" panose="020B05020201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ts val="575"/>
              </a:lnSpc>
            </a:pPr>
            <a:fld id="{81D60167-4931-47E6-BA6A-407CBD079E47}" type="slidenum">
              <a:rPr lang="bg-BG" spc="-55" smtClean="0"/>
              <a:t>8</a:t>
            </a:fld>
            <a:r>
              <a:rPr lang="bg-BG" spc="-114" smtClean="0"/>
              <a:t> </a:t>
            </a:r>
            <a:r>
              <a:rPr lang="bg-BG" smtClean="0"/>
              <a:t>/</a:t>
            </a:r>
            <a:r>
              <a:rPr lang="bg-BG" spc="-114" smtClean="0"/>
              <a:t> </a:t>
            </a:r>
            <a:r>
              <a:rPr lang="bg-BG" spc="-55" smtClean="0"/>
              <a:t>61</a:t>
            </a:r>
            <a:endParaRPr lang="bg-BG" spc="-55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3450" y="1514932"/>
            <a:ext cx="2743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00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Assignments and students selection 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400" kern="0" smtClean="0">
                <a:latin typeface="Perpetua" charset="0"/>
                <a:ea typeface="Perpetua" charset="0"/>
                <a:cs typeface="Perpetua" charset="0"/>
              </a:rPr>
              <a:t>(max </a:t>
            </a:r>
            <a:r>
              <a:rPr lang="en-US" sz="1400" kern="0" smtClean="0">
                <a:latin typeface="Perpetua" charset="0"/>
                <a:ea typeface="Perpetua" charset="0"/>
                <a:cs typeface="Perpetua" charset="0"/>
              </a:rPr>
              <a:t>2/3 </a:t>
            </a:r>
            <a:r>
              <a:rPr lang="en-US" sz="1400" kern="0" dirty="0" smtClean="0">
                <a:latin typeface="Perpetua" charset="0"/>
                <a:ea typeface="Perpetua" charset="0"/>
                <a:cs typeface="Perpetua" charset="0"/>
              </a:rPr>
              <a:t>per group)</a:t>
            </a:r>
            <a:endParaRPr lang="en-US" sz="1400" kern="0" dirty="0">
              <a:latin typeface="Perpetua" charset="0"/>
              <a:ea typeface="Perpetua" charset="0"/>
              <a:cs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8381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170</Words>
  <Application>Microsoft Macintosh PowerPoint</Application>
  <PresentationFormat>Personalizzato</PresentationFormat>
  <Paragraphs>50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Calibri</vt:lpstr>
      <vt:lpstr>Gill Sans MT</vt:lpstr>
      <vt:lpstr>Lucida Sans Unicode</vt:lpstr>
      <vt:lpstr>Perpetua</vt:lpstr>
      <vt:lpstr>Segoe UI</vt:lpstr>
      <vt:lpstr>Tahoma</vt:lpstr>
      <vt:lpstr>Times New Roman</vt:lpstr>
      <vt:lpstr>Arial</vt:lpstr>
      <vt:lpstr>Office Theme</vt:lpstr>
      <vt:lpstr>KDI Assignment Index</vt:lpstr>
      <vt:lpstr>Outline</vt:lpstr>
      <vt:lpstr>Doc(s) index: Assignment Step 1</vt:lpstr>
      <vt:lpstr>Doc(s) index: Assignment Step 2</vt:lpstr>
      <vt:lpstr>Doc(s) index: Assignment Step 3 - DEMO</vt:lpstr>
      <vt:lpstr>Topics and Data Sets (tentative)</vt:lpstr>
      <vt:lpstr>Topics and Data Sets</vt:lpstr>
      <vt:lpstr>Timing</vt:lpstr>
      <vt:lpstr>Groups definition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Logics - 0. General introduction to logic</dc:title>
  <dc:creator>Luciano Serafini</dc:creator>
  <cp:lastModifiedBy>Mattia Fumagalli</cp:lastModifiedBy>
  <cp:revision>278</cp:revision>
  <dcterms:created xsi:type="dcterms:W3CDTF">2016-09-24T11:17:28Z</dcterms:created>
  <dcterms:modified xsi:type="dcterms:W3CDTF">2017-09-29T06:54:40Z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2013-02-22T00:00:00Z</vt:filetime>
  </property>
  <property fmtid="{D5CDD505-2E9C-101B-9397-08002B2CF9AE}" pid="3" name="Creator">
    <vt:lpwstr>LaTeX with Beamer class version 3.10</vt:lpwstr>
  </property>
  <property fmtid="{D5CDD505-2E9C-101B-9397-08002B2CF9AE}" pid="4" name="LastSaved">
    <vt:filetime>2016-09-24T00:00:00Z</vt:filetime>
  </property>
</Properties>
</file>