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notesSlides/notesSlide30.xml" ContentType="application/vnd.openxmlformats-officedocument.presentationml.notes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23" r:id="rId1"/>
  </p:sldMasterIdLst>
  <p:notesMasterIdLst>
    <p:notesMasterId r:id="rId99"/>
  </p:notesMasterIdLst>
  <p:sldIdLst>
    <p:sldId id="263" r:id="rId2"/>
    <p:sldId id="296" r:id="rId3"/>
    <p:sldId id="358" r:id="rId4"/>
    <p:sldId id="428" r:id="rId5"/>
    <p:sldId id="375" r:id="rId6"/>
    <p:sldId id="370" r:id="rId7"/>
    <p:sldId id="371" r:id="rId8"/>
    <p:sldId id="431" r:id="rId9"/>
    <p:sldId id="439" r:id="rId10"/>
    <p:sldId id="440" r:id="rId11"/>
    <p:sldId id="448" r:id="rId12"/>
    <p:sldId id="432" r:id="rId13"/>
    <p:sldId id="433" r:id="rId14"/>
    <p:sldId id="434" r:id="rId15"/>
    <p:sldId id="435" r:id="rId16"/>
    <p:sldId id="361" r:id="rId17"/>
    <p:sldId id="436" r:id="rId18"/>
    <p:sldId id="437" r:id="rId19"/>
    <p:sldId id="450" r:id="rId20"/>
    <p:sldId id="438" r:id="rId21"/>
    <p:sldId id="443" r:id="rId22"/>
    <p:sldId id="442" r:id="rId23"/>
    <p:sldId id="446" r:id="rId24"/>
    <p:sldId id="447" r:id="rId25"/>
    <p:sldId id="449" r:id="rId26"/>
    <p:sldId id="451" r:id="rId27"/>
    <p:sldId id="365" r:id="rId28"/>
    <p:sldId id="452" r:id="rId29"/>
    <p:sldId id="413" r:id="rId30"/>
    <p:sldId id="472" r:id="rId31"/>
    <p:sldId id="473" r:id="rId32"/>
    <p:sldId id="474" r:id="rId33"/>
    <p:sldId id="475" r:id="rId34"/>
    <p:sldId id="414" r:id="rId35"/>
    <p:sldId id="476" r:id="rId36"/>
    <p:sldId id="374" r:id="rId37"/>
    <p:sldId id="477" r:id="rId38"/>
    <p:sldId id="481" r:id="rId39"/>
    <p:sldId id="415" r:id="rId40"/>
    <p:sldId id="484" r:id="rId41"/>
    <p:sldId id="426" r:id="rId42"/>
    <p:sldId id="416" r:id="rId43"/>
    <p:sldId id="418" r:id="rId44"/>
    <p:sldId id="417" r:id="rId45"/>
    <p:sldId id="419" r:id="rId46"/>
    <p:sldId id="420" r:id="rId47"/>
    <p:sldId id="503" r:id="rId48"/>
    <p:sldId id="424" r:id="rId49"/>
    <p:sldId id="480" r:id="rId50"/>
    <p:sldId id="479" r:id="rId51"/>
    <p:sldId id="482" r:id="rId52"/>
    <p:sldId id="483" r:id="rId53"/>
    <p:sldId id="485" r:id="rId54"/>
    <p:sldId id="504" r:id="rId55"/>
    <p:sldId id="423" r:id="rId56"/>
    <p:sldId id="505" r:id="rId57"/>
    <p:sldId id="486" r:id="rId58"/>
    <p:sldId id="487" r:id="rId59"/>
    <p:sldId id="488" r:id="rId60"/>
    <p:sldId id="489" r:id="rId61"/>
    <p:sldId id="491" r:id="rId62"/>
    <p:sldId id="490" r:id="rId63"/>
    <p:sldId id="501" r:id="rId64"/>
    <p:sldId id="507" r:id="rId65"/>
    <p:sldId id="502" r:id="rId66"/>
    <p:sldId id="494" r:id="rId67"/>
    <p:sldId id="495" r:id="rId68"/>
    <p:sldId id="496" r:id="rId69"/>
    <p:sldId id="497" r:id="rId70"/>
    <p:sldId id="499" r:id="rId71"/>
    <p:sldId id="425" r:id="rId72"/>
    <p:sldId id="506" r:id="rId73"/>
    <p:sldId id="427" r:id="rId74"/>
    <p:sldId id="509" r:id="rId75"/>
    <p:sldId id="378" r:id="rId76"/>
    <p:sldId id="510" r:id="rId77"/>
    <p:sldId id="511" r:id="rId78"/>
    <p:sldId id="412" r:id="rId79"/>
    <p:sldId id="389" r:id="rId80"/>
    <p:sldId id="512" r:id="rId81"/>
    <p:sldId id="390" r:id="rId82"/>
    <p:sldId id="397" r:id="rId83"/>
    <p:sldId id="517" r:id="rId84"/>
    <p:sldId id="400" r:id="rId85"/>
    <p:sldId id="515" r:id="rId86"/>
    <p:sldId id="520" r:id="rId87"/>
    <p:sldId id="521" r:id="rId88"/>
    <p:sldId id="522" r:id="rId89"/>
    <p:sldId id="508" r:id="rId90"/>
    <p:sldId id="524" r:id="rId91"/>
    <p:sldId id="513" r:id="rId92"/>
    <p:sldId id="514" r:id="rId93"/>
    <p:sldId id="516" r:id="rId94"/>
    <p:sldId id="518" r:id="rId95"/>
    <p:sldId id="519" r:id="rId96"/>
    <p:sldId id="523" r:id="rId97"/>
    <p:sldId id="366" r:id="rId98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CC"/>
    <a:srgbClr val="FF3300"/>
    <a:srgbClr val="0066FF"/>
    <a:srgbClr val="CC3300"/>
    <a:srgbClr val="FF9933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57" autoAdjust="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01B55-8074-407A-8670-B20F0C85638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5357170-C366-4FB4-8BB9-08971F6B6ED6}">
      <dgm:prSet phldrT="[Text]" custT="1"/>
      <dgm:spPr/>
      <dgm:t>
        <a:bodyPr/>
        <a:lstStyle/>
        <a:p>
          <a:r>
            <a:rPr lang="en-US" sz="1400" b="1" dirty="0" smtClean="0"/>
            <a:t>Entity</a:t>
          </a:r>
          <a:endParaRPr lang="en-US" sz="1400" b="1" dirty="0"/>
        </a:p>
      </dgm:t>
    </dgm:pt>
    <dgm:pt modelId="{B0560AF8-04E5-4E78-9C03-284BF2A267B6}" type="parTrans" cxnId="{1ED4E987-3DB7-4EC8-AAF0-50E553CD61F8}">
      <dgm:prSet/>
      <dgm:spPr/>
      <dgm:t>
        <a:bodyPr/>
        <a:lstStyle/>
        <a:p>
          <a:endParaRPr lang="en-US" sz="1800"/>
        </a:p>
      </dgm:t>
    </dgm:pt>
    <dgm:pt modelId="{0F7DC4D4-3706-438E-8476-2A9E6BBD88D8}" type="sibTrans" cxnId="{1ED4E987-3DB7-4EC8-AAF0-50E553CD61F8}">
      <dgm:prSet/>
      <dgm:spPr/>
      <dgm:t>
        <a:bodyPr/>
        <a:lstStyle/>
        <a:p>
          <a:endParaRPr lang="en-US" sz="1800"/>
        </a:p>
      </dgm:t>
    </dgm:pt>
    <dgm:pt modelId="{00DDCD64-3D03-4608-BB8B-0619353BA56D}">
      <dgm:prSet phldrT="[Text]" custT="1"/>
      <dgm:spPr/>
      <dgm:t>
        <a:bodyPr/>
        <a:lstStyle/>
        <a:p>
          <a:r>
            <a:rPr lang="en-US" sz="1400" dirty="0" smtClean="0"/>
            <a:t>Abstract Entity</a:t>
          </a:r>
          <a:endParaRPr lang="en-US" sz="1400" dirty="0"/>
        </a:p>
      </dgm:t>
    </dgm:pt>
    <dgm:pt modelId="{A1107EA3-8896-40A1-B5E8-CA212A7EF8BB}" type="parTrans" cxnId="{FC69B994-DC49-4541-AFD9-5C61A5E0B59C}">
      <dgm:prSet custT="1"/>
      <dgm:spPr/>
      <dgm:t>
        <a:bodyPr/>
        <a:lstStyle/>
        <a:p>
          <a:endParaRPr lang="en-US" sz="500" dirty="0"/>
        </a:p>
      </dgm:t>
    </dgm:pt>
    <dgm:pt modelId="{64EE5614-D0C1-4AB4-BE02-854BED89589D}" type="sibTrans" cxnId="{FC69B994-DC49-4541-AFD9-5C61A5E0B59C}">
      <dgm:prSet/>
      <dgm:spPr/>
      <dgm:t>
        <a:bodyPr/>
        <a:lstStyle/>
        <a:p>
          <a:endParaRPr lang="en-US" sz="1800"/>
        </a:p>
      </dgm:t>
    </dgm:pt>
    <dgm:pt modelId="{7D3F90AA-46D1-42D3-9586-C682EC1B7980}">
      <dgm:prSet phldrT="[Text]" custT="1"/>
      <dgm:spPr>
        <a:ln>
          <a:solidFill>
            <a:srgbClr val="0097CC"/>
          </a:solidFill>
        </a:ln>
      </dgm:spPr>
      <dgm:t>
        <a:bodyPr/>
        <a:lstStyle/>
        <a:p>
          <a:r>
            <a:rPr lang="en-US" sz="1400" b="0" dirty="0" smtClean="0">
              <a:solidFill>
                <a:srgbClr val="0066FF"/>
              </a:solidFill>
            </a:rPr>
            <a:t>Conference</a:t>
          </a:r>
          <a:endParaRPr lang="en-US" sz="1400" b="0" dirty="0">
            <a:solidFill>
              <a:srgbClr val="0066FF"/>
            </a:solidFill>
          </a:endParaRPr>
        </a:p>
      </dgm:t>
    </dgm:pt>
    <dgm:pt modelId="{ED4702CE-AD76-45D2-BF09-42BA0EF82573}" type="parTrans" cxnId="{C0E947A9-8688-4C11-98C9-4D533FFDDBD4}">
      <dgm:prSet custT="1"/>
      <dgm:spPr>
        <a:ln>
          <a:solidFill>
            <a:srgbClr val="0097CC"/>
          </a:solidFill>
        </a:ln>
      </dgm:spPr>
      <dgm:t>
        <a:bodyPr/>
        <a:lstStyle/>
        <a:p>
          <a:endParaRPr lang="en-US" sz="500" dirty="0"/>
        </a:p>
      </dgm:t>
    </dgm:pt>
    <dgm:pt modelId="{4B85C59B-C75E-43A3-BE4A-C5CDFCF0A44A}" type="sibTrans" cxnId="{C0E947A9-8688-4C11-98C9-4D533FFDDBD4}">
      <dgm:prSet/>
      <dgm:spPr/>
      <dgm:t>
        <a:bodyPr/>
        <a:lstStyle/>
        <a:p>
          <a:endParaRPr lang="en-US" sz="1800"/>
        </a:p>
      </dgm:t>
    </dgm:pt>
    <dgm:pt modelId="{A728F85E-6E23-4BE8-9029-1C72DD670193}">
      <dgm:prSet phldrT="[Text]" custT="1"/>
      <dgm:spPr/>
      <dgm:t>
        <a:bodyPr/>
        <a:lstStyle/>
        <a:p>
          <a:r>
            <a:rPr lang="en-US" sz="1400" dirty="0" smtClean="0"/>
            <a:t>Physical Entity</a:t>
          </a:r>
          <a:endParaRPr lang="en-US" sz="1400" dirty="0"/>
        </a:p>
      </dgm:t>
    </dgm:pt>
    <dgm:pt modelId="{D1F9FCA0-BA51-404B-BBB6-A7AE8CADF1FD}" type="parTrans" cxnId="{5BA32039-335D-43B8-9FD0-51AD21105200}">
      <dgm:prSet custT="1"/>
      <dgm:spPr/>
      <dgm:t>
        <a:bodyPr/>
        <a:lstStyle/>
        <a:p>
          <a:endParaRPr lang="en-US" sz="500" dirty="0"/>
        </a:p>
      </dgm:t>
    </dgm:pt>
    <dgm:pt modelId="{1A6529AE-AEDF-4622-9880-186D06D5BF1F}" type="sibTrans" cxnId="{5BA32039-335D-43B8-9FD0-51AD21105200}">
      <dgm:prSet/>
      <dgm:spPr/>
      <dgm:t>
        <a:bodyPr/>
        <a:lstStyle/>
        <a:p>
          <a:endParaRPr lang="en-US" sz="1800"/>
        </a:p>
      </dgm:t>
    </dgm:pt>
    <dgm:pt modelId="{B776DEAC-28A4-4929-A4DE-3C0C05145E73}">
      <dgm:prSet phldrT="[Text]" custT="1"/>
      <dgm:spPr/>
      <dgm:t>
        <a:bodyPr/>
        <a:lstStyle/>
        <a:p>
          <a:r>
            <a:rPr lang="en-US" sz="1400" dirty="0" smtClean="0"/>
            <a:t>Artifact</a:t>
          </a:r>
          <a:endParaRPr lang="en-US" sz="1400" dirty="0"/>
        </a:p>
      </dgm:t>
    </dgm:pt>
    <dgm:pt modelId="{969E9322-CDC8-4478-BFB9-B02A8A6D2B9F}" type="parTrans" cxnId="{E9239A91-0596-4951-9D89-56CC9026B11D}">
      <dgm:prSet custT="1"/>
      <dgm:spPr/>
      <dgm:t>
        <a:bodyPr/>
        <a:lstStyle/>
        <a:p>
          <a:endParaRPr lang="en-US" sz="500" dirty="0"/>
        </a:p>
      </dgm:t>
    </dgm:pt>
    <dgm:pt modelId="{941E5DE8-F9AB-47C2-90D7-5327487263F4}" type="sibTrans" cxnId="{E9239A91-0596-4951-9D89-56CC9026B11D}">
      <dgm:prSet/>
      <dgm:spPr/>
      <dgm:t>
        <a:bodyPr/>
        <a:lstStyle/>
        <a:p>
          <a:endParaRPr lang="en-US" sz="1800"/>
        </a:p>
      </dgm:t>
    </dgm:pt>
    <dgm:pt modelId="{4F73E8B2-5B95-4420-B359-A6B810268694}">
      <dgm:prSet phldrT="[Text]" custT="1"/>
      <dgm:spPr/>
      <dgm:t>
        <a:bodyPr/>
        <a:lstStyle/>
        <a:p>
          <a:r>
            <a:rPr lang="en-US" sz="1400" dirty="0" smtClean="0"/>
            <a:t>Location</a:t>
          </a:r>
          <a:endParaRPr lang="en-US" sz="1400" dirty="0"/>
        </a:p>
      </dgm:t>
    </dgm:pt>
    <dgm:pt modelId="{EB86F6C9-9730-4B18-83A4-A10B23FD6345}" type="parTrans" cxnId="{856A37FE-192A-4159-B2F7-91ECD6654C3E}">
      <dgm:prSet custT="1"/>
      <dgm:spPr/>
      <dgm:t>
        <a:bodyPr/>
        <a:lstStyle/>
        <a:p>
          <a:endParaRPr lang="en-US" sz="500" dirty="0"/>
        </a:p>
      </dgm:t>
    </dgm:pt>
    <dgm:pt modelId="{2CA65594-4B79-49CD-A082-37CB53B24152}" type="sibTrans" cxnId="{856A37FE-192A-4159-B2F7-91ECD6654C3E}">
      <dgm:prSet/>
      <dgm:spPr/>
      <dgm:t>
        <a:bodyPr/>
        <a:lstStyle/>
        <a:p>
          <a:endParaRPr lang="en-US" sz="1800"/>
        </a:p>
      </dgm:t>
    </dgm:pt>
    <dgm:pt modelId="{9665E545-0337-4FDA-A66F-D0F6382ADF26}">
      <dgm:prSet phldrT="[Text]" custT="1"/>
      <dgm:spPr/>
      <dgm:t>
        <a:bodyPr/>
        <a:lstStyle/>
        <a:p>
          <a:r>
            <a:rPr lang="en-US" sz="1400" dirty="0" smtClean="0"/>
            <a:t>Organization</a:t>
          </a:r>
          <a:endParaRPr lang="en-US" sz="1400" dirty="0"/>
        </a:p>
      </dgm:t>
    </dgm:pt>
    <dgm:pt modelId="{38FEFCB7-A61A-4F6C-96D7-9F7BD5B98A69}" type="parTrans" cxnId="{AA92CB33-BD18-49F6-AB3B-9FE837C37788}">
      <dgm:prSet custT="1"/>
      <dgm:spPr/>
      <dgm:t>
        <a:bodyPr/>
        <a:lstStyle/>
        <a:p>
          <a:endParaRPr lang="en-US" sz="500" dirty="0"/>
        </a:p>
      </dgm:t>
    </dgm:pt>
    <dgm:pt modelId="{DBE87340-E03C-43E7-9AFC-2B4AC9212F60}" type="sibTrans" cxnId="{AA92CB33-BD18-49F6-AB3B-9FE837C37788}">
      <dgm:prSet/>
      <dgm:spPr/>
      <dgm:t>
        <a:bodyPr/>
        <a:lstStyle/>
        <a:p>
          <a:endParaRPr lang="en-US" sz="1800"/>
        </a:p>
      </dgm:t>
    </dgm:pt>
    <dgm:pt modelId="{95968B9D-6468-4B68-A5A8-3F569914FB61}">
      <dgm:prSet phldrT="[Text]" custT="1"/>
      <dgm:spPr/>
      <dgm:t>
        <a:bodyPr/>
        <a:lstStyle/>
        <a:p>
          <a:r>
            <a:rPr lang="en-US" sz="1400" dirty="0" smtClean="0"/>
            <a:t>Person</a:t>
          </a:r>
          <a:endParaRPr lang="en-US" sz="1400" dirty="0"/>
        </a:p>
      </dgm:t>
    </dgm:pt>
    <dgm:pt modelId="{29F357C5-C14C-4341-9FC6-DDDC1BF330CC}" type="parTrans" cxnId="{E1908D9C-FF77-4A49-83AE-E20839B05A67}">
      <dgm:prSet custT="1"/>
      <dgm:spPr/>
      <dgm:t>
        <a:bodyPr/>
        <a:lstStyle/>
        <a:p>
          <a:endParaRPr lang="en-US" sz="500" dirty="0"/>
        </a:p>
      </dgm:t>
    </dgm:pt>
    <dgm:pt modelId="{3977C75A-6223-420E-B516-4F57A79E46F8}" type="sibTrans" cxnId="{E1908D9C-FF77-4A49-83AE-E20839B05A67}">
      <dgm:prSet/>
      <dgm:spPr/>
      <dgm:t>
        <a:bodyPr/>
        <a:lstStyle/>
        <a:p>
          <a:endParaRPr lang="en-US" sz="1800"/>
        </a:p>
      </dgm:t>
    </dgm:pt>
    <dgm:pt modelId="{E62CE743-F0F1-49F3-8102-A2284C4F6CF2}">
      <dgm:prSet phldrT="[Text]" custT="1"/>
      <dgm:spPr/>
      <dgm:t>
        <a:bodyPr/>
        <a:lstStyle/>
        <a:p>
          <a:r>
            <a:rPr lang="en-US" sz="1400" dirty="0" smtClean="0"/>
            <a:t>Event</a:t>
          </a:r>
          <a:endParaRPr lang="en-US" sz="1400" dirty="0"/>
        </a:p>
      </dgm:t>
    </dgm:pt>
    <dgm:pt modelId="{828F0B6D-97D7-4165-8F87-2215EEF1ED06}" type="parTrans" cxnId="{CAC7687A-D63E-437F-9E5E-A453D0DA3890}">
      <dgm:prSet custT="1"/>
      <dgm:spPr/>
      <dgm:t>
        <a:bodyPr/>
        <a:lstStyle/>
        <a:p>
          <a:endParaRPr lang="en-US" sz="500" dirty="0"/>
        </a:p>
      </dgm:t>
    </dgm:pt>
    <dgm:pt modelId="{3EA921F2-F036-4986-B67B-0D3D4334F5B5}" type="sibTrans" cxnId="{CAC7687A-D63E-437F-9E5E-A453D0DA3890}">
      <dgm:prSet/>
      <dgm:spPr/>
      <dgm:t>
        <a:bodyPr/>
        <a:lstStyle/>
        <a:p>
          <a:endParaRPr lang="en-US" sz="1800"/>
        </a:p>
      </dgm:t>
    </dgm:pt>
    <dgm:pt modelId="{F51C5A65-8139-44ED-ABE3-3D1AF2A2B46B}">
      <dgm:prSet phldrT="[Text]" custT="1"/>
      <dgm:spPr/>
      <dgm:t>
        <a:bodyPr/>
        <a:lstStyle/>
        <a:p>
          <a:r>
            <a:rPr lang="en-US" sz="1400" dirty="0" smtClean="0"/>
            <a:t>Mind Product</a:t>
          </a:r>
          <a:endParaRPr lang="en-US" sz="1400" dirty="0"/>
        </a:p>
      </dgm:t>
    </dgm:pt>
    <dgm:pt modelId="{F5236C02-015D-4E26-A646-3D9C62D99046}" type="parTrans" cxnId="{FA040E88-FFA4-4867-BE02-F68C0E1C2F25}">
      <dgm:prSet custT="1"/>
      <dgm:spPr/>
      <dgm:t>
        <a:bodyPr/>
        <a:lstStyle/>
        <a:p>
          <a:endParaRPr lang="en-US" sz="500" dirty="0"/>
        </a:p>
      </dgm:t>
    </dgm:pt>
    <dgm:pt modelId="{1C1681CD-C547-4A49-BAA7-9DF5971E7A4E}" type="sibTrans" cxnId="{FA040E88-FFA4-4867-BE02-F68C0E1C2F25}">
      <dgm:prSet/>
      <dgm:spPr/>
      <dgm:t>
        <a:bodyPr/>
        <a:lstStyle/>
        <a:p>
          <a:endParaRPr lang="en-US" sz="1800"/>
        </a:p>
      </dgm:t>
    </dgm:pt>
    <dgm:pt modelId="{36D2681D-D29F-418C-A62F-673362632ECF}">
      <dgm:prSet phldrT="[Text]" custT="1"/>
      <dgm:spPr/>
      <dgm:t>
        <a:bodyPr/>
        <a:lstStyle/>
        <a:p>
          <a:r>
            <a:rPr lang="en-US" sz="1400" dirty="0" smtClean="0"/>
            <a:t>Movie</a:t>
          </a:r>
          <a:endParaRPr lang="en-US" sz="1400" dirty="0"/>
        </a:p>
      </dgm:t>
    </dgm:pt>
    <dgm:pt modelId="{04D7D21D-596E-488F-8510-25175C266F8A}" type="parTrans" cxnId="{83A0D8C3-3D35-4EBD-81D2-D1F80E42DB59}">
      <dgm:prSet custT="1"/>
      <dgm:spPr/>
      <dgm:t>
        <a:bodyPr/>
        <a:lstStyle/>
        <a:p>
          <a:endParaRPr lang="en-US" sz="500" dirty="0"/>
        </a:p>
      </dgm:t>
    </dgm:pt>
    <dgm:pt modelId="{5F951F87-BF93-4601-A897-86A33B0CC0CB}" type="sibTrans" cxnId="{83A0D8C3-3D35-4EBD-81D2-D1F80E42DB59}">
      <dgm:prSet/>
      <dgm:spPr/>
      <dgm:t>
        <a:bodyPr/>
        <a:lstStyle/>
        <a:p>
          <a:endParaRPr lang="en-US" sz="1800"/>
        </a:p>
      </dgm:t>
    </dgm:pt>
    <dgm:pt modelId="{53D86230-7EA3-45AE-B13D-20D121337067}">
      <dgm:prSet phldrT="[Text]" custT="1"/>
      <dgm:spPr/>
      <dgm:t>
        <a:bodyPr/>
        <a:lstStyle/>
        <a:p>
          <a:r>
            <a:rPr lang="en-US" sz="1400" dirty="0" smtClean="0"/>
            <a:t>Document</a:t>
          </a:r>
          <a:endParaRPr lang="en-US" sz="1400" dirty="0"/>
        </a:p>
      </dgm:t>
    </dgm:pt>
    <dgm:pt modelId="{13BDDE79-B479-4FF0-BD2F-896FFE7A8A93}" type="parTrans" cxnId="{7B555E8B-0CEF-4E51-AB6A-7C8B06FAA442}">
      <dgm:prSet custT="1"/>
      <dgm:spPr/>
      <dgm:t>
        <a:bodyPr/>
        <a:lstStyle/>
        <a:p>
          <a:endParaRPr lang="en-US" sz="500" dirty="0"/>
        </a:p>
      </dgm:t>
    </dgm:pt>
    <dgm:pt modelId="{B16099A5-F016-420F-B004-C9003D414420}" type="sibTrans" cxnId="{7B555E8B-0CEF-4E51-AB6A-7C8B06FAA442}">
      <dgm:prSet/>
      <dgm:spPr/>
      <dgm:t>
        <a:bodyPr/>
        <a:lstStyle/>
        <a:p>
          <a:endParaRPr lang="en-US" sz="1800"/>
        </a:p>
      </dgm:t>
    </dgm:pt>
    <dgm:pt modelId="{EE56B5FE-E399-4A91-B8BA-97F590D634E0}">
      <dgm:prSet phldrT="[Text]" custT="1"/>
      <dgm:spPr>
        <a:ln>
          <a:solidFill>
            <a:srgbClr val="0097CC"/>
          </a:solidFill>
        </a:ln>
      </dgm:spPr>
      <dgm:t>
        <a:bodyPr/>
        <a:lstStyle/>
        <a:p>
          <a:r>
            <a:rPr lang="en-US" sz="1400" dirty="0" smtClean="0">
              <a:solidFill>
                <a:srgbClr val="0066FF"/>
              </a:solidFill>
            </a:rPr>
            <a:t>Paper</a:t>
          </a:r>
          <a:endParaRPr lang="en-US" sz="1400" dirty="0">
            <a:solidFill>
              <a:srgbClr val="0066FF"/>
            </a:solidFill>
          </a:endParaRPr>
        </a:p>
      </dgm:t>
    </dgm:pt>
    <dgm:pt modelId="{13E0E5FC-23A9-43C1-B0DD-54EBA2E71122}" type="parTrans" cxnId="{2B7C898C-74AB-43BA-BDBC-D1F68630EF54}">
      <dgm:prSet custT="1"/>
      <dgm:spPr>
        <a:ln>
          <a:solidFill>
            <a:srgbClr val="0097CC"/>
          </a:solidFill>
        </a:ln>
      </dgm:spPr>
      <dgm:t>
        <a:bodyPr/>
        <a:lstStyle/>
        <a:p>
          <a:endParaRPr lang="en-US" sz="500" dirty="0"/>
        </a:p>
      </dgm:t>
    </dgm:pt>
    <dgm:pt modelId="{64A7E400-EE4D-4698-80EE-2A1784C84E0C}" type="sibTrans" cxnId="{2B7C898C-74AB-43BA-BDBC-D1F68630EF54}">
      <dgm:prSet/>
      <dgm:spPr/>
      <dgm:t>
        <a:bodyPr/>
        <a:lstStyle/>
        <a:p>
          <a:endParaRPr lang="en-US" sz="1800"/>
        </a:p>
      </dgm:t>
    </dgm:pt>
    <dgm:pt modelId="{D17B3037-0350-468A-9BD7-FB238DE0B6A5}">
      <dgm:prSet phldrT="[Text]" custT="1"/>
      <dgm:spPr>
        <a:ln>
          <a:solidFill>
            <a:srgbClr val="0097CC"/>
          </a:solidFill>
        </a:ln>
      </dgm:spPr>
      <dgm:t>
        <a:bodyPr/>
        <a:lstStyle/>
        <a:p>
          <a:r>
            <a:rPr lang="en-US" sz="1400" dirty="0" smtClean="0">
              <a:solidFill>
                <a:srgbClr val="0066FF"/>
              </a:solidFill>
            </a:rPr>
            <a:t>Session</a:t>
          </a:r>
          <a:endParaRPr lang="en-US" sz="1400" dirty="0">
            <a:solidFill>
              <a:srgbClr val="0066FF"/>
            </a:solidFill>
          </a:endParaRPr>
        </a:p>
      </dgm:t>
    </dgm:pt>
    <dgm:pt modelId="{D66EE0BE-92F8-49EA-B969-7D7D86CE442F}" type="parTrans" cxnId="{B51CCC35-94B1-4025-8643-0796D06EA233}">
      <dgm:prSet custT="1"/>
      <dgm:spPr>
        <a:ln>
          <a:solidFill>
            <a:srgbClr val="0097CC"/>
          </a:solidFill>
        </a:ln>
      </dgm:spPr>
      <dgm:t>
        <a:bodyPr/>
        <a:lstStyle/>
        <a:p>
          <a:endParaRPr lang="en-US" sz="500" dirty="0"/>
        </a:p>
      </dgm:t>
    </dgm:pt>
    <dgm:pt modelId="{F5F0F4E2-7AB3-477A-9B25-3576812BF5D4}" type="sibTrans" cxnId="{B51CCC35-94B1-4025-8643-0796D06EA233}">
      <dgm:prSet/>
      <dgm:spPr/>
      <dgm:t>
        <a:bodyPr/>
        <a:lstStyle/>
        <a:p>
          <a:endParaRPr lang="en-US" sz="1800"/>
        </a:p>
      </dgm:t>
    </dgm:pt>
    <dgm:pt modelId="{A443305A-95BD-4662-8928-B4B1766E992D}">
      <dgm:prSet phldrT="[Text]" custT="1"/>
      <dgm:spPr>
        <a:ln>
          <a:solidFill>
            <a:srgbClr val="0097CC"/>
          </a:solidFill>
        </a:ln>
      </dgm:spPr>
      <dgm:t>
        <a:bodyPr/>
        <a:lstStyle/>
        <a:p>
          <a:r>
            <a:rPr lang="en-US" sz="1400" dirty="0" smtClean="0">
              <a:solidFill>
                <a:srgbClr val="0066FF"/>
              </a:solidFill>
            </a:rPr>
            <a:t>Presentation</a:t>
          </a:r>
          <a:endParaRPr lang="en-US" sz="1400" dirty="0">
            <a:solidFill>
              <a:srgbClr val="0066FF"/>
            </a:solidFill>
          </a:endParaRPr>
        </a:p>
      </dgm:t>
    </dgm:pt>
    <dgm:pt modelId="{DA055092-30B5-4C2F-B445-90D72AEC1A8A}" type="parTrans" cxnId="{DED87567-F796-498C-97E5-DDD7493854A3}">
      <dgm:prSet custT="1"/>
      <dgm:spPr>
        <a:ln>
          <a:solidFill>
            <a:srgbClr val="0097CC"/>
          </a:solidFill>
        </a:ln>
      </dgm:spPr>
      <dgm:t>
        <a:bodyPr/>
        <a:lstStyle/>
        <a:p>
          <a:endParaRPr lang="en-US" sz="500" dirty="0"/>
        </a:p>
      </dgm:t>
    </dgm:pt>
    <dgm:pt modelId="{90E1045B-60CE-47A9-9C43-A747385F73B8}" type="sibTrans" cxnId="{DED87567-F796-498C-97E5-DDD7493854A3}">
      <dgm:prSet/>
      <dgm:spPr/>
      <dgm:t>
        <a:bodyPr/>
        <a:lstStyle/>
        <a:p>
          <a:endParaRPr lang="en-US" sz="1800"/>
        </a:p>
      </dgm:t>
    </dgm:pt>
    <dgm:pt modelId="{AFCB5C65-7BE3-45DF-B88A-D20FE99D116B}">
      <dgm:prSet phldrT="[Text]" custT="1"/>
      <dgm:spPr>
        <a:ln>
          <a:solidFill>
            <a:srgbClr val="0097CC"/>
          </a:solidFill>
        </a:ln>
      </dgm:spPr>
      <dgm:t>
        <a:bodyPr/>
        <a:lstStyle/>
        <a:p>
          <a:r>
            <a:rPr lang="en-US" sz="1400" dirty="0" smtClean="0">
              <a:solidFill>
                <a:srgbClr val="0066FF"/>
              </a:solidFill>
            </a:rPr>
            <a:t>Seminar</a:t>
          </a:r>
          <a:endParaRPr lang="en-US" sz="1400" dirty="0">
            <a:solidFill>
              <a:srgbClr val="0066FF"/>
            </a:solidFill>
          </a:endParaRPr>
        </a:p>
      </dgm:t>
    </dgm:pt>
    <dgm:pt modelId="{C759A2FF-28EA-46F7-AA35-C1AD11E0E46E}" type="parTrans" cxnId="{A1EBCE47-D61C-409D-84B1-59A4CDDDBDD2}">
      <dgm:prSet custT="1"/>
      <dgm:spPr>
        <a:ln>
          <a:solidFill>
            <a:srgbClr val="0097CC"/>
          </a:solidFill>
        </a:ln>
      </dgm:spPr>
      <dgm:t>
        <a:bodyPr/>
        <a:lstStyle/>
        <a:p>
          <a:endParaRPr lang="en-US" sz="600" dirty="0"/>
        </a:p>
      </dgm:t>
    </dgm:pt>
    <dgm:pt modelId="{F4C8A23C-5E43-4B4E-98AD-68B0980CCCCA}" type="sibTrans" cxnId="{A1EBCE47-D61C-409D-84B1-59A4CDDDBDD2}">
      <dgm:prSet/>
      <dgm:spPr/>
      <dgm:t>
        <a:bodyPr/>
        <a:lstStyle/>
        <a:p>
          <a:endParaRPr lang="en-US" sz="1800"/>
        </a:p>
      </dgm:t>
    </dgm:pt>
    <dgm:pt modelId="{04920F26-108E-4BD9-A02C-4AC79BF97E93}">
      <dgm:prSet phldrT="[Text]" custT="1"/>
      <dgm:spPr>
        <a:ln>
          <a:solidFill>
            <a:srgbClr val="0097CC"/>
          </a:solidFill>
        </a:ln>
      </dgm:spPr>
      <dgm:t>
        <a:bodyPr/>
        <a:lstStyle/>
        <a:p>
          <a:r>
            <a:rPr lang="en-US" sz="1400" dirty="0" smtClean="0">
              <a:solidFill>
                <a:srgbClr val="0066FF"/>
              </a:solidFill>
            </a:rPr>
            <a:t>Proceedings</a:t>
          </a:r>
          <a:endParaRPr lang="en-US" sz="1400" dirty="0">
            <a:solidFill>
              <a:srgbClr val="0066FF"/>
            </a:solidFill>
          </a:endParaRPr>
        </a:p>
      </dgm:t>
    </dgm:pt>
    <dgm:pt modelId="{1D2CB24C-9B05-4E7D-B8A4-A1C7DBF639C4}" type="parTrans" cxnId="{500123AB-8B43-4E09-8971-8BF1FB489C62}">
      <dgm:prSet custT="1"/>
      <dgm:spPr>
        <a:ln>
          <a:solidFill>
            <a:srgbClr val="0097CC"/>
          </a:solidFill>
        </a:ln>
      </dgm:spPr>
      <dgm:t>
        <a:bodyPr/>
        <a:lstStyle/>
        <a:p>
          <a:endParaRPr lang="en-US" sz="500" dirty="0"/>
        </a:p>
      </dgm:t>
    </dgm:pt>
    <dgm:pt modelId="{7856C8CB-218C-494C-A7C7-630AAEB47534}" type="sibTrans" cxnId="{500123AB-8B43-4E09-8971-8BF1FB489C62}">
      <dgm:prSet/>
      <dgm:spPr/>
      <dgm:t>
        <a:bodyPr/>
        <a:lstStyle/>
        <a:p>
          <a:endParaRPr lang="en-US" sz="1800"/>
        </a:p>
      </dgm:t>
    </dgm:pt>
    <dgm:pt modelId="{B0C0829E-C9F3-45DB-BFBE-1454814A85F9}">
      <dgm:prSet phldrT="[Text]" custT="1"/>
      <dgm:spPr/>
      <dgm:t>
        <a:bodyPr/>
        <a:lstStyle/>
        <a:p>
          <a:r>
            <a:rPr lang="en-US" sz="1400" dirty="0" smtClean="0"/>
            <a:t>Song</a:t>
          </a:r>
          <a:endParaRPr lang="en-US" sz="1400" dirty="0"/>
        </a:p>
      </dgm:t>
    </dgm:pt>
    <dgm:pt modelId="{791C7DBB-C2E8-4E30-952C-6BEFCF2FE874}" type="parTrans" cxnId="{CBAF0816-9B98-4ED7-AE6A-0AB6AA7C3C45}">
      <dgm:prSet custT="1"/>
      <dgm:spPr/>
      <dgm:t>
        <a:bodyPr/>
        <a:lstStyle/>
        <a:p>
          <a:endParaRPr lang="en-US" sz="500" dirty="0"/>
        </a:p>
      </dgm:t>
    </dgm:pt>
    <dgm:pt modelId="{AC3EE659-A097-4F3E-B77F-1D5DC511120C}" type="sibTrans" cxnId="{CBAF0816-9B98-4ED7-AE6A-0AB6AA7C3C45}">
      <dgm:prSet/>
      <dgm:spPr/>
      <dgm:t>
        <a:bodyPr/>
        <a:lstStyle/>
        <a:p>
          <a:endParaRPr lang="en-US" sz="1800"/>
        </a:p>
      </dgm:t>
    </dgm:pt>
    <dgm:pt modelId="{1E0DECA6-30C4-4346-9822-5224E63D3387}">
      <dgm:prSet phldrT="[Text]" custT="1"/>
      <dgm:spPr/>
      <dgm:t>
        <a:bodyPr/>
        <a:lstStyle/>
        <a:p>
          <a:r>
            <a:rPr lang="en-US" sz="1400" dirty="0" smtClean="0"/>
            <a:t>Information Object</a:t>
          </a:r>
          <a:endParaRPr lang="en-US" sz="1400" dirty="0"/>
        </a:p>
      </dgm:t>
    </dgm:pt>
    <dgm:pt modelId="{182CB2E9-2F4E-47F8-9145-73EE65787339}" type="parTrans" cxnId="{BB25F3B3-2B5F-4886-BEAE-EC547FBD7089}">
      <dgm:prSet custT="1"/>
      <dgm:spPr/>
      <dgm:t>
        <a:bodyPr/>
        <a:lstStyle/>
        <a:p>
          <a:endParaRPr lang="en-US" sz="500"/>
        </a:p>
      </dgm:t>
    </dgm:pt>
    <dgm:pt modelId="{CE23E98E-1B2D-4440-951B-304058C01AEB}" type="sibTrans" cxnId="{BB25F3B3-2B5F-4886-BEAE-EC547FBD7089}">
      <dgm:prSet/>
      <dgm:spPr/>
      <dgm:t>
        <a:bodyPr/>
        <a:lstStyle/>
        <a:p>
          <a:endParaRPr lang="en-US" sz="1800"/>
        </a:p>
      </dgm:t>
    </dgm:pt>
    <dgm:pt modelId="{1B24ED1E-3C9C-4C33-A234-AC7749F99371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CORE</a:t>
          </a:r>
          <a:endParaRPr lang="en-US" sz="1400" b="0" dirty="0">
            <a:solidFill>
              <a:schemeClr val="tx1"/>
            </a:solidFill>
          </a:endParaRPr>
        </a:p>
      </dgm:t>
    </dgm:pt>
    <dgm:pt modelId="{639BC72A-7D9F-4FD8-B834-9C094FE1F958}" type="parTrans" cxnId="{1E3B620A-B029-4547-BA61-347C7E0AD99D}">
      <dgm:prSet/>
      <dgm:spPr/>
      <dgm:t>
        <a:bodyPr/>
        <a:lstStyle/>
        <a:p>
          <a:endParaRPr lang="en-US" sz="1800"/>
        </a:p>
      </dgm:t>
    </dgm:pt>
    <dgm:pt modelId="{9E4EE58A-2680-4042-BB6C-C740961768FF}" type="sibTrans" cxnId="{1E3B620A-B029-4547-BA61-347C7E0AD99D}">
      <dgm:prSet/>
      <dgm:spPr/>
      <dgm:t>
        <a:bodyPr/>
        <a:lstStyle/>
        <a:p>
          <a:endParaRPr lang="en-US" sz="1800"/>
        </a:p>
      </dgm:t>
    </dgm:pt>
    <dgm:pt modelId="{FE9BC624-D853-49C2-BE3E-0B22530A4E07}">
      <dgm:prSet phldrT="[Text]" custT="1"/>
      <dgm:spPr>
        <a:ln>
          <a:solidFill>
            <a:srgbClr val="0097CC"/>
          </a:solidFill>
        </a:ln>
      </dgm:spPr>
      <dgm:t>
        <a:bodyPr/>
        <a:lstStyle/>
        <a:p>
          <a:r>
            <a:rPr lang="en-US" sz="1400" b="0" dirty="0" smtClean="0">
              <a:solidFill>
                <a:srgbClr val="0066FF"/>
              </a:solidFill>
            </a:rPr>
            <a:t>Extended</a:t>
          </a:r>
          <a:endParaRPr lang="en-US" sz="1400" b="0" dirty="0">
            <a:solidFill>
              <a:srgbClr val="0066FF"/>
            </a:solidFill>
          </a:endParaRPr>
        </a:p>
      </dgm:t>
    </dgm:pt>
    <dgm:pt modelId="{3503A544-95CE-4A68-B0EF-468DC305ED98}" type="parTrans" cxnId="{AB85B19C-7632-40F2-912C-44D17131E23F}">
      <dgm:prSet/>
      <dgm:spPr/>
      <dgm:t>
        <a:bodyPr/>
        <a:lstStyle/>
        <a:p>
          <a:endParaRPr lang="en-US" sz="1800"/>
        </a:p>
      </dgm:t>
    </dgm:pt>
    <dgm:pt modelId="{46BF31E7-F0FB-4E58-96CB-C13ABF1BEECB}" type="sibTrans" cxnId="{AB85B19C-7632-40F2-912C-44D17131E23F}">
      <dgm:prSet/>
      <dgm:spPr/>
      <dgm:t>
        <a:bodyPr/>
        <a:lstStyle/>
        <a:p>
          <a:endParaRPr lang="en-US" sz="1800"/>
        </a:p>
      </dgm:t>
    </dgm:pt>
    <dgm:pt modelId="{118DC237-2592-4778-A9A8-C8D7C233F61B}" type="pres">
      <dgm:prSet presAssocID="{10001B55-8074-407A-8670-B20F0C8563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174845-6D5B-4772-BB3D-E4C9CE4FAC2C}" type="pres">
      <dgm:prSet presAssocID="{75357170-C366-4FB4-8BB9-08971F6B6ED6}" presName="root1" presStyleCnt="0"/>
      <dgm:spPr/>
      <dgm:t>
        <a:bodyPr/>
        <a:lstStyle/>
        <a:p>
          <a:endParaRPr lang="en-US"/>
        </a:p>
      </dgm:t>
    </dgm:pt>
    <dgm:pt modelId="{D277A22D-4991-4E52-B4D3-7B623CED3E3D}" type="pres">
      <dgm:prSet presAssocID="{75357170-C366-4FB4-8BB9-08971F6B6ED6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8CA704-B74D-4164-82E2-0CDF99712E44}" type="pres">
      <dgm:prSet presAssocID="{75357170-C366-4FB4-8BB9-08971F6B6ED6}" presName="level2hierChild" presStyleCnt="0"/>
      <dgm:spPr/>
      <dgm:t>
        <a:bodyPr/>
        <a:lstStyle/>
        <a:p>
          <a:endParaRPr lang="en-US"/>
        </a:p>
      </dgm:t>
    </dgm:pt>
    <dgm:pt modelId="{3A6E80D3-FF29-4851-8BF4-09933315A5B2}" type="pres">
      <dgm:prSet presAssocID="{A1107EA3-8896-40A1-B5E8-CA212A7EF8B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7BD712A-BDBE-43CB-83E3-1D1F067E12B2}" type="pres">
      <dgm:prSet presAssocID="{A1107EA3-8896-40A1-B5E8-CA212A7EF8B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94879B4-08FC-4AEF-92B6-808D5B5622C9}" type="pres">
      <dgm:prSet presAssocID="{00DDCD64-3D03-4608-BB8B-0619353BA56D}" presName="root2" presStyleCnt="0"/>
      <dgm:spPr/>
      <dgm:t>
        <a:bodyPr/>
        <a:lstStyle/>
        <a:p>
          <a:endParaRPr lang="en-US"/>
        </a:p>
      </dgm:t>
    </dgm:pt>
    <dgm:pt modelId="{52579D30-7EF7-4D32-AD69-4BF5C6F2319F}" type="pres">
      <dgm:prSet presAssocID="{00DDCD64-3D03-4608-BB8B-0619353BA56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96BCB4-8036-41AA-ADD4-B22DF20CB337}" type="pres">
      <dgm:prSet presAssocID="{00DDCD64-3D03-4608-BB8B-0619353BA56D}" presName="level3hierChild" presStyleCnt="0"/>
      <dgm:spPr/>
      <dgm:t>
        <a:bodyPr/>
        <a:lstStyle/>
        <a:p>
          <a:endParaRPr lang="en-US"/>
        </a:p>
      </dgm:t>
    </dgm:pt>
    <dgm:pt modelId="{FBC39D2A-2753-4418-BA1C-F1E2288322E7}" type="pres">
      <dgm:prSet presAssocID="{F5236C02-015D-4E26-A646-3D9C62D99046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BF2391F4-50E7-41A9-B426-DB3FBFB626EA}" type="pres">
      <dgm:prSet presAssocID="{F5236C02-015D-4E26-A646-3D9C62D99046}" presName="connTx" presStyleLbl="parChTrans1D3" presStyleIdx="0" presStyleCnt="6"/>
      <dgm:spPr/>
      <dgm:t>
        <a:bodyPr/>
        <a:lstStyle/>
        <a:p>
          <a:endParaRPr lang="en-US"/>
        </a:p>
      </dgm:t>
    </dgm:pt>
    <dgm:pt modelId="{35E2B581-93D9-4AD3-8D16-FA482C196B1F}" type="pres">
      <dgm:prSet presAssocID="{F51C5A65-8139-44ED-ABE3-3D1AF2A2B46B}" presName="root2" presStyleCnt="0"/>
      <dgm:spPr/>
      <dgm:t>
        <a:bodyPr/>
        <a:lstStyle/>
        <a:p>
          <a:endParaRPr lang="en-US"/>
        </a:p>
      </dgm:t>
    </dgm:pt>
    <dgm:pt modelId="{4EE45D6A-0591-4428-8E94-2F0A2756F7C9}" type="pres">
      <dgm:prSet presAssocID="{F51C5A65-8139-44ED-ABE3-3D1AF2A2B46B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29F8EA-6872-4CCF-845A-C18B116856C6}" type="pres">
      <dgm:prSet presAssocID="{F51C5A65-8139-44ED-ABE3-3D1AF2A2B46B}" presName="level3hierChild" presStyleCnt="0"/>
      <dgm:spPr/>
      <dgm:t>
        <a:bodyPr/>
        <a:lstStyle/>
        <a:p>
          <a:endParaRPr lang="en-US"/>
        </a:p>
      </dgm:t>
    </dgm:pt>
    <dgm:pt modelId="{8636C079-D38A-48C7-813E-231519972C84}" type="pres">
      <dgm:prSet presAssocID="{04D7D21D-596E-488F-8510-25175C266F8A}" presName="conn2-1" presStyleLbl="parChTrans1D4" presStyleIdx="0" presStyleCnt="9"/>
      <dgm:spPr/>
      <dgm:t>
        <a:bodyPr/>
        <a:lstStyle/>
        <a:p>
          <a:endParaRPr lang="en-US"/>
        </a:p>
      </dgm:t>
    </dgm:pt>
    <dgm:pt modelId="{4ABA6FAC-2A23-46BE-820B-4B04D64D0CB3}" type="pres">
      <dgm:prSet presAssocID="{04D7D21D-596E-488F-8510-25175C266F8A}" presName="connTx" presStyleLbl="parChTrans1D4" presStyleIdx="0" presStyleCnt="9"/>
      <dgm:spPr/>
      <dgm:t>
        <a:bodyPr/>
        <a:lstStyle/>
        <a:p>
          <a:endParaRPr lang="en-US"/>
        </a:p>
      </dgm:t>
    </dgm:pt>
    <dgm:pt modelId="{35738141-1730-44D3-8074-E6C0D643187C}" type="pres">
      <dgm:prSet presAssocID="{36D2681D-D29F-418C-A62F-673362632ECF}" presName="root2" presStyleCnt="0"/>
      <dgm:spPr/>
      <dgm:t>
        <a:bodyPr/>
        <a:lstStyle/>
        <a:p>
          <a:endParaRPr lang="en-US"/>
        </a:p>
      </dgm:t>
    </dgm:pt>
    <dgm:pt modelId="{B4926EAF-EDE6-450B-9486-E1526F75DA24}" type="pres">
      <dgm:prSet presAssocID="{36D2681D-D29F-418C-A62F-673362632ECF}" presName="LevelTwoTextNode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951E47-0735-425A-9D13-7EE2B61F8C1C}" type="pres">
      <dgm:prSet presAssocID="{36D2681D-D29F-418C-A62F-673362632ECF}" presName="level3hierChild" presStyleCnt="0"/>
      <dgm:spPr/>
      <dgm:t>
        <a:bodyPr/>
        <a:lstStyle/>
        <a:p>
          <a:endParaRPr lang="en-US"/>
        </a:p>
      </dgm:t>
    </dgm:pt>
    <dgm:pt modelId="{63D1ADAC-EF39-4378-8524-32B563E1FDCB}" type="pres">
      <dgm:prSet presAssocID="{791C7DBB-C2E8-4E30-952C-6BEFCF2FE874}" presName="conn2-1" presStyleLbl="parChTrans1D4" presStyleIdx="1" presStyleCnt="9"/>
      <dgm:spPr/>
      <dgm:t>
        <a:bodyPr/>
        <a:lstStyle/>
        <a:p>
          <a:endParaRPr lang="en-US"/>
        </a:p>
      </dgm:t>
    </dgm:pt>
    <dgm:pt modelId="{C80B3E58-5FC8-49D0-A596-3E8C8C352E63}" type="pres">
      <dgm:prSet presAssocID="{791C7DBB-C2E8-4E30-952C-6BEFCF2FE874}" presName="connTx" presStyleLbl="parChTrans1D4" presStyleIdx="1" presStyleCnt="9"/>
      <dgm:spPr/>
      <dgm:t>
        <a:bodyPr/>
        <a:lstStyle/>
        <a:p>
          <a:endParaRPr lang="en-US"/>
        </a:p>
      </dgm:t>
    </dgm:pt>
    <dgm:pt modelId="{BE22B26B-82F9-4349-8E26-51ED7938DFC6}" type="pres">
      <dgm:prSet presAssocID="{B0C0829E-C9F3-45DB-BFBE-1454814A85F9}" presName="root2" presStyleCnt="0"/>
      <dgm:spPr/>
      <dgm:t>
        <a:bodyPr/>
        <a:lstStyle/>
        <a:p>
          <a:endParaRPr lang="en-US"/>
        </a:p>
      </dgm:t>
    </dgm:pt>
    <dgm:pt modelId="{9916C515-1B45-49C6-BF25-0029328E8F65}" type="pres">
      <dgm:prSet presAssocID="{B0C0829E-C9F3-45DB-BFBE-1454814A85F9}" presName="LevelTwoTextNode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5DAF6E-27B9-4BC3-B0BD-9C515107B5A7}" type="pres">
      <dgm:prSet presAssocID="{B0C0829E-C9F3-45DB-BFBE-1454814A85F9}" presName="level3hierChild" presStyleCnt="0"/>
      <dgm:spPr/>
      <dgm:t>
        <a:bodyPr/>
        <a:lstStyle/>
        <a:p>
          <a:endParaRPr lang="en-US"/>
        </a:p>
      </dgm:t>
    </dgm:pt>
    <dgm:pt modelId="{9A37447A-699F-4159-BAE0-914B87C7AC1E}" type="pres">
      <dgm:prSet presAssocID="{13BDDE79-B479-4FF0-BD2F-896FFE7A8A93}" presName="conn2-1" presStyleLbl="parChTrans1D4" presStyleIdx="2" presStyleCnt="9"/>
      <dgm:spPr/>
      <dgm:t>
        <a:bodyPr/>
        <a:lstStyle/>
        <a:p>
          <a:endParaRPr lang="en-US"/>
        </a:p>
      </dgm:t>
    </dgm:pt>
    <dgm:pt modelId="{CF7E8F66-A42C-45B8-B09B-1D8E42699579}" type="pres">
      <dgm:prSet presAssocID="{13BDDE79-B479-4FF0-BD2F-896FFE7A8A93}" presName="connTx" presStyleLbl="parChTrans1D4" presStyleIdx="2" presStyleCnt="9"/>
      <dgm:spPr/>
      <dgm:t>
        <a:bodyPr/>
        <a:lstStyle/>
        <a:p>
          <a:endParaRPr lang="en-US"/>
        </a:p>
      </dgm:t>
    </dgm:pt>
    <dgm:pt modelId="{32003C5F-DDCA-40CF-97C4-7AF7B4C7EA1D}" type="pres">
      <dgm:prSet presAssocID="{53D86230-7EA3-45AE-B13D-20D121337067}" presName="root2" presStyleCnt="0"/>
      <dgm:spPr/>
      <dgm:t>
        <a:bodyPr/>
        <a:lstStyle/>
        <a:p>
          <a:endParaRPr lang="en-US"/>
        </a:p>
      </dgm:t>
    </dgm:pt>
    <dgm:pt modelId="{F0E6DBD6-15E5-4C74-8D91-12F482D33497}" type="pres">
      <dgm:prSet presAssocID="{53D86230-7EA3-45AE-B13D-20D121337067}" presName="LevelTwoTextNode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9653B5-7D82-4E79-9D4F-60C91FA74F01}" type="pres">
      <dgm:prSet presAssocID="{53D86230-7EA3-45AE-B13D-20D121337067}" presName="level3hierChild" presStyleCnt="0"/>
      <dgm:spPr/>
      <dgm:t>
        <a:bodyPr/>
        <a:lstStyle/>
        <a:p>
          <a:endParaRPr lang="en-US"/>
        </a:p>
      </dgm:t>
    </dgm:pt>
    <dgm:pt modelId="{1D728534-2E88-4EF1-BD01-11F4C31573C2}" type="pres">
      <dgm:prSet presAssocID="{13E0E5FC-23A9-43C1-B0DD-54EBA2E71122}" presName="conn2-1" presStyleLbl="parChTrans1D4" presStyleIdx="3" presStyleCnt="9"/>
      <dgm:spPr/>
      <dgm:t>
        <a:bodyPr/>
        <a:lstStyle/>
        <a:p>
          <a:endParaRPr lang="en-US"/>
        </a:p>
      </dgm:t>
    </dgm:pt>
    <dgm:pt modelId="{8962D6FA-D276-45D3-A73C-6EF72F08B3DA}" type="pres">
      <dgm:prSet presAssocID="{13E0E5FC-23A9-43C1-B0DD-54EBA2E71122}" presName="connTx" presStyleLbl="parChTrans1D4" presStyleIdx="3" presStyleCnt="9"/>
      <dgm:spPr/>
      <dgm:t>
        <a:bodyPr/>
        <a:lstStyle/>
        <a:p>
          <a:endParaRPr lang="en-US"/>
        </a:p>
      </dgm:t>
    </dgm:pt>
    <dgm:pt modelId="{C5AD925D-77A0-473B-9A61-75D6A0A48AE3}" type="pres">
      <dgm:prSet presAssocID="{EE56B5FE-E399-4A91-B8BA-97F590D634E0}" presName="root2" presStyleCnt="0"/>
      <dgm:spPr/>
      <dgm:t>
        <a:bodyPr/>
        <a:lstStyle/>
        <a:p>
          <a:endParaRPr lang="en-US"/>
        </a:p>
      </dgm:t>
    </dgm:pt>
    <dgm:pt modelId="{3D6DC65A-4AFD-4678-B827-DD7B29A34A81}" type="pres">
      <dgm:prSet presAssocID="{EE56B5FE-E399-4A91-B8BA-97F590D634E0}" presName="LevelTwoTextNode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B87002-AE6D-41CD-BE0E-70262BAC5615}" type="pres">
      <dgm:prSet presAssocID="{EE56B5FE-E399-4A91-B8BA-97F590D634E0}" presName="level3hierChild" presStyleCnt="0"/>
      <dgm:spPr/>
      <dgm:t>
        <a:bodyPr/>
        <a:lstStyle/>
        <a:p>
          <a:endParaRPr lang="en-US"/>
        </a:p>
      </dgm:t>
    </dgm:pt>
    <dgm:pt modelId="{3220D8F2-2953-4B13-9CB4-4D6713F063F8}" type="pres">
      <dgm:prSet presAssocID="{1D2CB24C-9B05-4E7D-B8A4-A1C7DBF639C4}" presName="conn2-1" presStyleLbl="parChTrans1D4" presStyleIdx="4" presStyleCnt="9"/>
      <dgm:spPr/>
      <dgm:t>
        <a:bodyPr/>
        <a:lstStyle/>
        <a:p>
          <a:endParaRPr lang="en-US"/>
        </a:p>
      </dgm:t>
    </dgm:pt>
    <dgm:pt modelId="{076CFE0F-6BD7-4E62-B72B-A7156C910E2F}" type="pres">
      <dgm:prSet presAssocID="{1D2CB24C-9B05-4E7D-B8A4-A1C7DBF639C4}" presName="connTx" presStyleLbl="parChTrans1D4" presStyleIdx="4" presStyleCnt="9"/>
      <dgm:spPr/>
      <dgm:t>
        <a:bodyPr/>
        <a:lstStyle/>
        <a:p>
          <a:endParaRPr lang="en-US"/>
        </a:p>
      </dgm:t>
    </dgm:pt>
    <dgm:pt modelId="{E7E5C0EF-D33F-415E-9CC9-309BB8651B88}" type="pres">
      <dgm:prSet presAssocID="{04920F26-108E-4BD9-A02C-4AC79BF97E93}" presName="root2" presStyleCnt="0"/>
      <dgm:spPr/>
      <dgm:t>
        <a:bodyPr/>
        <a:lstStyle/>
        <a:p>
          <a:endParaRPr lang="en-US"/>
        </a:p>
      </dgm:t>
    </dgm:pt>
    <dgm:pt modelId="{C0D9ACBE-4093-4F3B-81EA-D0B7034DBAD3}" type="pres">
      <dgm:prSet presAssocID="{04920F26-108E-4BD9-A02C-4AC79BF97E93}" presName="LevelTwoTextNode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E06832-D1DF-46E3-9730-73D7841DFA7C}" type="pres">
      <dgm:prSet presAssocID="{04920F26-108E-4BD9-A02C-4AC79BF97E93}" presName="level3hierChild" presStyleCnt="0"/>
      <dgm:spPr/>
      <dgm:t>
        <a:bodyPr/>
        <a:lstStyle/>
        <a:p>
          <a:endParaRPr lang="en-US"/>
        </a:p>
      </dgm:t>
    </dgm:pt>
    <dgm:pt modelId="{9C067D9C-11D1-483A-B849-A3C181E0F01A}" type="pres">
      <dgm:prSet presAssocID="{38FEFCB7-A61A-4F6C-96D7-9F7BD5B98A69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7A7BE49B-41D9-4FEC-A512-08406383258C}" type="pres">
      <dgm:prSet presAssocID="{38FEFCB7-A61A-4F6C-96D7-9F7BD5B98A69}" presName="connTx" presStyleLbl="parChTrans1D3" presStyleIdx="1" presStyleCnt="6"/>
      <dgm:spPr/>
      <dgm:t>
        <a:bodyPr/>
        <a:lstStyle/>
        <a:p>
          <a:endParaRPr lang="en-US"/>
        </a:p>
      </dgm:t>
    </dgm:pt>
    <dgm:pt modelId="{1E4B4EE3-F03A-4B88-82B0-5B63F148ECEC}" type="pres">
      <dgm:prSet presAssocID="{9665E545-0337-4FDA-A66F-D0F6382ADF26}" presName="root2" presStyleCnt="0"/>
      <dgm:spPr/>
      <dgm:t>
        <a:bodyPr/>
        <a:lstStyle/>
        <a:p>
          <a:endParaRPr lang="en-US"/>
        </a:p>
      </dgm:t>
    </dgm:pt>
    <dgm:pt modelId="{73BD63B6-3069-4FAD-B0C2-9CF59309F8EA}" type="pres">
      <dgm:prSet presAssocID="{9665E545-0337-4FDA-A66F-D0F6382ADF26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4788B6-EC34-40B8-959F-E666DBBB487D}" type="pres">
      <dgm:prSet presAssocID="{9665E545-0337-4FDA-A66F-D0F6382ADF26}" presName="level3hierChild" presStyleCnt="0"/>
      <dgm:spPr/>
      <dgm:t>
        <a:bodyPr/>
        <a:lstStyle/>
        <a:p>
          <a:endParaRPr lang="en-US"/>
        </a:p>
      </dgm:t>
    </dgm:pt>
    <dgm:pt modelId="{6918C5D2-CF97-49B8-8D60-4847E82C297B}" type="pres">
      <dgm:prSet presAssocID="{828F0B6D-97D7-4165-8F87-2215EEF1ED06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008854B8-95DE-4872-88E2-D31E8A685456}" type="pres">
      <dgm:prSet presAssocID="{828F0B6D-97D7-4165-8F87-2215EEF1ED06}" presName="connTx" presStyleLbl="parChTrans1D3" presStyleIdx="2" presStyleCnt="6"/>
      <dgm:spPr/>
      <dgm:t>
        <a:bodyPr/>
        <a:lstStyle/>
        <a:p>
          <a:endParaRPr lang="en-US"/>
        </a:p>
      </dgm:t>
    </dgm:pt>
    <dgm:pt modelId="{E40D17FF-2907-4B87-AB06-AF8EE9A6790A}" type="pres">
      <dgm:prSet presAssocID="{E62CE743-F0F1-49F3-8102-A2284C4F6CF2}" presName="root2" presStyleCnt="0"/>
      <dgm:spPr/>
      <dgm:t>
        <a:bodyPr/>
        <a:lstStyle/>
        <a:p>
          <a:endParaRPr lang="en-US"/>
        </a:p>
      </dgm:t>
    </dgm:pt>
    <dgm:pt modelId="{CC7B14E8-BC12-4FF9-960B-77124A70F21F}" type="pres">
      <dgm:prSet presAssocID="{E62CE743-F0F1-49F3-8102-A2284C4F6CF2}" presName="LevelTwoTextNode" presStyleLbl="node3" presStyleIdx="2" presStyleCnt="6" custLinFactY="-70943" custLinFactNeighborX="54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997FCE-05AA-43C4-9D90-52D3BC2FA45A}" type="pres">
      <dgm:prSet presAssocID="{E62CE743-F0F1-49F3-8102-A2284C4F6CF2}" presName="level3hierChild" presStyleCnt="0"/>
      <dgm:spPr/>
      <dgm:t>
        <a:bodyPr/>
        <a:lstStyle/>
        <a:p>
          <a:endParaRPr lang="en-US"/>
        </a:p>
      </dgm:t>
    </dgm:pt>
    <dgm:pt modelId="{08A4D6AD-2340-454E-8D84-1CF8D4D6486C}" type="pres">
      <dgm:prSet presAssocID="{ED4702CE-AD76-45D2-BF09-42BA0EF82573}" presName="conn2-1" presStyleLbl="parChTrans1D4" presStyleIdx="5" presStyleCnt="9"/>
      <dgm:spPr/>
      <dgm:t>
        <a:bodyPr/>
        <a:lstStyle/>
        <a:p>
          <a:endParaRPr lang="en-US"/>
        </a:p>
      </dgm:t>
    </dgm:pt>
    <dgm:pt modelId="{337F7406-5CF6-4AF6-A29C-B3D8EAEA50CA}" type="pres">
      <dgm:prSet presAssocID="{ED4702CE-AD76-45D2-BF09-42BA0EF82573}" presName="connTx" presStyleLbl="parChTrans1D4" presStyleIdx="5" presStyleCnt="9"/>
      <dgm:spPr/>
      <dgm:t>
        <a:bodyPr/>
        <a:lstStyle/>
        <a:p>
          <a:endParaRPr lang="en-US"/>
        </a:p>
      </dgm:t>
    </dgm:pt>
    <dgm:pt modelId="{E048BA04-A03A-4D22-B7CA-5AF488FF7C51}" type="pres">
      <dgm:prSet presAssocID="{7D3F90AA-46D1-42D3-9586-C682EC1B7980}" presName="root2" presStyleCnt="0"/>
      <dgm:spPr/>
      <dgm:t>
        <a:bodyPr/>
        <a:lstStyle/>
        <a:p>
          <a:endParaRPr lang="en-US"/>
        </a:p>
      </dgm:t>
    </dgm:pt>
    <dgm:pt modelId="{2FEF7334-3AEF-4958-A4A6-D32E5458AB4C}" type="pres">
      <dgm:prSet presAssocID="{7D3F90AA-46D1-42D3-9586-C682EC1B7980}" presName="LevelTwoTextNode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EC07EC-D063-4EE3-A9C8-E5B9A6173FE4}" type="pres">
      <dgm:prSet presAssocID="{7D3F90AA-46D1-42D3-9586-C682EC1B7980}" presName="level3hierChild" presStyleCnt="0"/>
      <dgm:spPr/>
      <dgm:t>
        <a:bodyPr/>
        <a:lstStyle/>
        <a:p>
          <a:endParaRPr lang="en-US"/>
        </a:p>
      </dgm:t>
    </dgm:pt>
    <dgm:pt modelId="{722A18E4-E9E3-4862-9146-2C5E82C8CD9C}" type="pres">
      <dgm:prSet presAssocID="{D66EE0BE-92F8-49EA-B969-7D7D86CE442F}" presName="conn2-1" presStyleLbl="parChTrans1D4" presStyleIdx="6" presStyleCnt="9"/>
      <dgm:spPr/>
      <dgm:t>
        <a:bodyPr/>
        <a:lstStyle/>
        <a:p>
          <a:endParaRPr lang="en-US"/>
        </a:p>
      </dgm:t>
    </dgm:pt>
    <dgm:pt modelId="{8CE0FD56-916B-47F0-8994-B3063A6F48C1}" type="pres">
      <dgm:prSet presAssocID="{D66EE0BE-92F8-49EA-B969-7D7D86CE442F}" presName="connTx" presStyleLbl="parChTrans1D4" presStyleIdx="6" presStyleCnt="9"/>
      <dgm:spPr/>
      <dgm:t>
        <a:bodyPr/>
        <a:lstStyle/>
        <a:p>
          <a:endParaRPr lang="en-US"/>
        </a:p>
      </dgm:t>
    </dgm:pt>
    <dgm:pt modelId="{FAE4874D-3C3C-4B2D-8300-D27AA59F6006}" type="pres">
      <dgm:prSet presAssocID="{D17B3037-0350-468A-9BD7-FB238DE0B6A5}" presName="root2" presStyleCnt="0"/>
      <dgm:spPr/>
      <dgm:t>
        <a:bodyPr/>
        <a:lstStyle/>
        <a:p>
          <a:endParaRPr lang="en-US"/>
        </a:p>
      </dgm:t>
    </dgm:pt>
    <dgm:pt modelId="{8DFC5931-6778-455B-B108-17AFE3E9DD6A}" type="pres">
      <dgm:prSet presAssocID="{D17B3037-0350-468A-9BD7-FB238DE0B6A5}" presName="LevelTwoTextNode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AECD8-196F-4133-9DB1-A676DC29AE1F}" type="pres">
      <dgm:prSet presAssocID="{D17B3037-0350-468A-9BD7-FB238DE0B6A5}" presName="level3hierChild" presStyleCnt="0"/>
      <dgm:spPr/>
      <dgm:t>
        <a:bodyPr/>
        <a:lstStyle/>
        <a:p>
          <a:endParaRPr lang="en-US"/>
        </a:p>
      </dgm:t>
    </dgm:pt>
    <dgm:pt modelId="{0FBAC725-F2ED-4885-B498-2CED64565EED}" type="pres">
      <dgm:prSet presAssocID="{DA055092-30B5-4C2F-B445-90D72AEC1A8A}" presName="conn2-1" presStyleLbl="parChTrans1D4" presStyleIdx="7" presStyleCnt="9"/>
      <dgm:spPr/>
      <dgm:t>
        <a:bodyPr/>
        <a:lstStyle/>
        <a:p>
          <a:endParaRPr lang="en-US"/>
        </a:p>
      </dgm:t>
    </dgm:pt>
    <dgm:pt modelId="{8B42A271-A491-4AE3-A0B9-250D96CB2A6A}" type="pres">
      <dgm:prSet presAssocID="{DA055092-30B5-4C2F-B445-90D72AEC1A8A}" presName="connTx" presStyleLbl="parChTrans1D4" presStyleIdx="7" presStyleCnt="9"/>
      <dgm:spPr/>
      <dgm:t>
        <a:bodyPr/>
        <a:lstStyle/>
        <a:p>
          <a:endParaRPr lang="en-US"/>
        </a:p>
      </dgm:t>
    </dgm:pt>
    <dgm:pt modelId="{53ECB156-A059-4F06-8D5D-C073A98B56EB}" type="pres">
      <dgm:prSet presAssocID="{A443305A-95BD-4662-8928-B4B1766E992D}" presName="root2" presStyleCnt="0"/>
      <dgm:spPr/>
      <dgm:t>
        <a:bodyPr/>
        <a:lstStyle/>
        <a:p>
          <a:endParaRPr lang="en-US"/>
        </a:p>
      </dgm:t>
    </dgm:pt>
    <dgm:pt modelId="{06A9969F-E1F8-4A7B-95B0-51346C44D0DB}" type="pres">
      <dgm:prSet presAssocID="{A443305A-95BD-4662-8928-B4B1766E992D}" presName="LevelTwoTextNode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3372B7-1390-42DC-B38F-7576775B0915}" type="pres">
      <dgm:prSet presAssocID="{A443305A-95BD-4662-8928-B4B1766E992D}" presName="level3hierChild" presStyleCnt="0"/>
      <dgm:spPr/>
      <dgm:t>
        <a:bodyPr/>
        <a:lstStyle/>
        <a:p>
          <a:endParaRPr lang="en-US"/>
        </a:p>
      </dgm:t>
    </dgm:pt>
    <dgm:pt modelId="{F443CB05-083B-46C1-A4A6-80DB81C88F4A}" type="pres">
      <dgm:prSet presAssocID="{C759A2FF-28EA-46F7-AA35-C1AD11E0E46E}" presName="conn2-1" presStyleLbl="parChTrans1D4" presStyleIdx="8" presStyleCnt="9"/>
      <dgm:spPr/>
      <dgm:t>
        <a:bodyPr/>
        <a:lstStyle/>
        <a:p>
          <a:endParaRPr lang="en-US"/>
        </a:p>
      </dgm:t>
    </dgm:pt>
    <dgm:pt modelId="{CFFCFA7C-61F2-404F-A6EC-9ED9586EDD3D}" type="pres">
      <dgm:prSet presAssocID="{C759A2FF-28EA-46F7-AA35-C1AD11E0E46E}" presName="connTx" presStyleLbl="parChTrans1D4" presStyleIdx="8" presStyleCnt="9"/>
      <dgm:spPr/>
      <dgm:t>
        <a:bodyPr/>
        <a:lstStyle/>
        <a:p>
          <a:endParaRPr lang="en-US"/>
        </a:p>
      </dgm:t>
    </dgm:pt>
    <dgm:pt modelId="{3E765B67-827D-4B60-BF62-6E35ED7BD98B}" type="pres">
      <dgm:prSet presAssocID="{AFCB5C65-7BE3-45DF-B88A-D20FE99D116B}" presName="root2" presStyleCnt="0"/>
      <dgm:spPr/>
      <dgm:t>
        <a:bodyPr/>
        <a:lstStyle/>
        <a:p>
          <a:endParaRPr lang="en-US"/>
        </a:p>
      </dgm:t>
    </dgm:pt>
    <dgm:pt modelId="{261574DA-E17B-4F3D-AA00-953D3C6784B9}" type="pres">
      <dgm:prSet presAssocID="{AFCB5C65-7BE3-45DF-B88A-D20FE99D116B}" presName="LevelTwoTextNode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5665E6-7AF5-46C9-ABB0-DB13DF2C6C0D}" type="pres">
      <dgm:prSet presAssocID="{AFCB5C65-7BE3-45DF-B88A-D20FE99D116B}" presName="level3hierChild" presStyleCnt="0"/>
      <dgm:spPr/>
      <dgm:t>
        <a:bodyPr/>
        <a:lstStyle/>
        <a:p>
          <a:endParaRPr lang="en-US"/>
        </a:p>
      </dgm:t>
    </dgm:pt>
    <dgm:pt modelId="{D846CF48-4597-4830-BA2F-7E520A963B2B}" type="pres">
      <dgm:prSet presAssocID="{182CB2E9-2F4E-47F8-9145-73EE6578733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9AC149C-2392-432A-A24D-1A47D43B45EE}" type="pres">
      <dgm:prSet presAssocID="{182CB2E9-2F4E-47F8-9145-73EE6578733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EC9F04E-C70C-44D7-B84B-07D9C71AC31D}" type="pres">
      <dgm:prSet presAssocID="{1E0DECA6-30C4-4346-9822-5224E63D3387}" presName="root2" presStyleCnt="0"/>
      <dgm:spPr/>
    </dgm:pt>
    <dgm:pt modelId="{40B7DA01-94CB-41EA-AD0D-93D65FD0F3E2}" type="pres">
      <dgm:prSet presAssocID="{1E0DECA6-30C4-4346-9822-5224E63D3387}" presName="LevelTwoTextNode" presStyleLbl="node2" presStyleIdx="1" presStyleCnt="3" custLinFactNeighborX="1002" custLinFactNeighborY="69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F5D566-BC21-49A6-8496-18A86C9123CF}" type="pres">
      <dgm:prSet presAssocID="{1E0DECA6-30C4-4346-9822-5224E63D3387}" presName="level3hierChild" presStyleCnt="0"/>
      <dgm:spPr/>
    </dgm:pt>
    <dgm:pt modelId="{CFBE65D3-430A-4045-8FA7-06894E36A2EA}" type="pres">
      <dgm:prSet presAssocID="{D1F9FCA0-BA51-404B-BBB6-A7AE8CADF1F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C8E66C4-FF5A-48F9-92F6-66CDBC2DDB1A}" type="pres">
      <dgm:prSet presAssocID="{D1F9FCA0-BA51-404B-BBB6-A7AE8CADF1F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A67D537-C6E2-4DE0-A551-01115E157284}" type="pres">
      <dgm:prSet presAssocID="{A728F85E-6E23-4BE8-9029-1C72DD670193}" presName="root2" presStyleCnt="0"/>
      <dgm:spPr/>
      <dgm:t>
        <a:bodyPr/>
        <a:lstStyle/>
        <a:p>
          <a:endParaRPr lang="en-US"/>
        </a:p>
      </dgm:t>
    </dgm:pt>
    <dgm:pt modelId="{6B73B25F-897D-4330-97C2-201B83ACEEF8}" type="pres">
      <dgm:prSet presAssocID="{A728F85E-6E23-4BE8-9029-1C72DD67019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70D77-6BE5-4D1F-9FC4-1BE5CF1B801B}" type="pres">
      <dgm:prSet presAssocID="{A728F85E-6E23-4BE8-9029-1C72DD670193}" presName="level3hierChild" presStyleCnt="0"/>
      <dgm:spPr/>
      <dgm:t>
        <a:bodyPr/>
        <a:lstStyle/>
        <a:p>
          <a:endParaRPr lang="en-US"/>
        </a:p>
      </dgm:t>
    </dgm:pt>
    <dgm:pt modelId="{BBA4930D-A4C1-4B6C-B1A5-A3ADBE373036}" type="pres">
      <dgm:prSet presAssocID="{969E9322-CDC8-4478-BFB9-B02A8A6D2B9F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43B0CD6E-4FE3-41C2-916E-EE0B765757E7}" type="pres">
      <dgm:prSet presAssocID="{969E9322-CDC8-4478-BFB9-B02A8A6D2B9F}" presName="connTx" presStyleLbl="parChTrans1D3" presStyleIdx="3" presStyleCnt="6"/>
      <dgm:spPr/>
      <dgm:t>
        <a:bodyPr/>
        <a:lstStyle/>
        <a:p>
          <a:endParaRPr lang="en-US"/>
        </a:p>
      </dgm:t>
    </dgm:pt>
    <dgm:pt modelId="{BF433B21-9359-41A4-8042-6370051703AD}" type="pres">
      <dgm:prSet presAssocID="{B776DEAC-28A4-4929-A4DE-3C0C05145E73}" presName="root2" presStyleCnt="0"/>
      <dgm:spPr/>
      <dgm:t>
        <a:bodyPr/>
        <a:lstStyle/>
        <a:p>
          <a:endParaRPr lang="en-US"/>
        </a:p>
      </dgm:t>
    </dgm:pt>
    <dgm:pt modelId="{57817B10-7B06-4744-8AF1-40644A54768E}" type="pres">
      <dgm:prSet presAssocID="{B776DEAC-28A4-4929-A4DE-3C0C05145E73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95D9CC-4E50-4317-BAC1-F2E17B0D8FDA}" type="pres">
      <dgm:prSet presAssocID="{B776DEAC-28A4-4929-A4DE-3C0C05145E73}" presName="level3hierChild" presStyleCnt="0"/>
      <dgm:spPr/>
      <dgm:t>
        <a:bodyPr/>
        <a:lstStyle/>
        <a:p>
          <a:endParaRPr lang="en-US"/>
        </a:p>
      </dgm:t>
    </dgm:pt>
    <dgm:pt modelId="{6644898C-2C66-42A2-9D63-D26908858AC3}" type="pres">
      <dgm:prSet presAssocID="{29F357C5-C14C-4341-9FC6-DDDC1BF330CC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245787B3-BD93-47F0-8F3F-FA6F5502A151}" type="pres">
      <dgm:prSet presAssocID="{29F357C5-C14C-4341-9FC6-DDDC1BF330CC}" presName="connTx" presStyleLbl="parChTrans1D3" presStyleIdx="4" presStyleCnt="6"/>
      <dgm:spPr/>
      <dgm:t>
        <a:bodyPr/>
        <a:lstStyle/>
        <a:p>
          <a:endParaRPr lang="en-US"/>
        </a:p>
      </dgm:t>
    </dgm:pt>
    <dgm:pt modelId="{1ADAFFBE-18E8-4528-8F46-7FE395834086}" type="pres">
      <dgm:prSet presAssocID="{95968B9D-6468-4B68-A5A8-3F569914FB61}" presName="root2" presStyleCnt="0"/>
      <dgm:spPr/>
      <dgm:t>
        <a:bodyPr/>
        <a:lstStyle/>
        <a:p>
          <a:endParaRPr lang="en-US"/>
        </a:p>
      </dgm:t>
    </dgm:pt>
    <dgm:pt modelId="{B49FECAE-F979-45FE-ACEA-29308157E751}" type="pres">
      <dgm:prSet presAssocID="{95968B9D-6468-4B68-A5A8-3F569914FB61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8B658E-4D57-48AB-BA20-0491444EFF8D}" type="pres">
      <dgm:prSet presAssocID="{95968B9D-6468-4B68-A5A8-3F569914FB61}" presName="level3hierChild" presStyleCnt="0"/>
      <dgm:spPr/>
      <dgm:t>
        <a:bodyPr/>
        <a:lstStyle/>
        <a:p>
          <a:endParaRPr lang="en-US"/>
        </a:p>
      </dgm:t>
    </dgm:pt>
    <dgm:pt modelId="{E91C2069-B136-4C58-BDA2-CAF12CD5D612}" type="pres">
      <dgm:prSet presAssocID="{EB86F6C9-9730-4B18-83A4-A10B23FD6345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69D624CC-6CAA-45CF-B858-2A61FC82734F}" type="pres">
      <dgm:prSet presAssocID="{EB86F6C9-9730-4B18-83A4-A10B23FD6345}" presName="connTx" presStyleLbl="parChTrans1D3" presStyleIdx="5" presStyleCnt="6"/>
      <dgm:spPr/>
      <dgm:t>
        <a:bodyPr/>
        <a:lstStyle/>
        <a:p>
          <a:endParaRPr lang="en-US"/>
        </a:p>
      </dgm:t>
    </dgm:pt>
    <dgm:pt modelId="{E6E39F12-870D-4B6F-B4D9-49E3EB0C5F8E}" type="pres">
      <dgm:prSet presAssocID="{4F73E8B2-5B95-4420-B359-A6B810268694}" presName="root2" presStyleCnt="0"/>
      <dgm:spPr/>
      <dgm:t>
        <a:bodyPr/>
        <a:lstStyle/>
        <a:p>
          <a:endParaRPr lang="en-US"/>
        </a:p>
      </dgm:t>
    </dgm:pt>
    <dgm:pt modelId="{B030AB5B-CC5B-4D7F-AE48-F8F313BA23FF}" type="pres">
      <dgm:prSet presAssocID="{4F73E8B2-5B95-4420-B359-A6B810268694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1BE85D-571B-4A2D-83F4-FD7274246F62}" type="pres">
      <dgm:prSet presAssocID="{4F73E8B2-5B95-4420-B359-A6B810268694}" presName="level3hierChild" presStyleCnt="0"/>
      <dgm:spPr/>
      <dgm:t>
        <a:bodyPr/>
        <a:lstStyle/>
        <a:p>
          <a:endParaRPr lang="en-US"/>
        </a:p>
      </dgm:t>
    </dgm:pt>
    <dgm:pt modelId="{F7EDBFCF-DD62-4B08-8343-026C6BBBA898}" type="pres">
      <dgm:prSet presAssocID="{1B24ED1E-3C9C-4C33-A234-AC7749F99371}" presName="root1" presStyleCnt="0"/>
      <dgm:spPr/>
    </dgm:pt>
    <dgm:pt modelId="{5829CF31-7460-4AEB-82D6-1BD217BA9C5E}" type="pres">
      <dgm:prSet presAssocID="{1B24ED1E-3C9C-4C33-A234-AC7749F99371}" presName="LevelOneTextNode" presStyleLbl="node0" presStyleIdx="1" presStyleCnt="3" custScaleX="71921" custScaleY="71920" custLinFactX="300000" custLinFactY="34922" custLinFactNeighborX="34644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940335-84D8-47FB-8140-D42C641E91CF}" type="pres">
      <dgm:prSet presAssocID="{1B24ED1E-3C9C-4C33-A234-AC7749F99371}" presName="level2hierChild" presStyleCnt="0"/>
      <dgm:spPr/>
    </dgm:pt>
    <dgm:pt modelId="{78944482-37D5-403C-A0AF-67A096048207}" type="pres">
      <dgm:prSet presAssocID="{FE9BC624-D853-49C2-BE3E-0B22530A4E07}" presName="root1" presStyleCnt="0"/>
      <dgm:spPr/>
    </dgm:pt>
    <dgm:pt modelId="{04B329C6-5A16-4068-871A-099B2484F8EF}" type="pres">
      <dgm:prSet presAssocID="{FE9BC624-D853-49C2-BE3E-0B22530A4E07}" presName="LevelOneTextNode" presStyleLbl="node0" presStyleIdx="2" presStyleCnt="3" custScaleX="71921" custScaleY="71920" custLinFactX="300000" custLinFactY="34922" custLinFactNeighborX="34644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BB2AE7-EAC0-4BD6-83DB-8EF513C2C2BE}" type="pres">
      <dgm:prSet presAssocID="{FE9BC624-D853-49C2-BE3E-0B22530A4E07}" presName="level2hierChild" presStyleCnt="0"/>
      <dgm:spPr/>
    </dgm:pt>
  </dgm:ptLst>
  <dgm:cxnLst>
    <dgm:cxn modelId="{2B7C898C-74AB-43BA-BDBC-D1F68630EF54}" srcId="{53D86230-7EA3-45AE-B13D-20D121337067}" destId="{EE56B5FE-E399-4A91-B8BA-97F590D634E0}" srcOrd="0" destOrd="0" parTransId="{13E0E5FC-23A9-43C1-B0DD-54EBA2E71122}" sibTransId="{64A7E400-EE4D-4698-80EE-2A1784C84E0C}"/>
    <dgm:cxn modelId="{182DF54A-B6DE-4679-AE7A-2B874072CCCA}" type="presOf" srcId="{DA055092-30B5-4C2F-B445-90D72AEC1A8A}" destId="{0FBAC725-F2ED-4885-B498-2CED64565EED}" srcOrd="0" destOrd="0" presId="urn:microsoft.com/office/officeart/2005/8/layout/hierarchy2"/>
    <dgm:cxn modelId="{C716865A-CAED-4BFA-B18B-7F82EF61FB9B}" type="presOf" srcId="{36D2681D-D29F-418C-A62F-673362632ECF}" destId="{B4926EAF-EDE6-450B-9486-E1526F75DA24}" srcOrd="0" destOrd="0" presId="urn:microsoft.com/office/officeart/2005/8/layout/hierarchy2"/>
    <dgm:cxn modelId="{3CE5F1C9-AB49-4930-9A64-3573BFF5696F}" type="presOf" srcId="{7D3F90AA-46D1-42D3-9586-C682EC1B7980}" destId="{2FEF7334-3AEF-4958-A4A6-D32E5458AB4C}" srcOrd="0" destOrd="0" presId="urn:microsoft.com/office/officeart/2005/8/layout/hierarchy2"/>
    <dgm:cxn modelId="{EFB77822-AFA4-42DF-9034-3926778970C0}" type="presOf" srcId="{EB86F6C9-9730-4B18-83A4-A10B23FD6345}" destId="{69D624CC-6CAA-45CF-B858-2A61FC82734F}" srcOrd="1" destOrd="0" presId="urn:microsoft.com/office/officeart/2005/8/layout/hierarchy2"/>
    <dgm:cxn modelId="{A73AFA49-9FDB-4169-85E4-D706396F726E}" type="presOf" srcId="{1D2CB24C-9B05-4E7D-B8A4-A1C7DBF639C4}" destId="{3220D8F2-2953-4B13-9CB4-4D6713F063F8}" srcOrd="0" destOrd="0" presId="urn:microsoft.com/office/officeart/2005/8/layout/hierarchy2"/>
    <dgm:cxn modelId="{500123AB-8B43-4E09-8971-8BF1FB489C62}" srcId="{53D86230-7EA3-45AE-B13D-20D121337067}" destId="{04920F26-108E-4BD9-A02C-4AC79BF97E93}" srcOrd="1" destOrd="0" parTransId="{1D2CB24C-9B05-4E7D-B8A4-A1C7DBF639C4}" sibTransId="{7856C8CB-218C-494C-A7C7-630AAEB47534}"/>
    <dgm:cxn modelId="{C2FD79ED-B22B-4DA5-B78B-42A5F0E6FAA2}" type="presOf" srcId="{969E9322-CDC8-4478-BFB9-B02A8A6D2B9F}" destId="{BBA4930D-A4C1-4B6C-B1A5-A3ADBE373036}" srcOrd="0" destOrd="0" presId="urn:microsoft.com/office/officeart/2005/8/layout/hierarchy2"/>
    <dgm:cxn modelId="{F0087B2B-9D7A-4F11-915D-AE94E58BE33A}" type="presOf" srcId="{38FEFCB7-A61A-4F6C-96D7-9F7BD5B98A69}" destId="{7A7BE49B-41D9-4FEC-A512-08406383258C}" srcOrd="1" destOrd="0" presId="urn:microsoft.com/office/officeart/2005/8/layout/hierarchy2"/>
    <dgm:cxn modelId="{E1908D9C-FF77-4A49-83AE-E20839B05A67}" srcId="{A728F85E-6E23-4BE8-9029-1C72DD670193}" destId="{95968B9D-6468-4B68-A5A8-3F569914FB61}" srcOrd="1" destOrd="0" parTransId="{29F357C5-C14C-4341-9FC6-DDDC1BF330CC}" sibTransId="{3977C75A-6223-420E-B516-4F57A79E46F8}"/>
    <dgm:cxn modelId="{4AC7FE60-579D-415B-96E2-FFBDB425E6C6}" type="presOf" srcId="{A1107EA3-8896-40A1-B5E8-CA212A7EF8BB}" destId="{07BD712A-BDBE-43CB-83E3-1D1F067E12B2}" srcOrd="1" destOrd="0" presId="urn:microsoft.com/office/officeart/2005/8/layout/hierarchy2"/>
    <dgm:cxn modelId="{D0A2CB3C-DB30-4BFA-992E-895B9770EC3E}" type="presOf" srcId="{182CB2E9-2F4E-47F8-9145-73EE65787339}" destId="{D846CF48-4597-4830-BA2F-7E520A963B2B}" srcOrd="0" destOrd="0" presId="urn:microsoft.com/office/officeart/2005/8/layout/hierarchy2"/>
    <dgm:cxn modelId="{DB8BAB93-A7AB-4E94-9049-991311861DC6}" type="presOf" srcId="{FE9BC624-D853-49C2-BE3E-0B22530A4E07}" destId="{04B329C6-5A16-4068-871A-099B2484F8EF}" srcOrd="0" destOrd="0" presId="urn:microsoft.com/office/officeart/2005/8/layout/hierarchy2"/>
    <dgm:cxn modelId="{20392B7B-F5A1-4886-A3D1-8BE57FDD93D3}" type="presOf" srcId="{29F357C5-C14C-4341-9FC6-DDDC1BF330CC}" destId="{245787B3-BD93-47F0-8F3F-FA6F5502A151}" srcOrd="1" destOrd="0" presId="urn:microsoft.com/office/officeart/2005/8/layout/hierarchy2"/>
    <dgm:cxn modelId="{83A0D8C3-3D35-4EBD-81D2-D1F80E42DB59}" srcId="{F51C5A65-8139-44ED-ABE3-3D1AF2A2B46B}" destId="{36D2681D-D29F-418C-A62F-673362632ECF}" srcOrd="0" destOrd="0" parTransId="{04D7D21D-596E-488F-8510-25175C266F8A}" sibTransId="{5F951F87-BF93-4601-A897-86A33B0CC0CB}"/>
    <dgm:cxn modelId="{2E5386DE-41E6-4A97-A2F0-810913BE36EE}" type="presOf" srcId="{ED4702CE-AD76-45D2-BF09-42BA0EF82573}" destId="{08A4D6AD-2340-454E-8D84-1CF8D4D6486C}" srcOrd="0" destOrd="0" presId="urn:microsoft.com/office/officeart/2005/8/layout/hierarchy2"/>
    <dgm:cxn modelId="{AA92CB33-BD18-49F6-AB3B-9FE837C37788}" srcId="{00DDCD64-3D03-4608-BB8B-0619353BA56D}" destId="{9665E545-0337-4FDA-A66F-D0F6382ADF26}" srcOrd="1" destOrd="0" parTransId="{38FEFCB7-A61A-4F6C-96D7-9F7BD5B98A69}" sibTransId="{DBE87340-E03C-43E7-9AFC-2B4AC9212F60}"/>
    <dgm:cxn modelId="{856A37FE-192A-4159-B2F7-91ECD6654C3E}" srcId="{A728F85E-6E23-4BE8-9029-1C72DD670193}" destId="{4F73E8B2-5B95-4420-B359-A6B810268694}" srcOrd="2" destOrd="0" parTransId="{EB86F6C9-9730-4B18-83A4-A10B23FD6345}" sibTransId="{2CA65594-4B79-49CD-A082-37CB53B24152}"/>
    <dgm:cxn modelId="{6E4138A4-ACDF-4214-9C29-CFA953294C71}" type="presOf" srcId="{F5236C02-015D-4E26-A646-3D9C62D99046}" destId="{FBC39D2A-2753-4418-BA1C-F1E2288322E7}" srcOrd="0" destOrd="0" presId="urn:microsoft.com/office/officeart/2005/8/layout/hierarchy2"/>
    <dgm:cxn modelId="{FC69B994-DC49-4541-AFD9-5C61A5E0B59C}" srcId="{75357170-C366-4FB4-8BB9-08971F6B6ED6}" destId="{00DDCD64-3D03-4608-BB8B-0619353BA56D}" srcOrd="0" destOrd="0" parTransId="{A1107EA3-8896-40A1-B5E8-CA212A7EF8BB}" sibTransId="{64EE5614-D0C1-4AB4-BE02-854BED89589D}"/>
    <dgm:cxn modelId="{CFD19B17-87B6-42AF-8C0E-F6A4B9D71A07}" type="presOf" srcId="{75357170-C366-4FB4-8BB9-08971F6B6ED6}" destId="{D277A22D-4991-4E52-B4D3-7B623CED3E3D}" srcOrd="0" destOrd="0" presId="urn:microsoft.com/office/officeart/2005/8/layout/hierarchy2"/>
    <dgm:cxn modelId="{1E3B620A-B029-4547-BA61-347C7E0AD99D}" srcId="{10001B55-8074-407A-8670-B20F0C856385}" destId="{1B24ED1E-3C9C-4C33-A234-AC7749F99371}" srcOrd="1" destOrd="0" parTransId="{639BC72A-7D9F-4FD8-B834-9C094FE1F958}" sibTransId="{9E4EE58A-2680-4042-BB6C-C740961768FF}"/>
    <dgm:cxn modelId="{39DBAF2C-EA32-4F5A-8E87-BC7C0E933E35}" type="presOf" srcId="{53D86230-7EA3-45AE-B13D-20D121337067}" destId="{F0E6DBD6-15E5-4C74-8D91-12F482D33497}" srcOrd="0" destOrd="0" presId="urn:microsoft.com/office/officeart/2005/8/layout/hierarchy2"/>
    <dgm:cxn modelId="{277A1B77-A29D-465F-B90B-44EF72EA528F}" type="presOf" srcId="{9665E545-0337-4FDA-A66F-D0F6382ADF26}" destId="{73BD63B6-3069-4FAD-B0C2-9CF59309F8EA}" srcOrd="0" destOrd="0" presId="urn:microsoft.com/office/officeart/2005/8/layout/hierarchy2"/>
    <dgm:cxn modelId="{448B179E-9AF7-427A-AF72-422A41390BA8}" type="presOf" srcId="{13E0E5FC-23A9-43C1-B0DD-54EBA2E71122}" destId="{8962D6FA-D276-45D3-A73C-6EF72F08B3DA}" srcOrd="1" destOrd="0" presId="urn:microsoft.com/office/officeart/2005/8/layout/hierarchy2"/>
    <dgm:cxn modelId="{3B5D6988-0B36-4F27-BC36-A7C53C29A533}" type="presOf" srcId="{EB86F6C9-9730-4B18-83A4-A10B23FD6345}" destId="{E91C2069-B136-4C58-BDA2-CAF12CD5D612}" srcOrd="0" destOrd="0" presId="urn:microsoft.com/office/officeart/2005/8/layout/hierarchy2"/>
    <dgm:cxn modelId="{A9B57469-EE24-416B-B6C3-387F5E596A2A}" type="presOf" srcId="{13BDDE79-B479-4FF0-BD2F-896FFE7A8A93}" destId="{CF7E8F66-A42C-45B8-B09B-1D8E42699579}" srcOrd="1" destOrd="0" presId="urn:microsoft.com/office/officeart/2005/8/layout/hierarchy2"/>
    <dgm:cxn modelId="{FA040E88-FFA4-4867-BE02-F68C0E1C2F25}" srcId="{00DDCD64-3D03-4608-BB8B-0619353BA56D}" destId="{F51C5A65-8139-44ED-ABE3-3D1AF2A2B46B}" srcOrd="0" destOrd="0" parTransId="{F5236C02-015D-4E26-A646-3D9C62D99046}" sibTransId="{1C1681CD-C547-4A49-BAA7-9DF5971E7A4E}"/>
    <dgm:cxn modelId="{C36A87DD-96DF-4A8A-87B1-E4049A611B45}" type="presOf" srcId="{1B24ED1E-3C9C-4C33-A234-AC7749F99371}" destId="{5829CF31-7460-4AEB-82D6-1BD217BA9C5E}" srcOrd="0" destOrd="0" presId="urn:microsoft.com/office/officeart/2005/8/layout/hierarchy2"/>
    <dgm:cxn modelId="{BEA10C55-ED7C-49D8-B950-A5E9B442FE52}" type="presOf" srcId="{A443305A-95BD-4662-8928-B4B1766E992D}" destId="{06A9969F-E1F8-4A7B-95B0-51346C44D0DB}" srcOrd="0" destOrd="0" presId="urn:microsoft.com/office/officeart/2005/8/layout/hierarchy2"/>
    <dgm:cxn modelId="{08EFC6A0-5E46-45EA-938F-533042F99F45}" type="presOf" srcId="{10001B55-8074-407A-8670-B20F0C856385}" destId="{118DC237-2592-4778-A9A8-C8D7C233F61B}" srcOrd="0" destOrd="0" presId="urn:microsoft.com/office/officeart/2005/8/layout/hierarchy2"/>
    <dgm:cxn modelId="{C0E947A9-8688-4C11-98C9-4D533FFDDBD4}" srcId="{E62CE743-F0F1-49F3-8102-A2284C4F6CF2}" destId="{7D3F90AA-46D1-42D3-9586-C682EC1B7980}" srcOrd="0" destOrd="0" parTransId="{ED4702CE-AD76-45D2-BF09-42BA0EF82573}" sibTransId="{4B85C59B-C75E-43A3-BE4A-C5CDFCF0A44A}"/>
    <dgm:cxn modelId="{A1863C80-329E-4132-BEC4-B5A0586E67B0}" type="presOf" srcId="{1D2CB24C-9B05-4E7D-B8A4-A1C7DBF639C4}" destId="{076CFE0F-6BD7-4E62-B72B-A7156C910E2F}" srcOrd="1" destOrd="0" presId="urn:microsoft.com/office/officeart/2005/8/layout/hierarchy2"/>
    <dgm:cxn modelId="{7B555E8B-0CEF-4E51-AB6A-7C8B06FAA442}" srcId="{F51C5A65-8139-44ED-ABE3-3D1AF2A2B46B}" destId="{53D86230-7EA3-45AE-B13D-20D121337067}" srcOrd="2" destOrd="0" parTransId="{13BDDE79-B479-4FF0-BD2F-896FFE7A8A93}" sibTransId="{B16099A5-F016-420F-B004-C9003D414420}"/>
    <dgm:cxn modelId="{778A03C6-5142-4DF4-A1F3-15D437E71DF3}" type="presOf" srcId="{04D7D21D-596E-488F-8510-25175C266F8A}" destId="{8636C079-D38A-48C7-813E-231519972C84}" srcOrd="0" destOrd="0" presId="urn:microsoft.com/office/officeart/2005/8/layout/hierarchy2"/>
    <dgm:cxn modelId="{6A8D527A-99AF-4824-AF7B-95EA04D2BC8B}" type="presOf" srcId="{AFCB5C65-7BE3-45DF-B88A-D20FE99D116B}" destId="{261574DA-E17B-4F3D-AA00-953D3C6784B9}" srcOrd="0" destOrd="0" presId="urn:microsoft.com/office/officeart/2005/8/layout/hierarchy2"/>
    <dgm:cxn modelId="{83452267-4F42-484B-BB30-D937D490D845}" type="presOf" srcId="{A1107EA3-8896-40A1-B5E8-CA212A7EF8BB}" destId="{3A6E80D3-FF29-4851-8BF4-09933315A5B2}" srcOrd="0" destOrd="0" presId="urn:microsoft.com/office/officeart/2005/8/layout/hierarchy2"/>
    <dgm:cxn modelId="{E54E0323-D582-4974-8AE1-9DC471EF994B}" type="presOf" srcId="{EE56B5FE-E399-4A91-B8BA-97F590D634E0}" destId="{3D6DC65A-4AFD-4678-B827-DD7B29A34A81}" srcOrd="0" destOrd="0" presId="urn:microsoft.com/office/officeart/2005/8/layout/hierarchy2"/>
    <dgm:cxn modelId="{DED87567-F796-498C-97E5-DDD7493854A3}" srcId="{E62CE743-F0F1-49F3-8102-A2284C4F6CF2}" destId="{A443305A-95BD-4662-8928-B4B1766E992D}" srcOrd="2" destOrd="0" parTransId="{DA055092-30B5-4C2F-B445-90D72AEC1A8A}" sibTransId="{90E1045B-60CE-47A9-9C43-A747385F73B8}"/>
    <dgm:cxn modelId="{7F899DB6-5080-4084-B0C2-A50DE8CEAB27}" type="presOf" srcId="{DA055092-30B5-4C2F-B445-90D72AEC1A8A}" destId="{8B42A271-A491-4AE3-A0B9-250D96CB2A6A}" srcOrd="1" destOrd="0" presId="urn:microsoft.com/office/officeart/2005/8/layout/hierarchy2"/>
    <dgm:cxn modelId="{0C4036F2-2131-4444-856D-6B06080A96F3}" type="presOf" srcId="{C759A2FF-28EA-46F7-AA35-C1AD11E0E46E}" destId="{F443CB05-083B-46C1-A4A6-80DB81C88F4A}" srcOrd="0" destOrd="0" presId="urn:microsoft.com/office/officeart/2005/8/layout/hierarchy2"/>
    <dgm:cxn modelId="{AB85B19C-7632-40F2-912C-44D17131E23F}" srcId="{10001B55-8074-407A-8670-B20F0C856385}" destId="{FE9BC624-D853-49C2-BE3E-0B22530A4E07}" srcOrd="2" destOrd="0" parTransId="{3503A544-95CE-4A68-B0EF-468DC305ED98}" sibTransId="{46BF31E7-F0FB-4E58-96CB-C13ABF1BEECB}"/>
    <dgm:cxn modelId="{831A8937-C5B4-408A-9A7A-7B6C9332BBCA}" type="presOf" srcId="{828F0B6D-97D7-4165-8F87-2215EEF1ED06}" destId="{6918C5D2-CF97-49B8-8D60-4847E82C297B}" srcOrd="0" destOrd="0" presId="urn:microsoft.com/office/officeart/2005/8/layout/hierarchy2"/>
    <dgm:cxn modelId="{A984996B-C9C7-4D4E-A88C-41CDCC1CCACB}" type="presOf" srcId="{ED4702CE-AD76-45D2-BF09-42BA0EF82573}" destId="{337F7406-5CF6-4AF6-A29C-B3D8EAEA50CA}" srcOrd="1" destOrd="0" presId="urn:microsoft.com/office/officeart/2005/8/layout/hierarchy2"/>
    <dgm:cxn modelId="{CAC7687A-D63E-437F-9E5E-A453D0DA3890}" srcId="{00DDCD64-3D03-4608-BB8B-0619353BA56D}" destId="{E62CE743-F0F1-49F3-8102-A2284C4F6CF2}" srcOrd="2" destOrd="0" parTransId="{828F0B6D-97D7-4165-8F87-2215EEF1ED06}" sibTransId="{3EA921F2-F036-4986-B67B-0D3D4334F5B5}"/>
    <dgm:cxn modelId="{95F93880-202A-4A10-A6BE-468955BBAF5B}" type="presOf" srcId="{B0C0829E-C9F3-45DB-BFBE-1454814A85F9}" destId="{9916C515-1B45-49C6-BF25-0029328E8F65}" srcOrd="0" destOrd="0" presId="urn:microsoft.com/office/officeart/2005/8/layout/hierarchy2"/>
    <dgm:cxn modelId="{8895A930-8726-4C69-AD05-FD8FAABC73AF}" type="presOf" srcId="{04D7D21D-596E-488F-8510-25175C266F8A}" destId="{4ABA6FAC-2A23-46BE-820B-4B04D64D0CB3}" srcOrd="1" destOrd="0" presId="urn:microsoft.com/office/officeart/2005/8/layout/hierarchy2"/>
    <dgm:cxn modelId="{5322EA3E-2925-494D-9033-312A9947B865}" type="presOf" srcId="{D17B3037-0350-468A-9BD7-FB238DE0B6A5}" destId="{8DFC5931-6778-455B-B108-17AFE3E9DD6A}" srcOrd="0" destOrd="0" presId="urn:microsoft.com/office/officeart/2005/8/layout/hierarchy2"/>
    <dgm:cxn modelId="{8C9AB8DF-DB1A-4F9A-8DDE-C8B0F088E833}" type="presOf" srcId="{D1F9FCA0-BA51-404B-BBB6-A7AE8CADF1FD}" destId="{CFBE65D3-430A-4045-8FA7-06894E36A2EA}" srcOrd="0" destOrd="0" presId="urn:microsoft.com/office/officeart/2005/8/layout/hierarchy2"/>
    <dgm:cxn modelId="{E6AA25CA-3CDF-4CCD-9BD2-0921C57D72D7}" type="presOf" srcId="{B776DEAC-28A4-4929-A4DE-3C0C05145E73}" destId="{57817B10-7B06-4744-8AF1-40644A54768E}" srcOrd="0" destOrd="0" presId="urn:microsoft.com/office/officeart/2005/8/layout/hierarchy2"/>
    <dgm:cxn modelId="{3E2EB5A8-3DFD-4A50-B00F-6A23A266A061}" type="presOf" srcId="{D66EE0BE-92F8-49EA-B969-7D7D86CE442F}" destId="{722A18E4-E9E3-4862-9146-2C5E82C8CD9C}" srcOrd="0" destOrd="0" presId="urn:microsoft.com/office/officeart/2005/8/layout/hierarchy2"/>
    <dgm:cxn modelId="{404E273B-C16B-4381-99C6-39B02E1081EE}" type="presOf" srcId="{04920F26-108E-4BD9-A02C-4AC79BF97E93}" destId="{C0D9ACBE-4093-4F3B-81EA-D0B7034DBAD3}" srcOrd="0" destOrd="0" presId="urn:microsoft.com/office/officeart/2005/8/layout/hierarchy2"/>
    <dgm:cxn modelId="{D3ED4BED-E9D2-4BD1-8706-AFB498EB5034}" type="presOf" srcId="{D1F9FCA0-BA51-404B-BBB6-A7AE8CADF1FD}" destId="{DC8E66C4-FF5A-48F9-92F6-66CDBC2DDB1A}" srcOrd="1" destOrd="0" presId="urn:microsoft.com/office/officeart/2005/8/layout/hierarchy2"/>
    <dgm:cxn modelId="{CABA63DD-747B-445C-9250-42D363FA2AA2}" type="presOf" srcId="{791C7DBB-C2E8-4E30-952C-6BEFCF2FE874}" destId="{63D1ADAC-EF39-4378-8524-32B563E1FDCB}" srcOrd="0" destOrd="0" presId="urn:microsoft.com/office/officeart/2005/8/layout/hierarchy2"/>
    <dgm:cxn modelId="{B51CCC35-94B1-4025-8643-0796D06EA233}" srcId="{E62CE743-F0F1-49F3-8102-A2284C4F6CF2}" destId="{D17B3037-0350-468A-9BD7-FB238DE0B6A5}" srcOrd="1" destOrd="0" parTransId="{D66EE0BE-92F8-49EA-B969-7D7D86CE442F}" sibTransId="{F5F0F4E2-7AB3-477A-9B25-3576812BF5D4}"/>
    <dgm:cxn modelId="{09EFF7A0-2450-40E0-BD12-95BD94E16D97}" type="presOf" srcId="{969E9322-CDC8-4478-BFB9-B02A8A6D2B9F}" destId="{43B0CD6E-4FE3-41C2-916E-EE0B765757E7}" srcOrd="1" destOrd="0" presId="urn:microsoft.com/office/officeart/2005/8/layout/hierarchy2"/>
    <dgm:cxn modelId="{B6A67A49-9C9A-47A0-A22D-297E0FC93B4D}" type="presOf" srcId="{13BDDE79-B479-4FF0-BD2F-896FFE7A8A93}" destId="{9A37447A-699F-4159-BAE0-914B87C7AC1E}" srcOrd="0" destOrd="0" presId="urn:microsoft.com/office/officeart/2005/8/layout/hierarchy2"/>
    <dgm:cxn modelId="{CBAF0816-9B98-4ED7-AE6A-0AB6AA7C3C45}" srcId="{F51C5A65-8139-44ED-ABE3-3D1AF2A2B46B}" destId="{B0C0829E-C9F3-45DB-BFBE-1454814A85F9}" srcOrd="1" destOrd="0" parTransId="{791C7DBB-C2E8-4E30-952C-6BEFCF2FE874}" sibTransId="{AC3EE659-A097-4F3E-B77F-1D5DC511120C}"/>
    <dgm:cxn modelId="{492D7F25-7020-40B6-8AE1-AD1F3DD6152E}" type="presOf" srcId="{29F357C5-C14C-4341-9FC6-DDDC1BF330CC}" destId="{6644898C-2C66-42A2-9D63-D26908858AC3}" srcOrd="0" destOrd="0" presId="urn:microsoft.com/office/officeart/2005/8/layout/hierarchy2"/>
    <dgm:cxn modelId="{165C1F90-A2E2-46B1-BABE-7246D54AB524}" type="presOf" srcId="{4F73E8B2-5B95-4420-B359-A6B810268694}" destId="{B030AB5B-CC5B-4D7F-AE48-F8F313BA23FF}" srcOrd="0" destOrd="0" presId="urn:microsoft.com/office/officeart/2005/8/layout/hierarchy2"/>
    <dgm:cxn modelId="{5BA32039-335D-43B8-9FD0-51AD21105200}" srcId="{75357170-C366-4FB4-8BB9-08971F6B6ED6}" destId="{A728F85E-6E23-4BE8-9029-1C72DD670193}" srcOrd="2" destOrd="0" parTransId="{D1F9FCA0-BA51-404B-BBB6-A7AE8CADF1FD}" sibTransId="{1A6529AE-AEDF-4622-9880-186D06D5BF1F}"/>
    <dgm:cxn modelId="{C1F96499-2A3A-4B25-BAA2-51BE01CBDDEB}" type="presOf" srcId="{F5236C02-015D-4E26-A646-3D9C62D99046}" destId="{BF2391F4-50E7-41A9-B426-DB3FBFB626EA}" srcOrd="1" destOrd="0" presId="urn:microsoft.com/office/officeart/2005/8/layout/hierarchy2"/>
    <dgm:cxn modelId="{E9239A91-0596-4951-9D89-56CC9026B11D}" srcId="{A728F85E-6E23-4BE8-9029-1C72DD670193}" destId="{B776DEAC-28A4-4929-A4DE-3C0C05145E73}" srcOrd="0" destOrd="0" parTransId="{969E9322-CDC8-4478-BFB9-B02A8A6D2B9F}" sibTransId="{941E5DE8-F9AB-47C2-90D7-5327487263F4}"/>
    <dgm:cxn modelId="{766B1C36-AC01-4DFF-BC49-E218736576EA}" type="presOf" srcId="{182CB2E9-2F4E-47F8-9145-73EE65787339}" destId="{19AC149C-2392-432A-A24D-1A47D43B45EE}" srcOrd="1" destOrd="0" presId="urn:microsoft.com/office/officeart/2005/8/layout/hierarchy2"/>
    <dgm:cxn modelId="{C055DB20-C39C-4414-92A4-1646BEC25A40}" type="presOf" srcId="{828F0B6D-97D7-4165-8F87-2215EEF1ED06}" destId="{008854B8-95DE-4872-88E2-D31E8A685456}" srcOrd="1" destOrd="0" presId="urn:microsoft.com/office/officeart/2005/8/layout/hierarchy2"/>
    <dgm:cxn modelId="{569501E5-D62C-4E8C-94E4-A8A3D5B9ECF5}" type="presOf" srcId="{791C7DBB-C2E8-4E30-952C-6BEFCF2FE874}" destId="{C80B3E58-5FC8-49D0-A596-3E8C8C352E63}" srcOrd="1" destOrd="0" presId="urn:microsoft.com/office/officeart/2005/8/layout/hierarchy2"/>
    <dgm:cxn modelId="{4A2B040D-C42C-4F22-ABD9-5CB3B7C2753D}" type="presOf" srcId="{00DDCD64-3D03-4608-BB8B-0619353BA56D}" destId="{52579D30-7EF7-4D32-AD69-4BF5C6F2319F}" srcOrd="0" destOrd="0" presId="urn:microsoft.com/office/officeart/2005/8/layout/hierarchy2"/>
    <dgm:cxn modelId="{969078F3-2FB6-41B1-B0AE-40671035E472}" type="presOf" srcId="{C759A2FF-28EA-46F7-AA35-C1AD11E0E46E}" destId="{CFFCFA7C-61F2-404F-A6EC-9ED9586EDD3D}" srcOrd="1" destOrd="0" presId="urn:microsoft.com/office/officeart/2005/8/layout/hierarchy2"/>
    <dgm:cxn modelId="{EDDDE05D-3C54-4708-AB2A-319A5ADAEE08}" type="presOf" srcId="{E62CE743-F0F1-49F3-8102-A2284C4F6CF2}" destId="{CC7B14E8-BC12-4FF9-960B-77124A70F21F}" srcOrd="0" destOrd="0" presId="urn:microsoft.com/office/officeart/2005/8/layout/hierarchy2"/>
    <dgm:cxn modelId="{1ED4E987-3DB7-4EC8-AAF0-50E553CD61F8}" srcId="{10001B55-8074-407A-8670-B20F0C856385}" destId="{75357170-C366-4FB4-8BB9-08971F6B6ED6}" srcOrd="0" destOrd="0" parTransId="{B0560AF8-04E5-4E78-9C03-284BF2A267B6}" sibTransId="{0F7DC4D4-3706-438E-8476-2A9E6BBD88D8}"/>
    <dgm:cxn modelId="{FBC51FEB-F2BB-4B71-B06F-5BD065FDCAF8}" type="presOf" srcId="{D66EE0BE-92F8-49EA-B969-7D7D86CE442F}" destId="{8CE0FD56-916B-47F0-8994-B3063A6F48C1}" srcOrd="1" destOrd="0" presId="urn:microsoft.com/office/officeart/2005/8/layout/hierarchy2"/>
    <dgm:cxn modelId="{BB36921C-E4C7-489A-82C9-063ED2740A8A}" type="presOf" srcId="{A728F85E-6E23-4BE8-9029-1C72DD670193}" destId="{6B73B25F-897D-4330-97C2-201B83ACEEF8}" srcOrd="0" destOrd="0" presId="urn:microsoft.com/office/officeart/2005/8/layout/hierarchy2"/>
    <dgm:cxn modelId="{A1EBCE47-D61C-409D-84B1-59A4CDDDBDD2}" srcId="{E62CE743-F0F1-49F3-8102-A2284C4F6CF2}" destId="{AFCB5C65-7BE3-45DF-B88A-D20FE99D116B}" srcOrd="3" destOrd="0" parTransId="{C759A2FF-28EA-46F7-AA35-C1AD11E0E46E}" sibTransId="{F4C8A23C-5E43-4B4E-98AD-68B0980CCCCA}"/>
    <dgm:cxn modelId="{1332BC0E-4ADD-4546-9D43-3E44382FF71E}" type="presOf" srcId="{1E0DECA6-30C4-4346-9822-5224E63D3387}" destId="{40B7DA01-94CB-41EA-AD0D-93D65FD0F3E2}" srcOrd="0" destOrd="0" presId="urn:microsoft.com/office/officeart/2005/8/layout/hierarchy2"/>
    <dgm:cxn modelId="{2B358F5D-2376-456C-BFD3-933E6AC93310}" type="presOf" srcId="{13E0E5FC-23A9-43C1-B0DD-54EBA2E71122}" destId="{1D728534-2E88-4EF1-BD01-11F4C31573C2}" srcOrd="0" destOrd="0" presId="urn:microsoft.com/office/officeart/2005/8/layout/hierarchy2"/>
    <dgm:cxn modelId="{FCFB669E-891F-44C6-B972-C9E9AF1EB395}" type="presOf" srcId="{F51C5A65-8139-44ED-ABE3-3D1AF2A2B46B}" destId="{4EE45D6A-0591-4428-8E94-2F0A2756F7C9}" srcOrd="0" destOrd="0" presId="urn:microsoft.com/office/officeart/2005/8/layout/hierarchy2"/>
    <dgm:cxn modelId="{BB25F3B3-2B5F-4886-BEAE-EC547FBD7089}" srcId="{75357170-C366-4FB4-8BB9-08971F6B6ED6}" destId="{1E0DECA6-30C4-4346-9822-5224E63D3387}" srcOrd="1" destOrd="0" parTransId="{182CB2E9-2F4E-47F8-9145-73EE65787339}" sibTransId="{CE23E98E-1B2D-4440-951B-304058C01AEB}"/>
    <dgm:cxn modelId="{CEBF7E2F-B451-4ABC-9571-63E10D83C4DB}" type="presOf" srcId="{95968B9D-6468-4B68-A5A8-3F569914FB61}" destId="{B49FECAE-F979-45FE-ACEA-29308157E751}" srcOrd="0" destOrd="0" presId="urn:microsoft.com/office/officeart/2005/8/layout/hierarchy2"/>
    <dgm:cxn modelId="{B56EAE6A-2172-4092-ABCA-EE568F84C9D0}" type="presOf" srcId="{38FEFCB7-A61A-4F6C-96D7-9F7BD5B98A69}" destId="{9C067D9C-11D1-483A-B849-A3C181E0F01A}" srcOrd="0" destOrd="0" presId="urn:microsoft.com/office/officeart/2005/8/layout/hierarchy2"/>
    <dgm:cxn modelId="{29E3BEC8-D20D-4CFB-A54C-070C69CEEF34}" type="presParOf" srcId="{118DC237-2592-4778-A9A8-C8D7C233F61B}" destId="{3C174845-6D5B-4772-BB3D-E4C9CE4FAC2C}" srcOrd="0" destOrd="0" presId="urn:microsoft.com/office/officeart/2005/8/layout/hierarchy2"/>
    <dgm:cxn modelId="{D479671A-282C-4A49-94F5-A881CBC4E5BC}" type="presParOf" srcId="{3C174845-6D5B-4772-BB3D-E4C9CE4FAC2C}" destId="{D277A22D-4991-4E52-B4D3-7B623CED3E3D}" srcOrd="0" destOrd="0" presId="urn:microsoft.com/office/officeart/2005/8/layout/hierarchy2"/>
    <dgm:cxn modelId="{0B20D13E-B06B-4D7B-BCE4-6539A24FEE6F}" type="presParOf" srcId="{3C174845-6D5B-4772-BB3D-E4C9CE4FAC2C}" destId="{4D8CA704-B74D-4164-82E2-0CDF99712E44}" srcOrd="1" destOrd="0" presId="urn:microsoft.com/office/officeart/2005/8/layout/hierarchy2"/>
    <dgm:cxn modelId="{6166A392-BEB4-4309-A58E-D23A7873DA38}" type="presParOf" srcId="{4D8CA704-B74D-4164-82E2-0CDF99712E44}" destId="{3A6E80D3-FF29-4851-8BF4-09933315A5B2}" srcOrd="0" destOrd="0" presId="urn:microsoft.com/office/officeart/2005/8/layout/hierarchy2"/>
    <dgm:cxn modelId="{36B70981-5FEC-40AE-AD9C-65D1AA227C48}" type="presParOf" srcId="{3A6E80D3-FF29-4851-8BF4-09933315A5B2}" destId="{07BD712A-BDBE-43CB-83E3-1D1F067E12B2}" srcOrd="0" destOrd="0" presId="urn:microsoft.com/office/officeart/2005/8/layout/hierarchy2"/>
    <dgm:cxn modelId="{FB05A526-7AD3-429D-AF03-0FBC4FD115EA}" type="presParOf" srcId="{4D8CA704-B74D-4164-82E2-0CDF99712E44}" destId="{694879B4-08FC-4AEF-92B6-808D5B5622C9}" srcOrd="1" destOrd="0" presId="urn:microsoft.com/office/officeart/2005/8/layout/hierarchy2"/>
    <dgm:cxn modelId="{BBA83B54-83AE-423E-B573-FCEC7DCAF419}" type="presParOf" srcId="{694879B4-08FC-4AEF-92B6-808D5B5622C9}" destId="{52579D30-7EF7-4D32-AD69-4BF5C6F2319F}" srcOrd="0" destOrd="0" presId="urn:microsoft.com/office/officeart/2005/8/layout/hierarchy2"/>
    <dgm:cxn modelId="{223661C5-65DC-4628-BFD3-DBD4CD7E43C3}" type="presParOf" srcId="{694879B4-08FC-4AEF-92B6-808D5B5622C9}" destId="{D196BCB4-8036-41AA-ADD4-B22DF20CB337}" srcOrd="1" destOrd="0" presId="urn:microsoft.com/office/officeart/2005/8/layout/hierarchy2"/>
    <dgm:cxn modelId="{300622C8-D961-42C6-B333-4BDC2B3F008D}" type="presParOf" srcId="{D196BCB4-8036-41AA-ADD4-B22DF20CB337}" destId="{FBC39D2A-2753-4418-BA1C-F1E2288322E7}" srcOrd="0" destOrd="0" presId="urn:microsoft.com/office/officeart/2005/8/layout/hierarchy2"/>
    <dgm:cxn modelId="{5C90ACD1-2060-456C-828E-39A318738774}" type="presParOf" srcId="{FBC39D2A-2753-4418-BA1C-F1E2288322E7}" destId="{BF2391F4-50E7-41A9-B426-DB3FBFB626EA}" srcOrd="0" destOrd="0" presId="urn:microsoft.com/office/officeart/2005/8/layout/hierarchy2"/>
    <dgm:cxn modelId="{D3730375-0D64-454A-90F0-71905EAE615E}" type="presParOf" srcId="{D196BCB4-8036-41AA-ADD4-B22DF20CB337}" destId="{35E2B581-93D9-4AD3-8D16-FA482C196B1F}" srcOrd="1" destOrd="0" presId="urn:microsoft.com/office/officeart/2005/8/layout/hierarchy2"/>
    <dgm:cxn modelId="{8ED990C9-1062-4363-AB84-574740797411}" type="presParOf" srcId="{35E2B581-93D9-4AD3-8D16-FA482C196B1F}" destId="{4EE45D6A-0591-4428-8E94-2F0A2756F7C9}" srcOrd="0" destOrd="0" presId="urn:microsoft.com/office/officeart/2005/8/layout/hierarchy2"/>
    <dgm:cxn modelId="{F38EF716-28CF-4FD1-A6A9-B8BA9F725099}" type="presParOf" srcId="{35E2B581-93D9-4AD3-8D16-FA482C196B1F}" destId="{F529F8EA-6872-4CCF-845A-C18B116856C6}" srcOrd="1" destOrd="0" presId="urn:microsoft.com/office/officeart/2005/8/layout/hierarchy2"/>
    <dgm:cxn modelId="{833D6CFF-63A1-4FD6-B793-CAAEC6DC71F5}" type="presParOf" srcId="{F529F8EA-6872-4CCF-845A-C18B116856C6}" destId="{8636C079-D38A-48C7-813E-231519972C84}" srcOrd="0" destOrd="0" presId="urn:microsoft.com/office/officeart/2005/8/layout/hierarchy2"/>
    <dgm:cxn modelId="{66ECA19B-5314-4DAE-87A2-5DBC217D8E3E}" type="presParOf" srcId="{8636C079-D38A-48C7-813E-231519972C84}" destId="{4ABA6FAC-2A23-46BE-820B-4B04D64D0CB3}" srcOrd="0" destOrd="0" presId="urn:microsoft.com/office/officeart/2005/8/layout/hierarchy2"/>
    <dgm:cxn modelId="{3DA754FD-CB2E-45B4-81B3-F6E5A3715C7E}" type="presParOf" srcId="{F529F8EA-6872-4CCF-845A-C18B116856C6}" destId="{35738141-1730-44D3-8074-E6C0D643187C}" srcOrd="1" destOrd="0" presId="urn:microsoft.com/office/officeart/2005/8/layout/hierarchy2"/>
    <dgm:cxn modelId="{7AC989C2-50F0-476C-9420-341CB422F81F}" type="presParOf" srcId="{35738141-1730-44D3-8074-E6C0D643187C}" destId="{B4926EAF-EDE6-450B-9486-E1526F75DA24}" srcOrd="0" destOrd="0" presId="urn:microsoft.com/office/officeart/2005/8/layout/hierarchy2"/>
    <dgm:cxn modelId="{25D30C88-69BE-4A50-B473-67F9C0FCF3E2}" type="presParOf" srcId="{35738141-1730-44D3-8074-E6C0D643187C}" destId="{ED951E47-0735-425A-9D13-7EE2B61F8C1C}" srcOrd="1" destOrd="0" presId="urn:microsoft.com/office/officeart/2005/8/layout/hierarchy2"/>
    <dgm:cxn modelId="{CE8BD384-3A46-4FB0-91D0-4A772E1A391D}" type="presParOf" srcId="{F529F8EA-6872-4CCF-845A-C18B116856C6}" destId="{63D1ADAC-EF39-4378-8524-32B563E1FDCB}" srcOrd="2" destOrd="0" presId="urn:microsoft.com/office/officeart/2005/8/layout/hierarchy2"/>
    <dgm:cxn modelId="{6FDE9D79-FE82-4E02-94AF-CDA5E3DCBDEB}" type="presParOf" srcId="{63D1ADAC-EF39-4378-8524-32B563E1FDCB}" destId="{C80B3E58-5FC8-49D0-A596-3E8C8C352E63}" srcOrd="0" destOrd="0" presId="urn:microsoft.com/office/officeart/2005/8/layout/hierarchy2"/>
    <dgm:cxn modelId="{2FCE3646-21A6-4DF7-8B18-AB157030C19A}" type="presParOf" srcId="{F529F8EA-6872-4CCF-845A-C18B116856C6}" destId="{BE22B26B-82F9-4349-8E26-51ED7938DFC6}" srcOrd="3" destOrd="0" presId="urn:microsoft.com/office/officeart/2005/8/layout/hierarchy2"/>
    <dgm:cxn modelId="{9107F485-DB25-44F7-AC58-ED34E9719998}" type="presParOf" srcId="{BE22B26B-82F9-4349-8E26-51ED7938DFC6}" destId="{9916C515-1B45-49C6-BF25-0029328E8F65}" srcOrd="0" destOrd="0" presId="urn:microsoft.com/office/officeart/2005/8/layout/hierarchy2"/>
    <dgm:cxn modelId="{A74BEEA0-F5E4-4319-9BFF-1E854FCBB8E1}" type="presParOf" srcId="{BE22B26B-82F9-4349-8E26-51ED7938DFC6}" destId="{495DAF6E-27B9-4BC3-B0BD-9C515107B5A7}" srcOrd="1" destOrd="0" presId="urn:microsoft.com/office/officeart/2005/8/layout/hierarchy2"/>
    <dgm:cxn modelId="{134B92C4-BDC9-4833-B585-7D02AEA6714A}" type="presParOf" srcId="{F529F8EA-6872-4CCF-845A-C18B116856C6}" destId="{9A37447A-699F-4159-BAE0-914B87C7AC1E}" srcOrd="4" destOrd="0" presId="urn:microsoft.com/office/officeart/2005/8/layout/hierarchy2"/>
    <dgm:cxn modelId="{056593C0-E7B8-4065-AFB3-F5F80AB42667}" type="presParOf" srcId="{9A37447A-699F-4159-BAE0-914B87C7AC1E}" destId="{CF7E8F66-A42C-45B8-B09B-1D8E42699579}" srcOrd="0" destOrd="0" presId="urn:microsoft.com/office/officeart/2005/8/layout/hierarchy2"/>
    <dgm:cxn modelId="{B310D85D-5F79-438D-B9D8-074970090CD4}" type="presParOf" srcId="{F529F8EA-6872-4CCF-845A-C18B116856C6}" destId="{32003C5F-DDCA-40CF-97C4-7AF7B4C7EA1D}" srcOrd="5" destOrd="0" presId="urn:microsoft.com/office/officeart/2005/8/layout/hierarchy2"/>
    <dgm:cxn modelId="{AE200922-8209-4C54-A1A7-AB169B2C09E5}" type="presParOf" srcId="{32003C5F-DDCA-40CF-97C4-7AF7B4C7EA1D}" destId="{F0E6DBD6-15E5-4C74-8D91-12F482D33497}" srcOrd="0" destOrd="0" presId="urn:microsoft.com/office/officeart/2005/8/layout/hierarchy2"/>
    <dgm:cxn modelId="{493D709A-8148-4253-B688-834AD43A7728}" type="presParOf" srcId="{32003C5F-DDCA-40CF-97C4-7AF7B4C7EA1D}" destId="{E89653B5-7D82-4E79-9D4F-60C91FA74F01}" srcOrd="1" destOrd="0" presId="urn:microsoft.com/office/officeart/2005/8/layout/hierarchy2"/>
    <dgm:cxn modelId="{DC5C3C75-786F-4695-8BA4-E3D25EA7344C}" type="presParOf" srcId="{E89653B5-7D82-4E79-9D4F-60C91FA74F01}" destId="{1D728534-2E88-4EF1-BD01-11F4C31573C2}" srcOrd="0" destOrd="0" presId="urn:microsoft.com/office/officeart/2005/8/layout/hierarchy2"/>
    <dgm:cxn modelId="{8BD4654C-608F-4F18-93FA-CAFD1041D16C}" type="presParOf" srcId="{1D728534-2E88-4EF1-BD01-11F4C31573C2}" destId="{8962D6FA-D276-45D3-A73C-6EF72F08B3DA}" srcOrd="0" destOrd="0" presId="urn:microsoft.com/office/officeart/2005/8/layout/hierarchy2"/>
    <dgm:cxn modelId="{3186ECE6-6575-4E7C-AD22-4914B020310D}" type="presParOf" srcId="{E89653B5-7D82-4E79-9D4F-60C91FA74F01}" destId="{C5AD925D-77A0-473B-9A61-75D6A0A48AE3}" srcOrd="1" destOrd="0" presId="urn:microsoft.com/office/officeart/2005/8/layout/hierarchy2"/>
    <dgm:cxn modelId="{E3E58781-193D-4CD5-B2BF-1A51945ECD50}" type="presParOf" srcId="{C5AD925D-77A0-473B-9A61-75D6A0A48AE3}" destId="{3D6DC65A-4AFD-4678-B827-DD7B29A34A81}" srcOrd="0" destOrd="0" presId="urn:microsoft.com/office/officeart/2005/8/layout/hierarchy2"/>
    <dgm:cxn modelId="{3FE583D4-779D-4314-8270-774E89236796}" type="presParOf" srcId="{C5AD925D-77A0-473B-9A61-75D6A0A48AE3}" destId="{2EB87002-AE6D-41CD-BE0E-70262BAC5615}" srcOrd="1" destOrd="0" presId="urn:microsoft.com/office/officeart/2005/8/layout/hierarchy2"/>
    <dgm:cxn modelId="{E978F5B8-FE18-40E5-98BA-95855AAFE228}" type="presParOf" srcId="{E89653B5-7D82-4E79-9D4F-60C91FA74F01}" destId="{3220D8F2-2953-4B13-9CB4-4D6713F063F8}" srcOrd="2" destOrd="0" presId="urn:microsoft.com/office/officeart/2005/8/layout/hierarchy2"/>
    <dgm:cxn modelId="{2DDFC6B2-6107-4E3A-96AC-B79842C42C2F}" type="presParOf" srcId="{3220D8F2-2953-4B13-9CB4-4D6713F063F8}" destId="{076CFE0F-6BD7-4E62-B72B-A7156C910E2F}" srcOrd="0" destOrd="0" presId="urn:microsoft.com/office/officeart/2005/8/layout/hierarchy2"/>
    <dgm:cxn modelId="{4E991F16-E674-416D-BD27-AAB68132CFDF}" type="presParOf" srcId="{E89653B5-7D82-4E79-9D4F-60C91FA74F01}" destId="{E7E5C0EF-D33F-415E-9CC9-309BB8651B88}" srcOrd="3" destOrd="0" presId="urn:microsoft.com/office/officeart/2005/8/layout/hierarchy2"/>
    <dgm:cxn modelId="{7BDA80E0-D3E3-477C-8F2A-9A27FF549E07}" type="presParOf" srcId="{E7E5C0EF-D33F-415E-9CC9-309BB8651B88}" destId="{C0D9ACBE-4093-4F3B-81EA-D0B7034DBAD3}" srcOrd="0" destOrd="0" presId="urn:microsoft.com/office/officeart/2005/8/layout/hierarchy2"/>
    <dgm:cxn modelId="{37B0CCA8-1CF6-4DD0-AEAF-91D9CEF3D3A9}" type="presParOf" srcId="{E7E5C0EF-D33F-415E-9CC9-309BB8651B88}" destId="{9EE06832-D1DF-46E3-9730-73D7841DFA7C}" srcOrd="1" destOrd="0" presId="urn:microsoft.com/office/officeart/2005/8/layout/hierarchy2"/>
    <dgm:cxn modelId="{3C15EA78-342D-4532-AB8F-2867AB825054}" type="presParOf" srcId="{D196BCB4-8036-41AA-ADD4-B22DF20CB337}" destId="{9C067D9C-11D1-483A-B849-A3C181E0F01A}" srcOrd="2" destOrd="0" presId="urn:microsoft.com/office/officeart/2005/8/layout/hierarchy2"/>
    <dgm:cxn modelId="{3A2718BE-3943-430A-A58D-EC5A59AA68C5}" type="presParOf" srcId="{9C067D9C-11D1-483A-B849-A3C181E0F01A}" destId="{7A7BE49B-41D9-4FEC-A512-08406383258C}" srcOrd="0" destOrd="0" presId="urn:microsoft.com/office/officeart/2005/8/layout/hierarchy2"/>
    <dgm:cxn modelId="{4179B577-CD4A-4058-997F-749E9F5BB438}" type="presParOf" srcId="{D196BCB4-8036-41AA-ADD4-B22DF20CB337}" destId="{1E4B4EE3-F03A-4B88-82B0-5B63F148ECEC}" srcOrd="3" destOrd="0" presId="urn:microsoft.com/office/officeart/2005/8/layout/hierarchy2"/>
    <dgm:cxn modelId="{5FD40744-68A4-43EB-9907-757D7F9D201D}" type="presParOf" srcId="{1E4B4EE3-F03A-4B88-82B0-5B63F148ECEC}" destId="{73BD63B6-3069-4FAD-B0C2-9CF59309F8EA}" srcOrd="0" destOrd="0" presId="urn:microsoft.com/office/officeart/2005/8/layout/hierarchy2"/>
    <dgm:cxn modelId="{9E7BE81D-AD93-4726-865B-D5B88F846598}" type="presParOf" srcId="{1E4B4EE3-F03A-4B88-82B0-5B63F148ECEC}" destId="{A14788B6-EC34-40B8-959F-E666DBBB487D}" srcOrd="1" destOrd="0" presId="urn:microsoft.com/office/officeart/2005/8/layout/hierarchy2"/>
    <dgm:cxn modelId="{223C2056-4EFF-4D81-AA57-8705E0D5C3F0}" type="presParOf" srcId="{D196BCB4-8036-41AA-ADD4-B22DF20CB337}" destId="{6918C5D2-CF97-49B8-8D60-4847E82C297B}" srcOrd="4" destOrd="0" presId="urn:microsoft.com/office/officeart/2005/8/layout/hierarchy2"/>
    <dgm:cxn modelId="{9E9DFC52-05F4-4BA2-9A6F-8F0CABE35B17}" type="presParOf" srcId="{6918C5D2-CF97-49B8-8D60-4847E82C297B}" destId="{008854B8-95DE-4872-88E2-D31E8A685456}" srcOrd="0" destOrd="0" presId="urn:microsoft.com/office/officeart/2005/8/layout/hierarchy2"/>
    <dgm:cxn modelId="{ABF1E604-0583-49A6-A1CB-EDD0F8776DF3}" type="presParOf" srcId="{D196BCB4-8036-41AA-ADD4-B22DF20CB337}" destId="{E40D17FF-2907-4B87-AB06-AF8EE9A6790A}" srcOrd="5" destOrd="0" presId="urn:microsoft.com/office/officeart/2005/8/layout/hierarchy2"/>
    <dgm:cxn modelId="{99104A56-4C65-4223-97EC-590E9A024E8A}" type="presParOf" srcId="{E40D17FF-2907-4B87-AB06-AF8EE9A6790A}" destId="{CC7B14E8-BC12-4FF9-960B-77124A70F21F}" srcOrd="0" destOrd="0" presId="urn:microsoft.com/office/officeart/2005/8/layout/hierarchy2"/>
    <dgm:cxn modelId="{0D9805B3-D1A0-4324-90D8-6C90B4149F63}" type="presParOf" srcId="{E40D17FF-2907-4B87-AB06-AF8EE9A6790A}" destId="{7A997FCE-05AA-43C4-9D90-52D3BC2FA45A}" srcOrd="1" destOrd="0" presId="urn:microsoft.com/office/officeart/2005/8/layout/hierarchy2"/>
    <dgm:cxn modelId="{ABDF916D-DC31-4F27-86CA-09EB5B9B66DE}" type="presParOf" srcId="{7A997FCE-05AA-43C4-9D90-52D3BC2FA45A}" destId="{08A4D6AD-2340-454E-8D84-1CF8D4D6486C}" srcOrd="0" destOrd="0" presId="urn:microsoft.com/office/officeart/2005/8/layout/hierarchy2"/>
    <dgm:cxn modelId="{CDE2E28A-DEEB-4D45-A1F8-36693489D418}" type="presParOf" srcId="{08A4D6AD-2340-454E-8D84-1CF8D4D6486C}" destId="{337F7406-5CF6-4AF6-A29C-B3D8EAEA50CA}" srcOrd="0" destOrd="0" presId="urn:microsoft.com/office/officeart/2005/8/layout/hierarchy2"/>
    <dgm:cxn modelId="{1B60D136-94F7-4460-A864-C737C0D8A373}" type="presParOf" srcId="{7A997FCE-05AA-43C4-9D90-52D3BC2FA45A}" destId="{E048BA04-A03A-4D22-B7CA-5AF488FF7C51}" srcOrd="1" destOrd="0" presId="urn:microsoft.com/office/officeart/2005/8/layout/hierarchy2"/>
    <dgm:cxn modelId="{5BB01816-9D8A-464B-81EB-0828FE182D06}" type="presParOf" srcId="{E048BA04-A03A-4D22-B7CA-5AF488FF7C51}" destId="{2FEF7334-3AEF-4958-A4A6-D32E5458AB4C}" srcOrd="0" destOrd="0" presId="urn:microsoft.com/office/officeart/2005/8/layout/hierarchy2"/>
    <dgm:cxn modelId="{C3EEF0B2-1D53-4ADF-B925-32268F2328BC}" type="presParOf" srcId="{E048BA04-A03A-4D22-B7CA-5AF488FF7C51}" destId="{0BEC07EC-D063-4EE3-A9C8-E5B9A6173FE4}" srcOrd="1" destOrd="0" presId="urn:microsoft.com/office/officeart/2005/8/layout/hierarchy2"/>
    <dgm:cxn modelId="{C3DD6CB8-4D79-4A6F-A52F-C6CF0DE5FB9A}" type="presParOf" srcId="{7A997FCE-05AA-43C4-9D90-52D3BC2FA45A}" destId="{722A18E4-E9E3-4862-9146-2C5E82C8CD9C}" srcOrd="2" destOrd="0" presId="urn:microsoft.com/office/officeart/2005/8/layout/hierarchy2"/>
    <dgm:cxn modelId="{80F68899-DA60-41BC-B6B4-4727D328E54D}" type="presParOf" srcId="{722A18E4-E9E3-4862-9146-2C5E82C8CD9C}" destId="{8CE0FD56-916B-47F0-8994-B3063A6F48C1}" srcOrd="0" destOrd="0" presId="urn:microsoft.com/office/officeart/2005/8/layout/hierarchy2"/>
    <dgm:cxn modelId="{FFE6FB86-C91F-45C8-B0D9-C09DDDDA3E1D}" type="presParOf" srcId="{7A997FCE-05AA-43C4-9D90-52D3BC2FA45A}" destId="{FAE4874D-3C3C-4B2D-8300-D27AA59F6006}" srcOrd="3" destOrd="0" presId="urn:microsoft.com/office/officeart/2005/8/layout/hierarchy2"/>
    <dgm:cxn modelId="{138EA796-E7A9-416C-97F8-C00B8B5A1462}" type="presParOf" srcId="{FAE4874D-3C3C-4B2D-8300-D27AA59F6006}" destId="{8DFC5931-6778-455B-B108-17AFE3E9DD6A}" srcOrd="0" destOrd="0" presId="urn:microsoft.com/office/officeart/2005/8/layout/hierarchy2"/>
    <dgm:cxn modelId="{72AFE2EA-5F5C-4585-89D6-B73AC9257077}" type="presParOf" srcId="{FAE4874D-3C3C-4B2D-8300-D27AA59F6006}" destId="{012AECD8-196F-4133-9DB1-A676DC29AE1F}" srcOrd="1" destOrd="0" presId="urn:microsoft.com/office/officeart/2005/8/layout/hierarchy2"/>
    <dgm:cxn modelId="{59678208-D658-45B0-8843-7F496B4EF4A7}" type="presParOf" srcId="{7A997FCE-05AA-43C4-9D90-52D3BC2FA45A}" destId="{0FBAC725-F2ED-4885-B498-2CED64565EED}" srcOrd="4" destOrd="0" presId="urn:microsoft.com/office/officeart/2005/8/layout/hierarchy2"/>
    <dgm:cxn modelId="{C2DD2E4C-D1ED-4B94-8000-ABC198B04E41}" type="presParOf" srcId="{0FBAC725-F2ED-4885-B498-2CED64565EED}" destId="{8B42A271-A491-4AE3-A0B9-250D96CB2A6A}" srcOrd="0" destOrd="0" presId="urn:microsoft.com/office/officeart/2005/8/layout/hierarchy2"/>
    <dgm:cxn modelId="{886A82C3-2936-47C1-AB98-67FFF1C3BB2B}" type="presParOf" srcId="{7A997FCE-05AA-43C4-9D90-52D3BC2FA45A}" destId="{53ECB156-A059-4F06-8D5D-C073A98B56EB}" srcOrd="5" destOrd="0" presId="urn:microsoft.com/office/officeart/2005/8/layout/hierarchy2"/>
    <dgm:cxn modelId="{65109BB4-0375-4B86-848A-2BD7FC6E0212}" type="presParOf" srcId="{53ECB156-A059-4F06-8D5D-C073A98B56EB}" destId="{06A9969F-E1F8-4A7B-95B0-51346C44D0DB}" srcOrd="0" destOrd="0" presId="urn:microsoft.com/office/officeart/2005/8/layout/hierarchy2"/>
    <dgm:cxn modelId="{749EC51B-F37F-4E40-B94D-6933EB57B598}" type="presParOf" srcId="{53ECB156-A059-4F06-8D5D-C073A98B56EB}" destId="{283372B7-1390-42DC-B38F-7576775B0915}" srcOrd="1" destOrd="0" presId="urn:microsoft.com/office/officeart/2005/8/layout/hierarchy2"/>
    <dgm:cxn modelId="{C0FE0DDF-1F0D-43FD-B3AF-876FD37060F0}" type="presParOf" srcId="{7A997FCE-05AA-43C4-9D90-52D3BC2FA45A}" destId="{F443CB05-083B-46C1-A4A6-80DB81C88F4A}" srcOrd="6" destOrd="0" presId="urn:microsoft.com/office/officeart/2005/8/layout/hierarchy2"/>
    <dgm:cxn modelId="{81940728-A006-45F5-B7FB-BE8A14D5C88A}" type="presParOf" srcId="{F443CB05-083B-46C1-A4A6-80DB81C88F4A}" destId="{CFFCFA7C-61F2-404F-A6EC-9ED9586EDD3D}" srcOrd="0" destOrd="0" presId="urn:microsoft.com/office/officeart/2005/8/layout/hierarchy2"/>
    <dgm:cxn modelId="{EB81C145-5183-4BA0-A59E-2E7FB4D7697D}" type="presParOf" srcId="{7A997FCE-05AA-43C4-9D90-52D3BC2FA45A}" destId="{3E765B67-827D-4B60-BF62-6E35ED7BD98B}" srcOrd="7" destOrd="0" presId="urn:microsoft.com/office/officeart/2005/8/layout/hierarchy2"/>
    <dgm:cxn modelId="{32703E1D-1D0E-4AD9-930B-61CF724C9CEF}" type="presParOf" srcId="{3E765B67-827D-4B60-BF62-6E35ED7BD98B}" destId="{261574DA-E17B-4F3D-AA00-953D3C6784B9}" srcOrd="0" destOrd="0" presId="urn:microsoft.com/office/officeart/2005/8/layout/hierarchy2"/>
    <dgm:cxn modelId="{CF075F87-2236-42D5-B28B-220769612474}" type="presParOf" srcId="{3E765B67-827D-4B60-BF62-6E35ED7BD98B}" destId="{EB5665E6-7AF5-46C9-ABB0-DB13DF2C6C0D}" srcOrd="1" destOrd="0" presId="urn:microsoft.com/office/officeart/2005/8/layout/hierarchy2"/>
    <dgm:cxn modelId="{4DF78E6A-7B10-4D3F-9249-8F08C78D13F1}" type="presParOf" srcId="{4D8CA704-B74D-4164-82E2-0CDF99712E44}" destId="{D846CF48-4597-4830-BA2F-7E520A963B2B}" srcOrd="2" destOrd="0" presId="urn:microsoft.com/office/officeart/2005/8/layout/hierarchy2"/>
    <dgm:cxn modelId="{FA100F43-80FA-4A7C-AC3B-63C39015D20B}" type="presParOf" srcId="{D846CF48-4597-4830-BA2F-7E520A963B2B}" destId="{19AC149C-2392-432A-A24D-1A47D43B45EE}" srcOrd="0" destOrd="0" presId="urn:microsoft.com/office/officeart/2005/8/layout/hierarchy2"/>
    <dgm:cxn modelId="{B56D20B7-0C4D-42FD-8B23-8447D86DC54A}" type="presParOf" srcId="{4D8CA704-B74D-4164-82E2-0CDF99712E44}" destId="{6EC9F04E-C70C-44D7-B84B-07D9C71AC31D}" srcOrd="3" destOrd="0" presId="urn:microsoft.com/office/officeart/2005/8/layout/hierarchy2"/>
    <dgm:cxn modelId="{0859519E-4344-46C4-9055-FDD1985A031A}" type="presParOf" srcId="{6EC9F04E-C70C-44D7-B84B-07D9C71AC31D}" destId="{40B7DA01-94CB-41EA-AD0D-93D65FD0F3E2}" srcOrd="0" destOrd="0" presId="urn:microsoft.com/office/officeart/2005/8/layout/hierarchy2"/>
    <dgm:cxn modelId="{87F83F8D-E706-4F3B-8CA2-881087373136}" type="presParOf" srcId="{6EC9F04E-C70C-44D7-B84B-07D9C71AC31D}" destId="{04F5D566-BC21-49A6-8496-18A86C9123CF}" srcOrd="1" destOrd="0" presId="urn:microsoft.com/office/officeart/2005/8/layout/hierarchy2"/>
    <dgm:cxn modelId="{94B0EFF5-3D63-4EDA-98B1-A4B0FFEEC6C2}" type="presParOf" srcId="{4D8CA704-B74D-4164-82E2-0CDF99712E44}" destId="{CFBE65D3-430A-4045-8FA7-06894E36A2EA}" srcOrd="4" destOrd="0" presId="urn:microsoft.com/office/officeart/2005/8/layout/hierarchy2"/>
    <dgm:cxn modelId="{D14038FA-1821-44FB-B39B-04CE11DEE061}" type="presParOf" srcId="{CFBE65D3-430A-4045-8FA7-06894E36A2EA}" destId="{DC8E66C4-FF5A-48F9-92F6-66CDBC2DDB1A}" srcOrd="0" destOrd="0" presId="urn:microsoft.com/office/officeart/2005/8/layout/hierarchy2"/>
    <dgm:cxn modelId="{661F6BEE-1432-45F5-BE11-782F6B55846B}" type="presParOf" srcId="{4D8CA704-B74D-4164-82E2-0CDF99712E44}" destId="{2A67D537-C6E2-4DE0-A551-01115E157284}" srcOrd="5" destOrd="0" presId="urn:microsoft.com/office/officeart/2005/8/layout/hierarchy2"/>
    <dgm:cxn modelId="{1717C10F-F30A-4579-BDD8-649212F71F76}" type="presParOf" srcId="{2A67D537-C6E2-4DE0-A551-01115E157284}" destId="{6B73B25F-897D-4330-97C2-201B83ACEEF8}" srcOrd="0" destOrd="0" presId="urn:microsoft.com/office/officeart/2005/8/layout/hierarchy2"/>
    <dgm:cxn modelId="{C8B3B03E-DF81-45A1-ACDE-FD0AE3C4FE8C}" type="presParOf" srcId="{2A67D537-C6E2-4DE0-A551-01115E157284}" destId="{A9670D77-6BE5-4D1F-9FC4-1BE5CF1B801B}" srcOrd="1" destOrd="0" presId="urn:microsoft.com/office/officeart/2005/8/layout/hierarchy2"/>
    <dgm:cxn modelId="{267C4D25-552A-46A8-9265-D97270263A00}" type="presParOf" srcId="{A9670D77-6BE5-4D1F-9FC4-1BE5CF1B801B}" destId="{BBA4930D-A4C1-4B6C-B1A5-A3ADBE373036}" srcOrd="0" destOrd="0" presId="urn:microsoft.com/office/officeart/2005/8/layout/hierarchy2"/>
    <dgm:cxn modelId="{11AFBE39-5DD7-4731-8F8B-5AD1483F10A1}" type="presParOf" srcId="{BBA4930D-A4C1-4B6C-B1A5-A3ADBE373036}" destId="{43B0CD6E-4FE3-41C2-916E-EE0B765757E7}" srcOrd="0" destOrd="0" presId="urn:microsoft.com/office/officeart/2005/8/layout/hierarchy2"/>
    <dgm:cxn modelId="{7C0E0E5A-F4E3-4948-A1EF-4DEA7CCFB457}" type="presParOf" srcId="{A9670D77-6BE5-4D1F-9FC4-1BE5CF1B801B}" destId="{BF433B21-9359-41A4-8042-6370051703AD}" srcOrd="1" destOrd="0" presId="urn:microsoft.com/office/officeart/2005/8/layout/hierarchy2"/>
    <dgm:cxn modelId="{BE9D7C3B-C0A8-4714-A0CD-12C545745059}" type="presParOf" srcId="{BF433B21-9359-41A4-8042-6370051703AD}" destId="{57817B10-7B06-4744-8AF1-40644A54768E}" srcOrd="0" destOrd="0" presId="urn:microsoft.com/office/officeart/2005/8/layout/hierarchy2"/>
    <dgm:cxn modelId="{41B67357-8AC4-4CED-BB64-7ED98D40CF0E}" type="presParOf" srcId="{BF433B21-9359-41A4-8042-6370051703AD}" destId="{4A95D9CC-4E50-4317-BAC1-F2E17B0D8FDA}" srcOrd="1" destOrd="0" presId="urn:microsoft.com/office/officeart/2005/8/layout/hierarchy2"/>
    <dgm:cxn modelId="{C94682B9-B20C-46A0-B2BE-0C13DC6816B3}" type="presParOf" srcId="{A9670D77-6BE5-4D1F-9FC4-1BE5CF1B801B}" destId="{6644898C-2C66-42A2-9D63-D26908858AC3}" srcOrd="2" destOrd="0" presId="urn:microsoft.com/office/officeart/2005/8/layout/hierarchy2"/>
    <dgm:cxn modelId="{789E82E6-1F54-438B-9413-9015D6742CA2}" type="presParOf" srcId="{6644898C-2C66-42A2-9D63-D26908858AC3}" destId="{245787B3-BD93-47F0-8F3F-FA6F5502A151}" srcOrd="0" destOrd="0" presId="urn:microsoft.com/office/officeart/2005/8/layout/hierarchy2"/>
    <dgm:cxn modelId="{72258AB4-6634-4FB1-BFBF-BDA084D0B167}" type="presParOf" srcId="{A9670D77-6BE5-4D1F-9FC4-1BE5CF1B801B}" destId="{1ADAFFBE-18E8-4528-8F46-7FE395834086}" srcOrd="3" destOrd="0" presId="urn:microsoft.com/office/officeart/2005/8/layout/hierarchy2"/>
    <dgm:cxn modelId="{03BAA629-7105-47A7-B769-5517F373D64D}" type="presParOf" srcId="{1ADAFFBE-18E8-4528-8F46-7FE395834086}" destId="{B49FECAE-F979-45FE-ACEA-29308157E751}" srcOrd="0" destOrd="0" presId="urn:microsoft.com/office/officeart/2005/8/layout/hierarchy2"/>
    <dgm:cxn modelId="{BAADE8F4-AE75-4685-93B9-3BF137D277AF}" type="presParOf" srcId="{1ADAFFBE-18E8-4528-8F46-7FE395834086}" destId="{D48B658E-4D57-48AB-BA20-0491444EFF8D}" srcOrd="1" destOrd="0" presId="urn:microsoft.com/office/officeart/2005/8/layout/hierarchy2"/>
    <dgm:cxn modelId="{30B7737E-EDD2-41D5-AECC-68F4E75CF76F}" type="presParOf" srcId="{A9670D77-6BE5-4D1F-9FC4-1BE5CF1B801B}" destId="{E91C2069-B136-4C58-BDA2-CAF12CD5D612}" srcOrd="4" destOrd="0" presId="urn:microsoft.com/office/officeart/2005/8/layout/hierarchy2"/>
    <dgm:cxn modelId="{B83C06CA-AF22-420B-A9C7-72BDE6589148}" type="presParOf" srcId="{E91C2069-B136-4C58-BDA2-CAF12CD5D612}" destId="{69D624CC-6CAA-45CF-B858-2A61FC82734F}" srcOrd="0" destOrd="0" presId="urn:microsoft.com/office/officeart/2005/8/layout/hierarchy2"/>
    <dgm:cxn modelId="{515A6742-476F-4FAC-B08A-EDDC438D3957}" type="presParOf" srcId="{A9670D77-6BE5-4D1F-9FC4-1BE5CF1B801B}" destId="{E6E39F12-870D-4B6F-B4D9-49E3EB0C5F8E}" srcOrd="5" destOrd="0" presId="urn:microsoft.com/office/officeart/2005/8/layout/hierarchy2"/>
    <dgm:cxn modelId="{FBF59E6D-90AA-4C7E-96D0-CA19C2EB4ADD}" type="presParOf" srcId="{E6E39F12-870D-4B6F-B4D9-49E3EB0C5F8E}" destId="{B030AB5B-CC5B-4D7F-AE48-F8F313BA23FF}" srcOrd="0" destOrd="0" presId="urn:microsoft.com/office/officeart/2005/8/layout/hierarchy2"/>
    <dgm:cxn modelId="{25A0E7FD-F6F2-4B2E-98D9-E9B91C2F1320}" type="presParOf" srcId="{E6E39F12-870D-4B6F-B4D9-49E3EB0C5F8E}" destId="{121BE85D-571B-4A2D-83F4-FD7274246F62}" srcOrd="1" destOrd="0" presId="urn:microsoft.com/office/officeart/2005/8/layout/hierarchy2"/>
    <dgm:cxn modelId="{A4FE5455-8C40-4FBF-8504-72F6A07F493B}" type="presParOf" srcId="{118DC237-2592-4778-A9A8-C8D7C233F61B}" destId="{F7EDBFCF-DD62-4B08-8343-026C6BBBA898}" srcOrd="1" destOrd="0" presId="urn:microsoft.com/office/officeart/2005/8/layout/hierarchy2"/>
    <dgm:cxn modelId="{B104E16B-9ADE-4AC5-8795-438E66149A85}" type="presParOf" srcId="{F7EDBFCF-DD62-4B08-8343-026C6BBBA898}" destId="{5829CF31-7460-4AEB-82D6-1BD217BA9C5E}" srcOrd="0" destOrd="0" presId="urn:microsoft.com/office/officeart/2005/8/layout/hierarchy2"/>
    <dgm:cxn modelId="{ADEF6C23-8395-468B-962D-7C5B4A8C75A9}" type="presParOf" srcId="{F7EDBFCF-DD62-4B08-8343-026C6BBBA898}" destId="{00940335-84D8-47FB-8140-D42C641E91CF}" srcOrd="1" destOrd="0" presId="urn:microsoft.com/office/officeart/2005/8/layout/hierarchy2"/>
    <dgm:cxn modelId="{75E62249-0AE6-4790-A19D-EDB3700DA2D2}" type="presParOf" srcId="{118DC237-2592-4778-A9A8-C8D7C233F61B}" destId="{78944482-37D5-403C-A0AF-67A096048207}" srcOrd="2" destOrd="0" presId="urn:microsoft.com/office/officeart/2005/8/layout/hierarchy2"/>
    <dgm:cxn modelId="{B0B0D8ED-8A0D-4384-8CC1-AAF4F93C57DD}" type="presParOf" srcId="{78944482-37D5-403C-A0AF-67A096048207}" destId="{04B329C6-5A16-4068-871A-099B2484F8EF}" srcOrd="0" destOrd="0" presId="urn:microsoft.com/office/officeart/2005/8/layout/hierarchy2"/>
    <dgm:cxn modelId="{DFD12BF8-9BD9-4ABF-91A0-C9220242CA1A}" type="presParOf" srcId="{78944482-37D5-403C-A0AF-67A096048207}" destId="{CBBB2AE7-EAC0-4BD6-83DB-8EF513C2C2B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7A22D-4991-4E52-B4D3-7B623CED3E3D}">
      <dsp:nvSpPr>
        <dsp:cNvPr id="0" name=""/>
        <dsp:cNvSpPr/>
      </dsp:nvSpPr>
      <dsp:spPr>
        <a:xfrm>
          <a:off x="1007843" y="2728206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Entity</a:t>
          </a:r>
          <a:endParaRPr lang="en-US" sz="1400" b="1" kern="1200" dirty="0"/>
        </a:p>
      </dsp:txBody>
      <dsp:txXfrm>
        <a:off x="1022865" y="2743228"/>
        <a:ext cx="995711" cy="482833"/>
      </dsp:txXfrm>
    </dsp:sp>
    <dsp:sp modelId="{3A6E80D3-FF29-4851-8BF4-09933315A5B2}">
      <dsp:nvSpPr>
        <dsp:cNvPr id="0" name=""/>
        <dsp:cNvSpPr/>
      </dsp:nvSpPr>
      <dsp:spPr>
        <a:xfrm rot="17421335">
          <a:off x="1648972" y="2422350"/>
          <a:ext cx="117955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179553" y="9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9260" y="2402210"/>
        <a:ext cx="58977" cy="58977"/>
      </dsp:txXfrm>
    </dsp:sp>
    <dsp:sp modelId="{52579D30-7EF7-4D32-AD69-4BF5C6F2319F}">
      <dsp:nvSpPr>
        <dsp:cNvPr id="0" name=""/>
        <dsp:cNvSpPr/>
      </dsp:nvSpPr>
      <dsp:spPr>
        <a:xfrm>
          <a:off x="2443900" y="1622314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Abstract Entity</a:t>
          </a:r>
          <a:endParaRPr lang="en-US" sz="1400" kern="1200" dirty="0"/>
        </a:p>
      </dsp:txBody>
      <dsp:txXfrm>
        <a:off x="2458922" y="1637336"/>
        <a:ext cx="995711" cy="482833"/>
      </dsp:txXfrm>
    </dsp:sp>
    <dsp:sp modelId="{FBC39D2A-2753-4418-BA1C-F1E2288322E7}">
      <dsp:nvSpPr>
        <dsp:cNvPr id="0" name=""/>
        <dsp:cNvSpPr/>
      </dsp:nvSpPr>
      <dsp:spPr>
        <a:xfrm rot="17500715">
          <a:off x="3119443" y="1353320"/>
          <a:ext cx="1110727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110727" y="9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47038" y="1334901"/>
        <a:ext cx="55536" cy="55536"/>
      </dsp:txXfrm>
    </dsp:sp>
    <dsp:sp modelId="{4EE45D6A-0591-4428-8E94-2F0A2756F7C9}">
      <dsp:nvSpPr>
        <dsp:cNvPr id="0" name=""/>
        <dsp:cNvSpPr/>
      </dsp:nvSpPr>
      <dsp:spPr>
        <a:xfrm>
          <a:off x="3879957" y="590148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Mind Product</a:t>
          </a:r>
          <a:endParaRPr lang="en-US" sz="1400" kern="1200" dirty="0"/>
        </a:p>
      </dsp:txBody>
      <dsp:txXfrm>
        <a:off x="3894979" y="605170"/>
        <a:ext cx="995711" cy="482833"/>
      </dsp:txXfrm>
    </dsp:sp>
    <dsp:sp modelId="{8636C079-D38A-48C7-813E-231519972C84}">
      <dsp:nvSpPr>
        <dsp:cNvPr id="0" name=""/>
        <dsp:cNvSpPr/>
      </dsp:nvSpPr>
      <dsp:spPr>
        <a:xfrm rot="18289469">
          <a:off x="4751620" y="542333"/>
          <a:ext cx="71848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18486" y="9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92901" y="533720"/>
        <a:ext cx="35924" cy="35924"/>
      </dsp:txXfrm>
    </dsp:sp>
    <dsp:sp modelId="{B4926EAF-EDE6-450B-9486-E1526F75DA24}">
      <dsp:nvSpPr>
        <dsp:cNvPr id="0" name=""/>
        <dsp:cNvSpPr/>
      </dsp:nvSpPr>
      <dsp:spPr>
        <a:xfrm>
          <a:off x="5316015" y="339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Movie</a:t>
          </a:r>
          <a:endParaRPr lang="en-US" sz="1400" kern="1200" dirty="0"/>
        </a:p>
      </dsp:txBody>
      <dsp:txXfrm>
        <a:off x="5331037" y="15361"/>
        <a:ext cx="995711" cy="482833"/>
      </dsp:txXfrm>
    </dsp:sp>
    <dsp:sp modelId="{63D1ADAC-EF39-4378-8524-32B563E1FDCB}">
      <dsp:nvSpPr>
        <dsp:cNvPr id="0" name=""/>
        <dsp:cNvSpPr/>
      </dsp:nvSpPr>
      <dsp:spPr>
        <a:xfrm>
          <a:off x="4905713" y="837237"/>
          <a:ext cx="410302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10302" y="9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100606" y="836329"/>
        <a:ext cx="20515" cy="20515"/>
      </dsp:txXfrm>
    </dsp:sp>
    <dsp:sp modelId="{9916C515-1B45-49C6-BF25-0029328E8F65}">
      <dsp:nvSpPr>
        <dsp:cNvPr id="0" name=""/>
        <dsp:cNvSpPr/>
      </dsp:nvSpPr>
      <dsp:spPr>
        <a:xfrm>
          <a:off x="5316015" y="590148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Song</a:t>
          </a:r>
          <a:endParaRPr lang="en-US" sz="1400" kern="1200" dirty="0"/>
        </a:p>
      </dsp:txBody>
      <dsp:txXfrm>
        <a:off x="5331037" y="605170"/>
        <a:ext cx="995711" cy="482833"/>
      </dsp:txXfrm>
    </dsp:sp>
    <dsp:sp modelId="{9A37447A-699F-4159-BAE0-914B87C7AC1E}">
      <dsp:nvSpPr>
        <dsp:cNvPr id="0" name=""/>
        <dsp:cNvSpPr/>
      </dsp:nvSpPr>
      <dsp:spPr>
        <a:xfrm rot="3310531">
          <a:off x="4751620" y="1132142"/>
          <a:ext cx="71848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18486" y="9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92901" y="1123529"/>
        <a:ext cx="35924" cy="35924"/>
      </dsp:txXfrm>
    </dsp:sp>
    <dsp:sp modelId="{F0E6DBD6-15E5-4C74-8D91-12F482D33497}">
      <dsp:nvSpPr>
        <dsp:cNvPr id="0" name=""/>
        <dsp:cNvSpPr/>
      </dsp:nvSpPr>
      <dsp:spPr>
        <a:xfrm>
          <a:off x="5316015" y="1179957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Document</a:t>
          </a:r>
          <a:endParaRPr lang="en-US" sz="1400" kern="1200" dirty="0"/>
        </a:p>
      </dsp:txBody>
      <dsp:txXfrm>
        <a:off x="5331037" y="1194979"/>
        <a:ext cx="995711" cy="482833"/>
      </dsp:txXfrm>
    </dsp:sp>
    <dsp:sp modelId="{1D728534-2E88-4EF1-BD01-11F4C31573C2}">
      <dsp:nvSpPr>
        <dsp:cNvPr id="0" name=""/>
        <dsp:cNvSpPr/>
      </dsp:nvSpPr>
      <dsp:spPr>
        <a:xfrm rot="19457599">
          <a:off x="6294277" y="1279594"/>
          <a:ext cx="505288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05288" y="9349"/>
              </a:lnTo>
            </a:path>
          </a:pathLst>
        </a:custGeom>
        <a:noFill/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534289" y="1276311"/>
        <a:ext cx="25264" cy="25264"/>
      </dsp:txXfrm>
    </dsp:sp>
    <dsp:sp modelId="{3D6DC65A-4AFD-4678-B827-DD7B29A34A81}">
      <dsp:nvSpPr>
        <dsp:cNvPr id="0" name=""/>
        <dsp:cNvSpPr/>
      </dsp:nvSpPr>
      <dsp:spPr>
        <a:xfrm>
          <a:off x="6752072" y="885052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66FF"/>
              </a:solidFill>
            </a:rPr>
            <a:t>Paper</a:t>
          </a:r>
          <a:endParaRPr lang="en-US" sz="1400" kern="1200" dirty="0">
            <a:solidFill>
              <a:srgbClr val="0066FF"/>
            </a:solidFill>
          </a:endParaRPr>
        </a:p>
      </dsp:txBody>
      <dsp:txXfrm>
        <a:off x="6767094" y="900074"/>
        <a:ext cx="995711" cy="482833"/>
      </dsp:txXfrm>
    </dsp:sp>
    <dsp:sp modelId="{3220D8F2-2953-4B13-9CB4-4D6713F063F8}">
      <dsp:nvSpPr>
        <dsp:cNvPr id="0" name=""/>
        <dsp:cNvSpPr/>
      </dsp:nvSpPr>
      <dsp:spPr>
        <a:xfrm rot="2142401">
          <a:off x="6294277" y="1574499"/>
          <a:ext cx="505288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05288" y="9349"/>
              </a:lnTo>
            </a:path>
          </a:pathLst>
        </a:custGeom>
        <a:noFill/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534289" y="1571216"/>
        <a:ext cx="25264" cy="25264"/>
      </dsp:txXfrm>
    </dsp:sp>
    <dsp:sp modelId="{C0D9ACBE-4093-4F3B-81EA-D0B7034DBAD3}">
      <dsp:nvSpPr>
        <dsp:cNvPr id="0" name=""/>
        <dsp:cNvSpPr/>
      </dsp:nvSpPr>
      <dsp:spPr>
        <a:xfrm>
          <a:off x="6752072" y="1474862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66FF"/>
              </a:solidFill>
            </a:rPr>
            <a:t>Proceedings</a:t>
          </a:r>
          <a:endParaRPr lang="en-US" sz="1400" kern="1200" dirty="0">
            <a:solidFill>
              <a:srgbClr val="0066FF"/>
            </a:solidFill>
          </a:endParaRPr>
        </a:p>
      </dsp:txBody>
      <dsp:txXfrm>
        <a:off x="6767094" y="1489884"/>
        <a:ext cx="995711" cy="482833"/>
      </dsp:txXfrm>
    </dsp:sp>
    <dsp:sp modelId="{9C067D9C-11D1-483A-B849-A3C181E0F01A}">
      <dsp:nvSpPr>
        <dsp:cNvPr id="0" name=""/>
        <dsp:cNvSpPr/>
      </dsp:nvSpPr>
      <dsp:spPr>
        <a:xfrm rot="18770822">
          <a:off x="3373133" y="1648225"/>
          <a:ext cx="60334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603346" y="9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59723" y="1642491"/>
        <a:ext cx="30167" cy="30167"/>
      </dsp:txXfrm>
    </dsp:sp>
    <dsp:sp modelId="{73BD63B6-3069-4FAD-B0C2-9CF59309F8EA}">
      <dsp:nvSpPr>
        <dsp:cNvPr id="0" name=""/>
        <dsp:cNvSpPr/>
      </dsp:nvSpPr>
      <dsp:spPr>
        <a:xfrm>
          <a:off x="3879957" y="1179957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Organization</a:t>
          </a:r>
          <a:endParaRPr lang="en-US" sz="1400" kern="1200" dirty="0"/>
        </a:p>
      </dsp:txBody>
      <dsp:txXfrm>
        <a:off x="3894979" y="1194979"/>
        <a:ext cx="995711" cy="482833"/>
      </dsp:txXfrm>
    </dsp:sp>
    <dsp:sp modelId="{6918C5D2-CF97-49B8-8D60-4847E82C297B}">
      <dsp:nvSpPr>
        <dsp:cNvPr id="0" name=""/>
        <dsp:cNvSpPr/>
      </dsp:nvSpPr>
      <dsp:spPr>
        <a:xfrm rot="1229663">
          <a:off x="3455605" y="1947122"/>
          <a:ext cx="44396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3961" y="9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66487" y="1945373"/>
        <a:ext cx="22198" cy="22198"/>
      </dsp:txXfrm>
    </dsp:sp>
    <dsp:sp modelId="{CC7B14E8-BC12-4FF9-960B-77124A70F21F}">
      <dsp:nvSpPr>
        <dsp:cNvPr id="0" name=""/>
        <dsp:cNvSpPr/>
      </dsp:nvSpPr>
      <dsp:spPr>
        <a:xfrm>
          <a:off x="3885517" y="1777752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Event</a:t>
          </a:r>
          <a:endParaRPr lang="en-US" sz="1400" kern="1200" dirty="0"/>
        </a:p>
      </dsp:txBody>
      <dsp:txXfrm>
        <a:off x="3900539" y="1792774"/>
        <a:ext cx="995711" cy="482833"/>
      </dsp:txXfrm>
    </dsp:sp>
    <dsp:sp modelId="{08A4D6AD-2340-454E-8D84-1CF8D4D6486C}">
      <dsp:nvSpPr>
        <dsp:cNvPr id="0" name=""/>
        <dsp:cNvSpPr/>
      </dsp:nvSpPr>
      <dsp:spPr>
        <a:xfrm rot="21532183">
          <a:off x="4911233" y="2020848"/>
          <a:ext cx="40482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04821" y="9349"/>
              </a:lnTo>
            </a:path>
          </a:pathLst>
        </a:custGeom>
        <a:noFill/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103523" y="2020077"/>
        <a:ext cx="20241" cy="20241"/>
      </dsp:txXfrm>
    </dsp:sp>
    <dsp:sp modelId="{2FEF7334-3AEF-4958-A4A6-D32E5458AB4C}">
      <dsp:nvSpPr>
        <dsp:cNvPr id="0" name=""/>
        <dsp:cNvSpPr/>
      </dsp:nvSpPr>
      <dsp:spPr>
        <a:xfrm>
          <a:off x="5316015" y="1769766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66FF"/>
              </a:solidFill>
            </a:rPr>
            <a:t>Conference</a:t>
          </a:r>
          <a:endParaRPr lang="en-US" sz="1400" b="0" kern="1200" dirty="0">
            <a:solidFill>
              <a:srgbClr val="0066FF"/>
            </a:solidFill>
          </a:endParaRPr>
        </a:p>
      </dsp:txBody>
      <dsp:txXfrm>
        <a:off x="5331037" y="1784788"/>
        <a:ext cx="995711" cy="482833"/>
      </dsp:txXfrm>
    </dsp:sp>
    <dsp:sp modelId="{722A18E4-E9E3-4862-9146-2C5E82C8CD9C}">
      <dsp:nvSpPr>
        <dsp:cNvPr id="0" name=""/>
        <dsp:cNvSpPr/>
      </dsp:nvSpPr>
      <dsp:spPr>
        <a:xfrm rot="3310548">
          <a:off x="4759265" y="2315753"/>
          <a:ext cx="70875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08756" y="9349"/>
              </a:lnTo>
            </a:path>
          </a:pathLst>
        </a:custGeom>
        <a:noFill/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95925" y="2307384"/>
        <a:ext cx="35437" cy="35437"/>
      </dsp:txXfrm>
    </dsp:sp>
    <dsp:sp modelId="{8DFC5931-6778-455B-B108-17AFE3E9DD6A}">
      <dsp:nvSpPr>
        <dsp:cNvPr id="0" name=""/>
        <dsp:cNvSpPr/>
      </dsp:nvSpPr>
      <dsp:spPr>
        <a:xfrm>
          <a:off x="5316015" y="2359576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66FF"/>
              </a:solidFill>
            </a:rPr>
            <a:t>Session</a:t>
          </a:r>
          <a:endParaRPr lang="en-US" sz="1400" kern="1200" dirty="0">
            <a:solidFill>
              <a:srgbClr val="0066FF"/>
            </a:solidFill>
          </a:endParaRPr>
        </a:p>
      </dsp:txBody>
      <dsp:txXfrm>
        <a:off x="5331037" y="2374598"/>
        <a:ext cx="995711" cy="482833"/>
      </dsp:txXfrm>
    </dsp:sp>
    <dsp:sp modelId="{0FBAC725-F2ED-4885-B498-2CED64565EED}">
      <dsp:nvSpPr>
        <dsp:cNvPr id="0" name=""/>
        <dsp:cNvSpPr/>
      </dsp:nvSpPr>
      <dsp:spPr>
        <a:xfrm rot="4256547">
          <a:off x="4493857" y="2610658"/>
          <a:ext cx="1239572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239572" y="9349"/>
              </a:lnTo>
            </a:path>
          </a:pathLst>
        </a:custGeom>
        <a:noFill/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82654" y="2589018"/>
        <a:ext cx="61978" cy="61978"/>
      </dsp:txXfrm>
    </dsp:sp>
    <dsp:sp modelId="{06A9969F-E1F8-4A7B-95B0-51346C44D0DB}">
      <dsp:nvSpPr>
        <dsp:cNvPr id="0" name=""/>
        <dsp:cNvSpPr/>
      </dsp:nvSpPr>
      <dsp:spPr>
        <a:xfrm>
          <a:off x="5316015" y="2949385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66FF"/>
              </a:solidFill>
            </a:rPr>
            <a:t>Presentation</a:t>
          </a:r>
          <a:endParaRPr lang="en-US" sz="1400" kern="1200" dirty="0">
            <a:solidFill>
              <a:srgbClr val="0066FF"/>
            </a:solidFill>
          </a:endParaRPr>
        </a:p>
      </dsp:txBody>
      <dsp:txXfrm>
        <a:off x="5331037" y="2964407"/>
        <a:ext cx="995711" cy="482833"/>
      </dsp:txXfrm>
    </dsp:sp>
    <dsp:sp modelId="{F443CB05-083B-46C1-A4A6-80DB81C88F4A}">
      <dsp:nvSpPr>
        <dsp:cNvPr id="0" name=""/>
        <dsp:cNvSpPr/>
      </dsp:nvSpPr>
      <dsp:spPr>
        <a:xfrm rot="4623556">
          <a:off x="4209971" y="2905562"/>
          <a:ext cx="1807344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807344" y="9349"/>
              </a:lnTo>
            </a:path>
          </a:pathLst>
        </a:custGeom>
        <a:noFill/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068460" y="2869728"/>
        <a:ext cx="90367" cy="90367"/>
      </dsp:txXfrm>
    </dsp:sp>
    <dsp:sp modelId="{261574DA-E17B-4F3D-AA00-953D3C6784B9}">
      <dsp:nvSpPr>
        <dsp:cNvPr id="0" name=""/>
        <dsp:cNvSpPr/>
      </dsp:nvSpPr>
      <dsp:spPr>
        <a:xfrm>
          <a:off x="5316015" y="3539194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66FF"/>
              </a:solidFill>
            </a:rPr>
            <a:t>Seminar</a:t>
          </a:r>
          <a:endParaRPr lang="en-US" sz="1400" kern="1200" dirty="0">
            <a:solidFill>
              <a:srgbClr val="0066FF"/>
            </a:solidFill>
          </a:endParaRPr>
        </a:p>
      </dsp:txBody>
      <dsp:txXfrm>
        <a:off x="5331037" y="3554216"/>
        <a:ext cx="995711" cy="482833"/>
      </dsp:txXfrm>
    </dsp:sp>
    <dsp:sp modelId="{D846CF48-4597-4830-BA2F-7E520A963B2B}">
      <dsp:nvSpPr>
        <dsp:cNvPr id="0" name=""/>
        <dsp:cNvSpPr/>
      </dsp:nvSpPr>
      <dsp:spPr>
        <a:xfrm rot="20361990">
          <a:off x="2019184" y="2896113"/>
          <a:ext cx="449408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9408" y="9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32653" y="2894227"/>
        <a:ext cx="22470" cy="22470"/>
      </dsp:txXfrm>
    </dsp:sp>
    <dsp:sp modelId="{40B7DA01-94CB-41EA-AD0D-93D65FD0F3E2}">
      <dsp:nvSpPr>
        <dsp:cNvPr id="0" name=""/>
        <dsp:cNvSpPr/>
      </dsp:nvSpPr>
      <dsp:spPr>
        <a:xfrm>
          <a:off x="2454178" y="2569840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Information Object</a:t>
          </a:r>
          <a:endParaRPr lang="en-US" sz="1400" kern="1200" dirty="0"/>
        </a:p>
      </dsp:txBody>
      <dsp:txXfrm>
        <a:off x="2469200" y="2584862"/>
        <a:ext cx="995711" cy="482833"/>
      </dsp:txXfrm>
    </dsp:sp>
    <dsp:sp modelId="{CFBE65D3-430A-4045-8FA7-06894E36A2EA}">
      <dsp:nvSpPr>
        <dsp:cNvPr id="0" name=""/>
        <dsp:cNvSpPr/>
      </dsp:nvSpPr>
      <dsp:spPr>
        <a:xfrm rot="4178665">
          <a:off x="1648972" y="3528242"/>
          <a:ext cx="117955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179553" y="9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9260" y="3508102"/>
        <a:ext cx="58977" cy="58977"/>
      </dsp:txXfrm>
    </dsp:sp>
    <dsp:sp modelId="{6B73B25F-897D-4330-97C2-201B83ACEEF8}">
      <dsp:nvSpPr>
        <dsp:cNvPr id="0" name=""/>
        <dsp:cNvSpPr/>
      </dsp:nvSpPr>
      <dsp:spPr>
        <a:xfrm>
          <a:off x="2443900" y="3834099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Physical Entity</a:t>
          </a:r>
          <a:endParaRPr lang="en-US" sz="1400" kern="1200" dirty="0"/>
        </a:p>
      </dsp:txBody>
      <dsp:txXfrm>
        <a:off x="2458922" y="3849121"/>
        <a:ext cx="995711" cy="482833"/>
      </dsp:txXfrm>
    </dsp:sp>
    <dsp:sp modelId="{BBA4930D-A4C1-4B6C-B1A5-A3ADBE373036}">
      <dsp:nvSpPr>
        <dsp:cNvPr id="0" name=""/>
        <dsp:cNvSpPr/>
      </dsp:nvSpPr>
      <dsp:spPr>
        <a:xfrm rot="18289469">
          <a:off x="3315563" y="3786283"/>
          <a:ext cx="71848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18486" y="9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56844" y="3777671"/>
        <a:ext cx="35924" cy="35924"/>
      </dsp:txXfrm>
    </dsp:sp>
    <dsp:sp modelId="{57817B10-7B06-4744-8AF1-40644A54768E}">
      <dsp:nvSpPr>
        <dsp:cNvPr id="0" name=""/>
        <dsp:cNvSpPr/>
      </dsp:nvSpPr>
      <dsp:spPr>
        <a:xfrm>
          <a:off x="3879957" y="3244289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Artifact</a:t>
          </a:r>
          <a:endParaRPr lang="en-US" sz="1400" kern="1200" dirty="0"/>
        </a:p>
      </dsp:txBody>
      <dsp:txXfrm>
        <a:off x="3894979" y="3259311"/>
        <a:ext cx="995711" cy="482833"/>
      </dsp:txXfrm>
    </dsp:sp>
    <dsp:sp modelId="{6644898C-2C66-42A2-9D63-D26908858AC3}">
      <dsp:nvSpPr>
        <dsp:cNvPr id="0" name=""/>
        <dsp:cNvSpPr/>
      </dsp:nvSpPr>
      <dsp:spPr>
        <a:xfrm>
          <a:off x="3469655" y="4081188"/>
          <a:ext cx="410302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10302" y="9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64549" y="4080280"/>
        <a:ext cx="20515" cy="20515"/>
      </dsp:txXfrm>
    </dsp:sp>
    <dsp:sp modelId="{B49FECAE-F979-45FE-ACEA-29308157E751}">
      <dsp:nvSpPr>
        <dsp:cNvPr id="0" name=""/>
        <dsp:cNvSpPr/>
      </dsp:nvSpPr>
      <dsp:spPr>
        <a:xfrm>
          <a:off x="3879957" y="3834099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</a:t>
          </a:r>
          <a:endParaRPr lang="en-US" sz="1400" kern="1200" dirty="0"/>
        </a:p>
      </dsp:txBody>
      <dsp:txXfrm>
        <a:off x="3894979" y="3849121"/>
        <a:ext cx="995711" cy="482833"/>
      </dsp:txXfrm>
    </dsp:sp>
    <dsp:sp modelId="{E91C2069-B136-4C58-BDA2-CAF12CD5D612}">
      <dsp:nvSpPr>
        <dsp:cNvPr id="0" name=""/>
        <dsp:cNvSpPr/>
      </dsp:nvSpPr>
      <dsp:spPr>
        <a:xfrm rot="3310531">
          <a:off x="3315563" y="4376093"/>
          <a:ext cx="71848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18486" y="93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56844" y="4367480"/>
        <a:ext cx="35924" cy="35924"/>
      </dsp:txXfrm>
    </dsp:sp>
    <dsp:sp modelId="{B030AB5B-CC5B-4D7F-AE48-F8F313BA23FF}">
      <dsp:nvSpPr>
        <dsp:cNvPr id="0" name=""/>
        <dsp:cNvSpPr/>
      </dsp:nvSpPr>
      <dsp:spPr>
        <a:xfrm>
          <a:off x="3879957" y="4423908"/>
          <a:ext cx="1025755" cy="512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Location</a:t>
          </a:r>
          <a:endParaRPr lang="en-US" sz="1400" kern="1200" dirty="0"/>
        </a:p>
      </dsp:txBody>
      <dsp:txXfrm>
        <a:off x="3894979" y="4438930"/>
        <a:ext cx="995711" cy="482833"/>
      </dsp:txXfrm>
    </dsp:sp>
    <dsp:sp modelId="{5829CF31-7460-4AEB-82D6-1BD217BA9C5E}">
      <dsp:nvSpPr>
        <dsp:cNvPr id="0" name=""/>
        <dsp:cNvSpPr/>
      </dsp:nvSpPr>
      <dsp:spPr>
        <a:xfrm>
          <a:off x="7638755" y="4010000"/>
          <a:ext cx="737733" cy="368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CORE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7649559" y="4020804"/>
        <a:ext cx="716125" cy="347253"/>
      </dsp:txXfrm>
    </dsp:sp>
    <dsp:sp modelId="{04B329C6-5A16-4068-871A-099B2484F8EF}">
      <dsp:nvSpPr>
        <dsp:cNvPr id="0" name=""/>
        <dsp:cNvSpPr/>
      </dsp:nvSpPr>
      <dsp:spPr>
        <a:xfrm>
          <a:off x="7638755" y="4455793"/>
          <a:ext cx="737733" cy="368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7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66FF"/>
              </a:solidFill>
            </a:rPr>
            <a:t>Extended</a:t>
          </a:r>
          <a:endParaRPr lang="en-US" sz="1400" b="0" kern="1200" dirty="0">
            <a:solidFill>
              <a:srgbClr val="0066FF"/>
            </a:solidFill>
          </a:endParaRPr>
        </a:p>
      </dsp:txBody>
      <dsp:txXfrm>
        <a:off x="7649559" y="4466597"/>
        <a:ext cx="716125" cy="347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BE34D2B-EFAA-49D0-8A8D-50D1A28A4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6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2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70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25104-0EB9-4D94-BC72-333D6415AAC5}" type="slidenum">
              <a:rPr lang="en-US" altLang="zh-CN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CN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29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456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86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9720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28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2654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30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2185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31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627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32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105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33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524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522FC2-4911-4E44-ABAA-735D95A039D9}" type="slidenum">
              <a:rPr lang="en-US" altLang="zh-CN" smtClean="0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zh-CN" smtClean="0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1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4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023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522FC2-4911-4E44-ABAA-735D95A039D9}" type="slidenum">
              <a:rPr lang="en-US" altLang="zh-CN" smtClean="0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en-US" altLang="zh-CN" smtClean="0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4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777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40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839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1460C8-0123-4DAB-84E0-FF4E2F3B2DD2}" type="slidenum">
              <a:rPr lang="de-DE">
                <a:latin typeface="Calibri" pitchFamily="34" charset="0"/>
                <a:cs typeface="Arial" charset="0"/>
              </a:rPr>
              <a:pPr eaLnBrk="1" hangingPunct="1"/>
              <a:t>50</a:t>
            </a:fld>
            <a:endParaRPr lang="de-DE">
              <a:latin typeface="Calibri" pitchFamily="34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water bug –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</a:rPr>
              <a:t>Mangda</a:t>
            </a: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Thai water bugs are about 3 inches long, and look much like a big big version of its North American buddy. The water bugs live in the rice fields and farmers catch them at night by using a light to lure the bugs into a net.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scent of the bug is important in Thai cuisine, especially in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nam prig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or chili sauce type of dishes. The wings and head are removed, and the rest of the body, including the legs, are eaten.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Water bugs are very difficult to find at Oriental markets. So far, I can only locate them at a few markets in California. However, the artificial scent is a lot easier to find. It comes in a tiny jar with a dropper wrapped in a tiny box that says "Mangdana essence".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04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1460C8-0123-4DAB-84E0-FF4E2F3B2DD2}" type="slidenum">
              <a:rPr lang="de-DE">
                <a:latin typeface="Calibri" pitchFamily="34" charset="0"/>
                <a:cs typeface="Arial" charset="0"/>
              </a:rPr>
              <a:pPr eaLnBrk="1" hangingPunct="1"/>
              <a:t>51</a:t>
            </a:fld>
            <a:endParaRPr lang="de-DE">
              <a:latin typeface="Calibri" pitchFamily="34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water bug –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</a:rPr>
              <a:t>Mangda</a:t>
            </a: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Thai water bugs are about 3 inches long, and look much like a big big version of its North American buddy. The water bugs live in the rice fields and farmers catch them at night by using a light to lure the bugs into a net.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scent of the bug is important in Thai cuisine, especially in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nam prig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or chili sauce type of dishes. The wings and head are removed, and the rest of the body, including the legs, are eaten.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Water bugs are very difficult to find at Oriental markets. So far, I can only locate them at a few markets in California. However, the artificial scent is a lot easier to find. It comes in a tiny jar with a dropper wrapped in a tiny box that says "Mangdana essence".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1543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1460C8-0123-4DAB-84E0-FF4E2F3B2DD2}" type="slidenum">
              <a:rPr lang="de-DE">
                <a:latin typeface="Calibri" pitchFamily="34" charset="0"/>
                <a:cs typeface="Arial" charset="0"/>
              </a:rPr>
              <a:pPr eaLnBrk="1" hangingPunct="1"/>
              <a:t>52</a:t>
            </a:fld>
            <a:endParaRPr lang="de-DE">
              <a:latin typeface="Calibri" pitchFamily="34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water bug –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</a:rPr>
              <a:t>Mangda</a:t>
            </a: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Thai water bugs are about 3 inches long, and look much like a big big version of its North American buddy. The water bugs live in the rice fields and farmers catch them at night by using a light to lure the bugs into a net.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scent of the bug is important in Thai cuisine, especially in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nam prig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or chili sauce type of dishes. The wings and head are removed, and the rest of the body, including the legs, are eaten.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Water bugs are very difficult to find at Oriental markets. So far, I can only locate them at a few markets in California. However, the artificial scent is a lot easier to find. It comes in a tiny jar with a dropper wrapped in a tiny box that says "Mangdana essence".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643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1460C8-0123-4DAB-84E0-FF4E2F3B2DD2}" type="slidenum">
              <a:rPr lang="de-DE">
                <a:latin typeface="Calibri" pitchFamily="34" charset="0"/>
                <a:cs typeface="Arial" charset="0"/>
              </a:rPr>
              <a:pPr eaLnBrk="1" hangingPunct="1"/>
              <a:t>53</a:t>
            </a:fld>
            <a:endParaRPr lang="de-DE">
              <a:latin typeface="Calibri" pitchFamily="34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water bug –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</a:rPr>
              <a:t>Mangda</a:t>
            </a: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Thai water bugs are about 3 inches long, and look much like a big big version of its North American buddy. The water bugs live in the rice fields and farmers catch them at night by using a light to lure the bugs into a net.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scent of the bug is important in Thai cuisine, especially in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nam prig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or chili sauce type of dishes. The wings and head are removed, and the rest of the body, including the legs, are eaten.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Water bugs are very difficult to find at Oriental markets. So far, I can only locate them at a few markets in California. However, the artificial scent is a lot easier to find. It comes in a tiny jar with a dropper wrapped in a tiny box that says "Mangdana essence".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375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177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56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703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1460C8-0123-4DAB-84E0-FF4E2F3B2DD2}" type="slidenum">
              <a:rPr lang="de-DE">
                <a:latin typeface="Calibri" pitchFamily="34" charset="0"/>
                <a:cs typeface="Arial" charset="0"/>
              </a:rPr>
              <a:pPr eaLnBrk="1" hangingPunct="1"/>
              <a:t>58</a:t>
            </a:fld>
            <a:endParaRPr lang="de-DE">
              <a:latin typeface="Calibri" pitchFamily="34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water bug –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</a:rPr>
              <a:t>Mangda</a:t>
            </a: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Thai water bugs are about 3 inches long, and look much like a big big version of its North American buddy. The water bugs live in the rice fields and farmers catch them at night by using a light to lure the bugs into a net.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scent of the bug is important in Thai cuisine, especially in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nam prig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or chili sauce type of dishes. The wings and head are removed, and the rest of the body, including the legs, are eaten.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Water bugs are very difficult to find at Oriental markets. So far, I can only locate them at a few markets in California. However, the artificial scent is a lot easier to find. It comes in a tiny jar with a dropper wrapped in a tiny box that says "Mangdana essence".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89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459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9CBA8A5-0D8E-498F-AA4C-3841FD03C02F}" type="slidenum">
              <a:rPr lang="en-US">
                <a:solidFill>
                  <a:srgbClr val="000000"/>
                </a:solidFill>
              </a:rPr>
              <a:pPr eaLnBrk="1" hangingPunct="1"/>
              <a:t>59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82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470F6A7-F911-4468-9C24-C37F5095F400}" type="slidenum">
              <a:rPr lang="en-US">
                <a:solidFill>
                  <a:srgbClr val="000000"/>
                </a:solidFill>
              </a:rPr>
              <a:pPr eaLnBrk="1" hangingPunct="1"/>
              <a:t>60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34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20000"/>
              </a:spcBef>
              <a:buFont typeface="Courier New" pitchFamily="49" charset="0"/>
              <a:buNone/>
            </a:pPr>
            <a:r>
              <a:rPr lang="en-US" sz="1200" b="1" dirty="0" smtClean="0">
                <a:latin typeface="+mn-lt"/>
              </a:rPr>
              <a:t>Entities</a:t>
            </a:r>
            <a:r>
              <a:rPr lang="en-US" sz="1200" dirty="0" smtClean="0">
                <a:latin typeface="+mn-lt"/>
              </a:rPr>
              <a:t> are objects which are so important in our everyday life to be referred with a </a:t>
            </a:r>
            <a:r>
              <a:rPr lang="en-US" sz="1200" b="1" dirty="0" smtClean="0">
                <a:solidFill>
                  <a:srgbClr val="0066FF"/>
                </a:solidFill>
                <a:latin typeface="+mn-lt"/>
              </a:rPr>
              <a:t>name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lang="en-US" sz="1200" dirty="0" smtClean="0">
                <a:latin typeface="+mn-lt"/>
              </a:rPr>
              <a:t>Each entity as a reference </a:t>
            </a:r>
            <a:r>
              <a:rPr lang="en-US" sz="1200" b="1" dirty="0" smtClean="0">
                <a:solidFill>
                  <a:srgbClr val="0066FF"/>
                </a:solidFill>
                <a:latin typeface="+mn-lt"/>
              </a:rPr>
              <a:t>class</a:t>
            </a:r>
            <a:r>
              <a:rPr lang="en-US" sz="1200" dirty="0" smtClean="0">
                <a:latin typeface="+mn-lt"/>
              </a:rPr>
              <a:t> (e.g. monument) which determines its </a:t>
            </a:r>
            <a:r>
              <a:rPr lang="en-US" sz="1200" dirty="0" smtClean="0">
                <a:solidFill>
                  <a:srgbClr val="0066FF"/>
                </a:solidFill>
                <a:latin typeface="+mn-lt"/>
              </a:rPr>
              <a:t>entity type </a:t>
            </a:r>
            <a:r>
              <a:rPr lang="en-US" sz="1200" dirty="0" smtClean="0">
                <a:latin typeface="+mn-lt"/>
              </a:rPr>
              <a:t>(e.g. location)</a:t>
            </a:r>
          </a:p>
          <a:p>
            <a:pPr algn="just" eaLnBrk="1" hangingPunct="1">
              <a:spcBef>
                <a:spcPct val="20000"/>
              </a:spcBef>
              <a:buFont typeface="Courier New" pitchFamily="49" charset="0"/>
              <a:buNone/>
            </a:pPr>
            <a:r>
              <a:rPr lang="en-US" sz="1200" dirty="0" smtClean="0">
                <a:latin typeface="+mn-lt"/>
              </a:rPr>
              <a:t>Each entity is described by its own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attributes</a:t>
            </a: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(e.g. latitude, longitude, height…)</a:t>
            </a:r>
          </a:p>
          <a:p>
            <a:pPr algn="just" eaLnBrk="1" hangingPunct="1">
              <a:spcBef>
                <a:spcPct val="20000"/>
              </a:spcBef>
              <a:buFont typeface="Courier New" pitchFamily="49" charset="0"/>
              <a:buNone/>
            </a:pPr>
            <a:r>
              <a:rPr lang="en-US" sz="1200" dirty="0" smtClean="0">
                <a:latin typeface="+mn-lt"/>
              </a:rPr>
              <a:t>Each entity is described</a:t>
            </a:r>
            <a:r>
              <a:rPr lang="en-US" sz="1200" dirty="0" smtClean="0"/>
              <a:t> </a:t>
            </a:r>
            <a:r>
              <a:rPr lang="en-US" sz="1200" dirty="0" smtClean="0">
                <a:latin typeface="+mn-lt"/>
              </a:rPr>
              <a:t>in </a:t>
            </a:r>
            <a:r>
              <a:rPr lang="en-US" sz="1200" b="1" dirty="0" smtClean="0">
                <a:solidFill>
                  <a:srgbClr val="0066FF"/>
                </a:solidFill>
                <a:latin typeface="+mn-lt"/>
              </a:rPr>
              <a:t>relation</a:t>
            </a:r>
            <a:r>
              <a:rPr lang="en-US" sz="1200" dirty="0" smtClean="0">
                <a:latin typeface="+mn-lt"/>
              </a:rPr>
              <a:t> with other entities (e.g. Eiffel Tower is located in Paris, France)</a:t>
            </a:r>
          </a:p>
          <a:p>
            <a:pPr algn="just" eaLnBrk="1" hangingPunct="1">
              <a:spcBef>
                <a:spcPct val="20000"/>
              </a:spcBef>
              <a:buFont typeface="Courier New" pitchFamily="49" charset="0"/>
              <a:buNone/>
            </a:pPr>
            <a:r>
              <a:rPr lang="en-US" sz="1200" dirty="0" smtClean="0">
                <a:latin typeface="+mn-lt"/>
              </a:rPr>
              <a:t>An </a:t>
            </a:r>
            <a:r>
              <a:rPr lang="en-US" sz="1200" b="1" dirty="0" smtClean="0">
                <a:latin typeface="+mn-lt"/>
              </a:rPr>
              <a:t>entity-centric </a:t>
            </a:r>
            <a:r>
              <a:rPr lang="en-US" sz="1200" b="1" dirty="0" smtClean="0">
                <a:solidFill>
                  <a:srgbClr val="FF0000"/>
                </a:solidFill>
                <a:latin typeface="Franklin Gothic Book" pitchFamily="34" charset="0"/>
              </a:rPr>
              <a:t>multilingual knowledge base</a:t>
            </a:r>
            <a:r>
              <a:rPr lang="en-US" sz="1200" dirty="0" smtClean="0">
                <a:solidFill>
                  <a:srgbClr val="FF0000"/>
                </a:solidFill>
                <a:latin typeface="Franklin Gothic Book" pitchFamily="34" charset="0"/>
              </a:rPr>
              <a:t> is able to store knowledge (including the </a:t>
            </a:r>
            <a:r>
              <a:rPr lang="en-US" sz="1200" b="1" dirty="0" smtClean="0">
                <a:solidFill>
                  <a:srgbClr val="FF0000"/>
                </a:solidFill>
                <a:latin typeface="Franklin Gothic Book" pitchFamily="34" charset="0"/>
              </a:rPr>
              <a:t>profiles</a:t>
            </a:r>
            <a:r>
              <a:rPr lang="en-US" sz="1200" baseline="0" dirty="0" smtClean="0">
                <a:solidFill>
                  <a:srgbClr val="FF0000"/>
                </a:solidFill>
                <a:latin typeface="Franklin Gothic Book" pitchFamily="34" charset="0"/>
              </a:rPr>
              <a:t> of other agents) </a:t>
            </a:r>
            <a:r>
              <a:rPr lang="en-US" sz="1200" dirty="0" smtClean="0">
                <a:solidFill>
                  <a:srgbClr val="FF0000"/>
                </a:solidFill>
                <a:latin typeface="Franklin Gothic Book" pitchFamily="34" charset="0"/>
              </a:rPr>
              <a:t>of a single agent in a CAS (the local view of the world)</a:t>
            </a:r>
            <a:endParaRPr lang="en-US" sz="1200" dirty="0" smtClean="0">
              <a:latin typeface="+mn-lt"/>
            </a:endParaRPr>
          </a:p>
          <a:p>
            <a:pPr marL="0" indent="0">
              <a:buNone/>
            </a:pPr>
            <a:r>
              <a:rPr lang="en-US" sz="1200" b="1" dirty="0" smtClean="0"/>
              <a:t>Formal models support</a:t>
            </a:r>
            <a:r>
              <a:rPr lang="en-US" sz="1200" dirty="0" smtClean="0"/>
              <a:t>:</a:t>
            </a:r>
          </a:p>
          <a:p>
            <a:pPr lvl="0"/>
            <a:r>
              <a:rPr lang="en-GB" sz="1200" dirty="0" smtClean="0"/>
              <a:t>(a) Different agents to describe different real world objects </a:t>
            </a:r>
            <a:r>
              <a:rPr lang="en-GB" sz="1200" dirty="0" smtClean="0">
                <a:solidFill>
                  <a:srgbClr val="FF0000"/>
                </a:solidFill>
              </a:rPr>
              <a:t>(partiality of knowledge)</a:t>
            </a:r>
          </a:p>
          <a:p>
            <a:r>
              <a:rPr lang="en-GB" sz="1200" dirty="0" smtClean="0"/>
              <a:t>(b) The same real world object to be described in different ways and in different languages by different agents </a:t>
            </a:r>
            <a:r>
              <a:rPr lang="en-GB" sz="1200" dirty="0" smtClean="0">
                <a:solidFill>
                  <a:srgbClr val="FF0000"/>
                </a:solidFill>
              </a:rPr>
              <a:t>(possibly conflicting views)</a:t>
            </a:r>
          </a:p>
          <a:p>
            <a:pPr lvl="0"/>
            <a:r>
              <a:rPr lang="en-GB" sz="1200" dirty="0" smtClean="0"/>
              <a:t>(c) Agents may describe other agents </a:t>
            </a:r>
            <a:r>
              <a:rPr lang="en-GB" sz="1200" dirty="0" smtClean="0">
                <a:solidFill>
                  <a:srgbClr val="FF0000"/>
                </a:solidFill>
              </a:rPr>
              <a:t>(multiple profiles of the same agents)</a:t>
            </a:r>
          </a:p>
          <a:p>
            <a:pPr lvl="0"/>
            <a:r>
              <a:rPr lang="en-GB" sz="1200" b="0" dirty="0" smtClean="0">
                <a:solidFill>
                  <a:srgbClr val="FF0000"/>
                </a:solidFill>
              </a:rPr>
              <a:t>The degree</a:t>
            </a:r>
            <a:r>
              <a:rPr lang="en-GB" sz="1200" b="0" baseline="0" dirty="0" smtClean="0">
                <a:solidFill>
                  <a:srgbClr val="FF0000"/>
                </a:solidFill>
              </a:rPr>
              <a:t> by which agents find an agreement, we have the emergence of </a:t>
            </a:r>
            <a:r>
              <a:rPr lang="en-GB" sz="1200" b="1" baseline="0" dirty="0" smtClean="0">
                <a:solidFill>
                  <a:srgbClr val="FF0000"/>
                </a:solidFill>
              </a:rPr>
              <a:t>social semantics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23D4-DF3C-48D4-9C56-5737B48414D2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49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842D12A-EFA3-4CC3-AA56-21530637BC9D}" type="slidenum">
              <a:rPr lang="en-US"/>
              <a:pPr eaLnBrk="1" hangingPunct="1"/>
              <a:t>71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76560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72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378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74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734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6C38F5-091D-4000-9D9B-FFBBC21AE172}" type="slidenum">
              <a:rPr lang="en-US" altLang="zh-CN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76</a:t>
            </a:fld>
            <a:endParaRPr lang="en-US" altLang="zh-CN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68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BA6D49-520E-445C-B448-7138EE7BD004}" type="slidenum">
              <a:rPr lang="en-US" altLang="zh-CN" smtClean="0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78</a:t>
            </a:fld>
            <a:endParaRPr lang="en-US" altLang="zh-CN" smtClean="0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072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2DAFD6-0A89-4C05-AB53-07D8E670ECB2}" type="slidenum">
              <a:rPr lang="en-US" altLang="zh-CN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80</a:t>
            </a:fld>
            <a:endParaRPr lang="en-US" altLang="zh-CN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27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1B36CB-D22D-460E-9A0F-C6CF024A0D19}" type="slidenum">
              <a:rPr lang="en-US" altLang="zh-CN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83</a:t>
            </a:fld>
            <a:endParaRPr lang="en-US" altLang="zh-CN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5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6816DE-AC1F-42EA-91DB-B90D3026686A}" type="slidenum">
              <a:rPr lang="en-US" altLang="zh-CN" smtClean="0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 smtClean="0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59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7201D9-BCCE-4A10-A833-58055FA566AA}" type="slidenum">
              <a:rPr lang="en-US" altLang="zh-CN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85</a:t>
            </a:fld>
            <a:endParaRPr lang="en-US" altLang="zh-CN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76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6A074-FC3E-4DAC-B6B1-A4424A3B3DA4}" type="slidenum">
              <a:rPr lang="mn-MN" smtClean="0"/>
              <a:pPr>
                <a:defRPr/>
              </a:pPr>
              <a:t>90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42838930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FC9AB7-2934-496A-A68C-C448586CD12A}" type="slidenum">
              <a:rPr lang="en-US" altLang="zh-CN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93</a:t>
            </a:fld>
            <a:endParaRPr lang="en-US" altLang="zh-CN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066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330990-5902-4674-A275-7EAA5DA5BB09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94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27930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C75A84-64F4-42B8-B8E0-8EC7D58A170F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95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7298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97FED0-5343-46F4-84B5-9141E571768F}" type="slidenum">
              <a:rPr lang="en-US"/>
              <a:pPr eaLnBrk="1" hangingPunct="1"/>
              <a:t>96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9694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6A7640-81B6-4909-A3C2-0564B9AA3584}" type="slidenum">
              <a:rPr lang="en-US" altLang="en-US" smtClean="0"/>
              <a:pPr eaLnBrk="1" hangingPunct="1"/>
              <a:t>97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137171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809ECE-DACA-4DD6-BA76-6FC836E6918E}" type="slidenum">
              <a:rPr lang="en-US" altLang="zh-CN" smtClean="0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 smtClean="0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3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150F2A-4A4F-4509-8B44-708E1D10AE3F}" type="slidenum">
              <a:rPr lang="en-US" altLang="zh-CN" smtClean="0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 smtClean="0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1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25104-0EB9-4D94-BC72-333D6415AAC5}" type="slidenum">
              <a:rPr lang="en-US" altLang="zh-CN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3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25104-0EB9-4D94-BC72-333D6415AAC5}" type="slidenum">
              <a:rPr lang="en-US" altLang="zh-CN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1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25104-0EB9-4D94-BC72-333D6415AAC5}" type="slidenum">
              <a:rPr lang="en-US" altLang="zh-CN">
                <a:solidFill>
                  <a:srgbClr val="000000"/>
                </a:solidFill>
                <a:latin typeface="Gill Sans" pitchFamily="-12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>
              <a:solidFill>
                <a:srgbClr val="000000"/>
              </a:solidFill>
              <a:latin typeface="Gill Sans" pitchFamily="-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02B7DB3-3853-44FB-B747-B4A610FAC09B}" type="datetime1">
              <a:rPr lang="en-US" smtClean="0"/>
              <a:t>11/7/2014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Vincenzo Maltese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B33CA3-3E7E-46F7-8957-B3143B219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3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4617-C3A8-4C81-99C6-5733013F5462}" type="datetime1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Vincenzo Maltese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41FA-8832-45DB-9CB8-01C44AD2F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9562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9169-FD3B-4B35-A13A-5A99A1C9887F}" type="datetime1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Vincenzo Maltese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EE3D-31AF-4324-9921-052667960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4509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8D4F-6E94-4D1A-94A4-131071C6F463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Vincenzo Maltese</a:t>
            </a:r>
          </a:p>
        </p:txBody>
      </p:sp>
    </p:spTree>
    <p:extLst>
      <p:ext uri="{BB962C8B-B14F-4D97-AF65-F5344CB8AC3E}">
        <p14:creationId xmlns:p14="http://schemas.microsoft.com/office/powerpoint/2010/main" val="263291953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E16F4-37DF-48B2-9C8D-AEB2453F5BD7}" type="datetime1">
              <a:rPr lang="en-US" smtClean="0"/>
              <a:t>11/7/2014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Vincenzo Maltese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965BC-92D1-489F-AD87-1D0E137DB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8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391B-4A7E-4802-B057-028590919E7D}" type="datetime1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Vincenzo Maltese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CB6C-0F48-4E05-83EF-D506D32EF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8334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EA4C9-2ECA-4464-9454-4D39372692A3}" type="datetime1">
              <a:rPr lang="en-US" smtClean="0"/>
              <a:t>11/7/2014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Vincenzo Maltese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F5175-DADD-4100-8111-FAA82461A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6359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C6F3-00C8-4233-A8F6-B11C6019D168}" type="datetime1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Vincenzo Maltese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E913-B335-44A0-A278-6B963232C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110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5415-A261-4549-B7FB-A0EA054DB1B6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Vincenzo Maltese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0F7D-6AEA-4680-A21E-00F2D37E1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6549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C0F1-BE5F-44D5-8EA6-898D972C9BE1}" type="datetime1">
              <a:rPr lang="en-US" smtClean="0"/>
              <a:t>11/7/2014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Vincenzo Maltese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AB1705-71AB-41CB-A186-0C547A8E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41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FA2AD-85FD-4C43-A8A3-58E45B6765E4}" type="datetime1">
              <a:rPr lang="en-US" smtClean="0"/>
              <a:t>11/7/2014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Vincenzo Maltese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300A20-4151-41F6-8170-7BA5E1D45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613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fld id="{B8B3872A-D8A3-47EB-99B8-0D42286B79CF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Vincenzo Maltese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C958A65C-E9E3-4984-8D53-50CA2954A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1" r:id="rId2"/>
    <p:sldLayoutId id="2147483899" r:id="rId3"/>
    <p:sldLayoutId id="2147483892" r:id="rId4"/>
    <p:sldLayoutId id="2147483893" r:id="rId5"/>
    <p:sldLayoutId id="2147483894" r:id="rId6"/>
    <p:sldLayoutId id="2147483895" r:id="rId7"/>
    <p:sldLayoutId id="2147483900" r:id="rId8"/>
    <p:sldLayoutId id="2147483901" r:id="rId9"/>
    <p:sldLayoutId id="2147483896" r:id="rId10"/>
    <p:sldLayoutId id="2147483897" r:id="rId11"/>
  </p:sldLayoutIdLst>
  <p:transition spd="slow">
    <p:wipe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ordnet.princeton.ed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multiwordnet.fbk.eu/english/home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cyc.com/platform/opencyc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adampease.org/OP/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dbpedia.org/Abou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mpi-inf.mpg.de/departments/databases-and-information-systems/research/yago-naga/yago/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freebase.com/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schema.org/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linkeddata.org/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ritorio.provincia.tn.it/portal/server.pt/community/sgc_-_geocatalogo/862/sgc_-_geocatalogo/32157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dati.trentino.i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gov.uk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.d5.mpi-inf.mpg.de/webyagospotlx/Browse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.gov.uk/" TargetMode="External"/><Relationship Id="rId4" Type="http://schemas.openxmlformats.org/officeDocument/2006/relationships/hyperlink" Target="https://www.freebase.com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6.gi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onstantine_I" TargetMode="External"/><Relationship Id="rId4" Type="http://schemas.openxmlformats.org/officeDocument/2006/relationships/hyperlink" Target="http://en.wikipedia.org/wiki/Triumphal_arch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nh.org/exhibitions/past-exhibitions/human-origins/understanding-our-past/dna-comparing-humans-and-chimps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ritorio.provincia.tn.it/portal/server.pt?open=512&amp;objID=862&amp;PageID=32157&amp;mode=2&amp;in_hi_userid=18720&amp;cached=true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388840"/>
          </a:xfrm>
        </p:spPr>
        <p:txBody>
          <a:bodyPr/>
          <a:lstStyle/>
          <a:p>
            <a:r>
              <a:rPr lang="en-US" b="1" dirty="0" smtClean="0"/>
              <a:t>Vincenzo Maltese</a:t>
            </a:r>
            <a:br>
              <a:rPr lang="en-US" b="1" dirty="0" smtClean="0"/>
            </a:br>
            <a:r>
              <a:rPr lang="en-US" b="1" dirty="0" smtClean="0"/>
              <a:t>University of Trento</a:t>
            </a:r>
          </a:p>
          <a:p>
            <a:endParaRPr lang="en-US" b="1" dirty="0"/>
          </a:p>
          <a:p>
            <a:r>
              <a:rPr lang="en-US" dirty="0" smtClean="0"/>
              <a:t>LDKR course 2014</a:t>
            </a:r>
            <a:endParaRPr lang="en-US" dirty="0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304797" indent="-304797" eaLnBrk="1" fontAlgn="auto" hangingPunct="1">
              <a:spcBef>
                <a:spcPts val="667"/>
              </a:spcBef>
              <a:spcAft>
                <a:spcPts val="0"/>
              </a:spcAft>
              <a:defRPr/>
            </a:pPr>
            <a:r>
              <a:rPr lang="en-US" dirty="0"/>
              <a:t>Linguistic and Knowledge </a:t>
            </a:r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2239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1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4479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722816" cy="115212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000" dirty="0" smtClean="0">
                <a:latin typeface="Gill Sans"/>
              </a:rPr>
              <a:t>The </a:t>
            </a:r>
            <a:r>
              <a:rPr lang="en-US" altLang="en-US" sz="2000" dirty="0">
                <a:solidFill>
                  <a:srgbClr val="FF3300"/>
                </a:solidFill>
                <a:latin typeface="Gill Sans"/>
              </a:rPr>
              <a:t>backbone structure</a:t>
            </a:r>
            <a:r>
              <a:rPr lang="en-US" altLang="en-US" sz="2000" dirty="0">
                <a:latin typeface="Gill Sans"/>
              </a:rPr>
              <a:t> of an ontology graph is a taxonomy in which the </a:t>
            </a:r>
            <a:r>
              <a:rPr lang="en-US" altLang="en-US" sz="2000" dirty="0" smtClean="0">
                <a:latin typeface="Gill Sans"/>
              </a:rPr>
              <a:t>ontological relations are genus-species (</a:t>
            </a:r>
            <a:r>
              <a:rPr lang="en-US" altLang="en-US" sz="2000" dirty="0">
                <a:solidFill>
                  <a:srgbClr val="0000FF"/>
                </a:solidFill>
                <a:latin typeface="Gill Sans"/>
              </a:rPr>
              <a:t>is-a </a:t>
            </a:r>
            <a:r>
              <a:rPr lang="en-US" altLang="en-US" sz="2000" dirty="0" smtClean="0">
                <a:latin typeface="Gill Sans"/>
              </a:rPr>
              <a:t>and</a:t>
            </a:r>
            <a:r>
              <a:rPr lang="en-US" altLang="en-US" sz="2000" dirty="0" smtClean="0">
                <a:solidFill>
                  <a:srgbClr val="0000FF"/>
                </a:solidFill>
                <a:latin typeface="Gill Sans"/>
              </a:rPr>
              <a:t> instance-of</a:t>
            </a:r>
            <a:r>
              <a:rPr lang="en-US" altLang="en-US" sz="2000" dirty="0" smtClean="0">
                <a:latin typeface="Gill Sans"/>
              </a:rPr>
              <a:t>) and whole-part (</a:t>
            </a:r>
            <a:r>
              <a:rPr lang="en-US" altLang="en-US" sz="2000" dirty="0" smtClean="0">
                <a:solidFill>
                  <a:srgbClr val="0000FF"/>
                </a:solidFill>
                <a:latin typeface="Gill Sans"/>
              </a:rPr>
              <a:t>part-of</a:t>
            </a:r>
            <a:r>
              <a:rPr lang="en-US" altLang="en-US" sz="2000" dirty="0" smtClean="0">
                <a:latin typeface="Gill Sans"/>
              </a:rPr>
              <a:t>).</a:t>
            </a:r>
            <a:endParaRPr lang="en-US" altLang="en-US" sz="2000" dirty="0">
              <a:latin typeface="Gill Sans"/>
            </a:endParaRPr>
          </a:p>
        </p:txBody>
      </p:sp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10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50825" y="6212160"/>
            <a:ext cx="4625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Vincenzo Maltese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85192" y="116632"/>
            <a:ext cx="843528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Concepts and relations (II)</a:t>
            </a:r>
            <a:endParaRPr lang="en-US" altLang="zh-CN" dirty="0" smtClean="0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pic>
        <p:nvPicPr>
          <p:cNvPr id="10244" name="Picture 4" descr="http://www.dictybase.org/db/images/pheromone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9" t="3091" r="2222" b="3089"/>
          <a:stretch/>
        </p:blipFill>
        <p:spPr bwMode="auto">
          <a:xfrm>
            <a:off x="251520" y="1916832"/>
            <a:ext cx="6480720" cy="41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6688460" y="1916831"/>
            <a:ext cx="1699964" cy="4126987"/>
            <a:chOff x="5724128" y="271766"/>
            <a:chExt cx="2304256" cy="5870848"/>
          </a:xfrm>
        </p:grpSpPr>
        <p:pic>
          <p:nvPicPr>
            <p:cNvPr id="10246" name="Picture 6" descr="http://img.breakingmuscle.com/sites/default/files/imagecache/full_width/images/bydate/mar_9_2012_-_956am/shutterstock_77302372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24128" y="271766"/>
              <a:ext cx="2304256" cy="5870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7812360" y="2420888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7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864096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000" dirty="0" smtClean="0">
                <a:latin typeface="Gill Sans"/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latin typeface="Gill Sans"/>
              </a:rPr>
              <a:t>remaining structure </a:t>
            </a:r>
            <a:r>
              <a:rPr lang="en-US" altLang="en-US" sz="2000" dirty="0">
                <a:latin typeface="Gill Sans"/>
              </a:rPr>
              <a:t>of the graph supplies auxiliary information about the modeled domain and may include relations </a:t>
            </a:r>
            <a:r>
              <a:rPr lang="en-US" altLang="en-US" sz="2000" dirty="0" smtClean="0">
                <a:latin typeface="Gill Sans"/>
              </a:rPr>
              <a:t>of any kind. </a:t>
            </a:r>
          </a:p>
        </p:txBody>
      </p:sp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11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50825" y="6212160"/>
            <a:ext cx="4625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Vincenzo Maltese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85192" y="116632"/>
            <a:ext cx="843528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Concepts and relations (III)</a:t>
            </a:r>
            <a:endParaRPr lang="en-US" altLang="zh-CN" dirty="0" smtClean="0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pic>
        <p:nvPicPr>
          <p:cNvPr id="10242" name="Picture 2" descr="http://www.upriss.org.uk/i200/simp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5285220" cy="39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3.bp.blogspot.com/-2RLzYbeuT5M/UVvrb93kq-I/AAAAAAAAA64/CeaVPAgpD5c/s400/Santa__s_Little_Helper__by_The_Simpsons_Clu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576240"/>
            <a:ext cx="2520280" cy="28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7552" y="836713"/>
            <a:ext cx="8724776" cy="1656184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/>
              <a:t>A</a:t>
            </a:r>
            <a:r>
              <a:rPr lang="en-US" altLang="en-US" sz="2400" dirty="0" smtClean="0"/>
              <a:t>n </a:t>
            </a:r>
            <a:r>
              <a:rPr lang="en-US" altLang="en-US" sz="2400" dirty="0"/>
              <a:t>abstract model of how people theorize (part of) the world in terms of basic cognitive units called </a:t>
            </a:r>
            <a:r>
              <a:rPr lang="en-US" altLang="en-US" sz="2400" i="1" dirty="0">
                <a:solidFill>
                  <a:srgbClr val="FF0000"/>
                </a:solidFill>
              </a:rPr>
              <a:t>concepts</a:t>
            </a:r>
            <a:r>
              <a:rPr lang="en-US" altLang="en-US" sz="2400" dirty="0"/>
              <a:t>. Concepts represent the </a:t>
            </a:r>
            <a:r>
              <a:rPr lang="en-US" altLang="en-US" sz="2400" dirty="0">
                <a:solidFill>
                  <a:srgbClr val="FF0000"/>
                </a:solidFill>
              </a:rPr>
              <a:t>intention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i.e</a:t>
            </a:r>
            <a:r>
              <a:rPr lang="en-US" altLang="en-US" sz="2400" dirty="0"/>
              <a:t>. the set of properties that distinguish the concept from others, and summarize the </a:t>
            </a:r>
            <a:r>
              <a:rPr lang="en-US" altLang="en-US" sz="2400" dirty="0">
                <a:solidFill>
                  <a:srgbClr val="FF0000"/>
                </a:solidFill>
              </a:rPr>
              <a:t>extension</a:t>
            </a:r>
            <a:r>
              <a:rPr lang="en-US" altLang="en-US" sz="2400" dirty="0"/>
              <a:t>, i.e. the set of objects having such properties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85192" y="116632"/>
            <a:ext cx="843528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Conceptualization</a:t>
            </a:r>
            <a:endParaRPr lang="en-US" altLang="zh-CN" dirty="0" smtClean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12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7992B751-9E7A-44A6-A62E-E86FE8896E01}" type="datetime1">
              <a:rPr lang="en-US" smtClean="0"/>
              <a:t>11/7/2014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pic>
        <p:nvPicPr>
          <p:cNvPr id="24578" name="Picture 2" descr="http://oase-tools.net/images/3/32/TheSowaMeaningTria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943" y="2590169"/>
            <a:ext cx="4989777" cy="34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4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7552" y="836713"/>
            <a:ext cx="8724776" cy="1224136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abstract model is made explicit by providing </a:t>
            </a:r>
            <a:r>
              <a:rPr lang="en-US" altLang="en-US" sz="2400" i="1" dirty="0">
                <a:solidFill>
                  <a:srgbClr val="FF0000"/>
                </a:solidFill>
              </a:rPr>
              <a:t>names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solidFill>
                  <a:srgbClr val="FF0000"/>
                </a:solidFill>
              </a:rPr>
              <a:t>definitions</a:t>
            </a:r>
            <a:r>
              <a:rPr lang="en-US" altLang="en-US" sz="2400" dirty="0"/>
              <a:t> for the concepts, i.e. the name and the definition of the concept provide a specification of its meaning in relation with other concepts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85192" y="116632"/>
            <a:ext cx="843528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Explicit specification</a:t>
            </a:r>
            <a:endParaRPr lang="en-US" altLang="zh-CN" dirty="0" smtClean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13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7992B751-9E7A-44A6-A62E-E86FE8896E01}" type="datetime1">
              <a:rPr lang="en-US" smtClean="0"/>
              <a:t>11/7/2014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pic>
        <p:nvPicPr>
          <p:cNvPr id="22530" name="Picture 2" descr="http://www.spca.org.sg/contents/SPCAHDBDogLis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969" y="2176396"/>
            <a:ext cx="4307961" cy="384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575930" y="2176396"/>
            <a:ext cx="4326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97CC"/>
                </a:solidFill>
                <a:latin typeface="Lucida Grande"/>
              </a:rPr>
              <a:t>DOG</a:t>
            </a:r>
          </a:p>
          <a:p>
            <a:r>
              <a:rPr lang="en-US" dirty="0" smtClean="0">
                <a:solidFill>
                  <a:srgbClr val="0097CC"/>
                </a:solidFill>
                <a:latin typeface="Lucida Grande"/>
              </a:rPr>
              <a:t>a </a:t>
            </a:r>
            <a:r>
              <a:rPr lang="en-US" dirty="0">
                <a:solidFill>
                  <a:srgbClr val="0097CC"/>
                </a:solidFill>
                <a:latin typeface="Lucida Grande"/>
              </a:rPr>
              <a:t>member of the genus </a:t>
            </a:r>
            <a:r>
              <a:rPr lang="en-US" dirty="0" err="1">
                <a:solidFill>
                  <a:srgbClr val="0097CC"/>
                </a:solidFill>
                <a:latin typeface="Lucida Grande"/>
              </a:rPr>
              <a:t>Canis</a:t>
            </a:r>
            <a:r>
              <a:rPr lang="en-US" dirty="0">
                <a:solidFill>
                  <a:srgbClr val="0097CC"/>
                </a:solidFill>
                <a:latin typeface="Lucida Grande"/>
              </a:rPr>
              <a:t> (probably descended from the common wolf) that has been domesticated by man since prehistoric times; occurs in many breeds</a:t>
            </a:r>
            <a:endParaRPr lang="en-US" dirty="0">
              <a:solidFill>
                <a:srgbClr val="0097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6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7552" y="836713"/>
            <a:ext cx="8724776" cy="936104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 smtClean="0"/>
              <a:t>The abstract model is formal </a:t>
            </a:r>
            <a:r>
              <a:rPr lang="en-US" altLang="en-US" sz="2400" dirty="0"/>
              <a:t>when it is written in a language with </a:t>
            </a:r>
            <a:r>
              <a:rPr lang="en-US" altLang="en-US" sz="2400" i="1" dirty="0">
                <a:solidFill>
                  <a:srgbClr val="FF0000"/>
                </a:solidFill>
              </a:rPr>
              <a:t>formal syntax and formal semantics</a:t>
            </a:r>
            <a:r>
              <a:rPr lang="en-US" altLang="en-US" sz="2400" dirty="0"/>
              <a:t>, i.e. in a logic-based language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85192" y="116632"/>
            <a:ext cx="843528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it-IT" altLang="zh-CN" dirty="0" err="1" smtClean="0"/>
              <a:t>Formal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specification</a:t>
            </a:r>
            <a:endParaRPr lang="en-US" altLang="zh-CN" dirty="0" smtClean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14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7992B751-9E7A-44A6-A62E-E86FE8896E01}" type="datetime1">
              <a:rPr lang="en-US" smtClean="0"/>
              <a:t>11/7/2014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pic>
        <p:nvPicPr>
          <p:cNvPr id="20482" name="Picture 2" descr="http://dret.net/netdret/docs/wilde-ethworld05-semweb/do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063" y="1700808"/>
            <a:ext cx="5599754" cy="18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cse.buffalo.edu/~rapaport/676/F01/betty.semant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40" y="3645024"/>
            <a:ext cx="8555388" cy="25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75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7552" y="836713"/>
            <a:ext cx="8724776" cy="1368152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 smtClean="0"/>
              <a:t>It </a:t>
            </a:r>
            <a:r>
              <a:rPr lang="en-US" altLang="en-US" sz="2400" dirty="0"/>
              <a:t>captures knowledge which is common to a community of people and therefore represents concretely the level of agreement reached in that community.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85192" y="116632"/>
            <a:ext cx="843528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Shared conceptualization</a:t>
            </a:r>
            <a:endParaRPr lang="en-US" altLang="zh-CN" dirty="0" smtClean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15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7992B751-9E7A-44A6-A62E-E86FE8896E01}" type="datetime1">
              <a:rPr lang="en-US" smtClean="0"/>
              <a:t>11/7/2014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pic>
        <p:nvPicPr>
          <p:cNvPr id="18434" name="Picture 2" descr="http://www.leadingagile.com/wp/wp-content/uploads/2014/05/I-am-so-glad-we-all-ag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182" y="2479898"/>
            <a:ext cx="50673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97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/>
              <a:t>Kinds of ontologies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2"/>
          <a:stretch/>
        </p:blipFill>
        <p:spPr bwMode="auto">
          <a:xfrm>
            <a:off x="976123" y="1739717"/>
            <a:ext cx="7056784" cy="396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31840" y="5661248"/>
            <a:ext cx="29673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66FF"/>
                </a:solidFill>
                <a:latin typeface="Gill Sans"/>
                <a:ea typeface="ＭＳ Ｐゴシック" charset="0"/>
              </a:rPr>
              <a:t>[</a:t>
            </a:r>
            <a:r>
              <a:rPr lang="en-GB" altLang="en-US" sz="1600" dirty="0" err="1">
                <a:solidFill>
                  <a:srgbClr val="0066FF"/>
                </a:solidFill>
                <a:latin typeface="Gill Sans"/>
                <a:ea typeface="ＭＳ Ｐゴシック" charset="0"/>
              </a:rPr>
              <a:t>Uschold</a:t>
            </a:r>
            <a:r>
              <a:rPr lang="en-GB" altLang="en-US" sz="1600" dirty="0">
                <a:solidFill>
                  <a:srgbClr val="0066FF"/>
                </a:solidFill>
                <a:latin typeface="Gill Sans"/>
                <a:ea typeface="ＭＳ Ｐゴシック" charset="0"/>
              </a:rPr>
              <a:t> and </a:t>
            </a:r>
            <a:r>
              <a:rPr lang="en-GB" altLang="en-US" sz="1600" dirty="0" err="1">
                <a:solidFill>
                  <a:srgbClr val="0066FF"/>
                </a:solidFill>
                <a:latin typeface="Gill Sans"/>
                <a:ea typeface="ＭＳ Ｐゴシック" charset="0"/>
              </a:rPr>
              <a:t>Gruninger</a:t>
            </a:r>
            <a:r>
              <a:rPr lang="en-GB" altLang="en-US" sz="1600" dirty="0">
                <a:solidFill>
                  <a:srgbClr val="0066FF"/>
                </a:solidFill>
                <a:latin typeface="Gill Sans"/>
                <a:ea typeface="ＭＳ Ｐゴシック" charset="0"/>
              </a:rPr>
              <a:t>, 2004]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16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7992B751-9E7A-44A6-A62E-E86FE8896E01}" type="datetime1">
              <a:rPr lang="en-US" smtClean="0"/>
              <a:t>11/7/2014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2" name="Rettangolo 1"/>
          <p:cNvSpPr/>
          <p:nvPr/>
        </p:nvSpPr>
        <p:spPr>
          <a:xfrm>
            <a:off x="215516" y="83671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+mn-lt"/>
                <a:ea typeface="MS PGothic" pitchFamily="34" charset="-128"/>
              </a:rPr>
              <a:t>Ontologies differ </a:t>
            </a:r>
            <a:r>
              <a:rPr lang="en-US" altLang="en-US" sz="2400" dirty="0">
                <a:latin typeface="+mn-lt"/>
                <a:ea typeface="MS PGothic" pitchFamily="34" charset="-128"/>
              </a:rPr>
              <a:t>according to the </a:t>
            </a:r>
            <a:r>
              <a:rPr lang="en-US" altLang="en-US" sz="240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purpose</a:t>
            </a:r>
            <a:r>
              <a:rPr lang="en-US" altLang="en-US" sz="2400" dirty="0" smtClean="0">
                <a:latin typeface="+mn-lt"/>
                <a:ea typeface="MS PGothic" pitchFamily="34" charset="-128"/>
              </a:rPr>
              <a:t>, the </a:t>
            </a:r>
            <a:r>
              <a:rPr lang="en-US" altLang="en-US" sz="240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syntax</a:t>
            </a:r>
            <a:r>
              <a:rPr lang="en-US" altLang="en-US" sz="2400" dirty="0" smtClean="0">
                <a:latin typeface="+mn-lt"/>
                <a:ea typeface="MS PGothic" pitchFamily="34" charset="-128"/>
              </a:rPr>
              <a:t> </a:t>
            </a:r>
            <a:r>
              <a:rPr lang="en-US" altLang="en-US" sz="2400" dirty="0">
                <a:latin typeface="+mn-lt"/>
                <a:ea typeface="MS PGothic" pitchFamily="34" charset="-128"/>
              </a:rPr>
              <a:t>and the </a:t>
            </a:r>
            <a:r>
              <a:rPr lang="en-US" altLang="en-US" sz="240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semantics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+mn-lt"/>
                <a:ea typeface="MS PGothic" pitchFamily="34" charset="-128"/>
              </a:rPr>
              <a:t>There is also a tension between </a:t>
            </a:r>
            <a:r>
              <a:rPr lang="en-US" altLang="en-US" sz="240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expressivity </a:t>
            </a:r>
            <a:r>
              <a:rPr lang="en-US" altLang="en-US" sz="2400" dirty="0" smtClean="0">
                <a:latin typeface="+mn-lt"/>
                <a:ea typeface="MS PGothic" pitchFamily="34" charset="-128"/>
              </a:rPr>
              <a:t>and</a:t>
            </a:r>
            <a:r>
              <a:rPr lang="en-US" altLang="en-US" sz="240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 effectiveness</a:t>
            </a:r>
            <a:endParaRPr lang="en-US" altLang="en-US" sz="2400" dirty="0">
              <a:solidFill>
                <a:srgbClr val="FF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754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/>
              <a:t>Informal ontologies</a:t>
            </a:r>
            <a:endParaRPr lang="en-US" alt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47324"/>
            <a:ext cx="3384376" cy="4964425"/>
          </a:xfrm>
        </p:spPr>
        <p:txBody>
          <a:bodyPr/>
          <a:lstStyle/>
          <a:p>
            <a:r>
              <a:rPr lang="en-GB" altLang="en-US" sz="2400" dirty="0" smtClean="0"/>
              <a:t>User classifications</a:t>
            </a:r>
          </a:p>
          <a:p>
            <a:r>
              <a:rPr lang="en-GB" altLang="en-US" sz="2400" dirty="0" smtClean="0"/>
              <a:t>Folders in a file system</a:t>
            </a:r>
          </a:p>
          <a:p>
            <a:r>
              <a:rPr lang="en-GB" altLang="en-US" sz="2400" dirty="0" smtClean="0"/>
              <a:t>Web </a:t>
            </a:r>
            <a:r>
              <a:rPr lang="en-GB" altLang="en-US" sz="2400" dirty="0"/>
              <a:t>directories </a:t>
            </a:r>
            <a:endParaRPr lang="en-GB" altLang="en-US" sz="2400" dirty="0" smtClean="0"/>
          </a:p>
          <a:p>
            <a:r>
              <a:rPr lang="en-GB" altLang="en-US" sz="2400" dirty="0" smtClean="0"/>
              <a:t>Business </a:t>
            </a:r>
            <a:r>
              <a:rPr lang="en-GB" altLang="en-US" sz="2400" dirty="0" err="1"/>
              <a:t>catalogs</a:t>
            </a:r>
            <a:endParaRPr lang="en-GB" altLang="en-US" sz="2400" dirty="0"/>
          </a:p>
          <a:p>
            <a:pPr marL="0" indent="0">
              <a:buNone/>
            </a:pPr>
            <a:endParaRPr lang="en-US" altLang="en-US" sz="2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17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7992B751-9E7A-44A6-A62E-E86FE8896E01}" type="datetime1">
              <a:rPr lang="en-US" smtClean="0"/>
              <a:t>11/7/2014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pic>
        <p:nvPicPr>
          <p:cNvPr id="14" name="Picture 7"/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1124744"/>
            <a:ext cx="3960440" cy="461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pic>
        <p:nvPicPr>
          <p:cNvPr id="7170" name="Picture 2" descr="http://documentation.ektron.com/cms400/v85/webhelp/Resources/Images/FolderTrees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0" t="15204" r="64063"/>
          <a:stretch/>
        </p:blipFill>
        <p:spPr bwMode="auto">
          <a:xfrm>
            <a:off x="3257436" y="1052736"/>
            <a:ext cx="1890628" cy="50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/>
              <a:t>Semi-formal ontologies (I)</a:t>
            </a:r>
            <a:endParaRPr lang="en-US" alt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208912" cy="720080"/>
          </a:xfrm>
        </p:spPr>
        <p:txBody>
          <a:bodyPr/>
          <a:lstStyle/>
          <a:p>
            <a:r>
              <a:rPr lang="en-GB" altLang="en-US" sz="2400" dirty="0" smtClean="0"/>
              <a:t>Knowledge Organization Systems: Library classifications, Thesauri</a:t>
            </a:r>
            <a:endParaRPr lang="en-GB" altLang="en-US" sz="24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18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7992B751-9E7A-44A6-A62E-E86FE8896E01}" type="datetime1">
              <a:rPr lang="en-US" smtClean="0"/>
              <a:t>11/7/2014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pic>
        <p:nvPicPr>
          <p:cNvPr id="6152" name="Picture 8" descr="http://cultureandcommunication.org/deadmedia/images/thumb/3/3b/Dds3.jpg/450px-Dds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700808"/>
            <a:ext cx="8109472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936104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000" dirty="0">
                <a:latin typeface="Gill Sans"/>
              </a:rPr>
              <a:t>In </a:t>
            </a:r>
            <a:r>
              <a:rPr lang="en-US" altLang="en-US" sz="2000" dirty="0" smtClean="0">
                <a:latin typeface="Gill Sans"/>
              </a:rPr>
              <a:t>Knowledge Organization Systems (KOS) there are two main kinds of relations: </a:t>
            </a:r>
            <a:r>
              <a:rPr lang="en-US" altLang="en-US" sz="2000" dirty="0" smtClean="0">
                <a:solidFill>
                  <a:srgbClr val="FF0000"/>
                </a:solidFill>
                <a:latin typeface="Gill Sans"/>
              </a:rPr>
              <a:t>hierarchical </a:t>
            </a:r>
            <a:r>
              <a:rPr lang="en-US" altLang="en-US" sz="2000" dirty="0">
                <a:solidFill>
                  <a:srgbClr val="FF0000"/>
                </a:solidFill>
                <a:latin typeface="Gill Sans"/>
              </a:rPr>
              <a:t>(BT/NT) </a:t>
            </a:r>
            <a:r>
              <a:rPr lang="en-US" altLang="en-US" sz="2000" dirty="0">
                <a:latin typeface="Gill Sans"/>
              </a:rPr>
              <a:t>and </a:t>
            </a:r>
            <a:r>
              <a:rPr lang="en-US" altLang="en-US" sz="2000" dirty="0">
                <a:solidFill>
                  <a:srgbClr val="FF0000"/>
                </a:solidFill>
                <a:latin typeface="Gill Sans"/>
              </a:rPr>
              <a:t>associative (RT)</a:t>
            </a:r>
            <a:r>
              <a:rPr lang="en-US" altLang="en-US" sz="2000" dirty="0">
                <a:latin typeface="Gill Sans"/>
              </a:rPr>
              <a:t> </a:t>
            </a:r>
            <a:r>
              <a:rPr lang="en-US" altLang="en-US" sz="2000" dirty="0" smtClean="0">
                <a:latin typeface="Gill Sans"/>
              </a:rPr>
              <a:t>relations.</a:t>
            </a:r>
            <a:endParaRPr lang="en-US" altLang="en-US" sz="2000" dirty="0">
              <a:latin typeface="Gill Sans"/>
            </a:endParaRPr>
          </a:p>
        </p:txBody>
      </p:sp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19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50825" y="6212160"/>
            <a:ext cx="4625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Vincenzo Maltese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85192" y="116632"/>
            <a:ext cx="843528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Semi-formal ontologies (</a:t>
            </a:r>
            <a:r>
              <a:rPr lang="en-US" altLang="en-US" dirty="0" smtClean="0"/>
              <a:t>II)</a:t>
            </a:r>
            <a:endParaRPr lang="en-US" altLang="zh-CN" dirty="0" smtClean="0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pic>
        <p:nvPicPr>
          <p:cNvPr id="9" name="Picture 2" descr="http://marciazeng.slis.kent.edu/Z3919/examples/agrovoc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51" t="29945" r="5200" b="15202"/>
          <a:stretch/>
        </p:blipFill>
        <p:spPr bwMode="auto">
          <a:xfrm>
            <a:off x="1259632" y="2048892"/>
            <a:ext cx="6415104" cy="325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8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63272" cy="635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Roadmap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12968" cy="5328568"/>
          </a:xfrm>
        </p:spPr>
        <p:txBody>
          <a:bodyPr rtlCol="0">
            <a:normAutofit/>
          </a:bodyPr>
          <a:lstStyle/>
          <a:p>
            <a:pPr algn="just" eaLnBrk="1">
              <a:defRPr/>
            </a:pPr>
            <a:r>
              <a:rPr lang="en-US" sz="2800" b="1" dirty="0" smtClean="0"/>
              <a:t>Introduction</a:t>
            </a:r>
          </a:p>
          <a:p>
            <a:pPr algn="just" eaLnBrk="1">
              <a:defRPr/>
            </a:pPr>
            <a:r>
              <a:rPr lang="en-US" sz="2800" b="1" dirty="0" smtClean="0"/>
              <a:t>Linguistic resources</a:t>
            </a:r>
          </a:p>
          <a:p>
            <a:pPr algn="just" eaLnBrk="1">
              <a:defRPr/>
            </a:pPr>
            <a:r>
              <a:rPr lang="en-US" sz="2800" b="1" dirty="0" smtClean="0"/>
              <a:t>Knowledge resources</a:t>
            </a:r>
          </a:p>
          <a:p>
            <a:pPr algn="just" eaLnBrk="1">
              <a:defRPr/>
            </a:pPr>
            <a:r>
              <a:rPr lang="en-US" sz="2800" b="1" dirty="0" smtClean="0"/>
              <a:t>Capturing diversity with the UKC and Entitypedia</a:t>
            </a:r>
          </a:p>
          <a:p>
            <a:pPr algn="just" eaLnBrk="1">
              <a:defRPr/>
            </a:pPr>
            <a:r>
              <a:rPr lang="it-IT" sz="2800" b="1" dirty="0" smtClean="0"/>
              <a:t>The DERA </a:t>
            </a:r>
            <a:r>
              <a:rPr lang="it-IT" sz="2800" b="1" dirty="0" err="1" smtClean="0"/>
              <a:t>methodology</a:t>
            </a:r>
            <a:endParaRPr lang="en-US" sz="2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2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/>
              <a:t>F</a:t>
            </a:r>
            <a:r>
              <a:rPr lang="en-US" altLang="en-US" dirty="0" smtClean="0"/>
              <a:t>ormal ontologies</a:t>
            </a:r>
            <a:endParaRPr lang="en-US" alt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68952" cy="864096"/>
          </a:xfrm>
        </p:spPr>
        <p:txBody>
          <a:bodyPr/>
          <a:lstStyle/>
          <a:p>
            <a:pPr marL="0" lvl="1" indent="0" algn="just">
              <a:buNone/>
            </a:pPr>
            <a:r>
              <a:rPr lang="en-GB" altLang="en-US" dirty="0" smtClean="0"/>
              <a:t>Formal ontologies are expressed </a:t>
            </a:r>
            <a:r>
              <a:rPr lang="en-GB" altLang="en-US" dirty="0"/>
              <a:t>into a formal logic language </a:t>
            </a:r>
            <a:r>
              <a:rPr lang="en-GB" altLang="en-US" dirty="0" smtClean="0"/>
              <a:t>(in syntax and semantics) and </a:t>
            </a:r>
            <a:r>
              <a:rPr lang="en-GB" altLang="en-US" dirty="0"/>
              <a:t>represented </a:t>
            </a:r>
            <a:r>
              <a:rPr lang="en-GB" altLang="en-US" dirty="0" smtClean="0"/>
              <a:t>via formal specifications (e.g. OWL</a:t>
            </a:r>
            <a:r>
              <a:rPr lang="en-GB" altLang="en-US" dirty="0"/>
              <a:t>)</a:t>
            </a:r>
            <a:endParaRPr lang="en-US" altLang="en-US" dirty="0"/>
          </a:p>
          <a:p>
            <a:pPr algn="just"/>
            <a:endParaRPr lang="en-US" altLang="en-US" sz="2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20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7992B751-9E7A-44A6-A62E-E86FE8896E01}" type="datetime1">
              <a:rPr lang="en-US" smtClean="0"/>
              <a:t>11/7/2014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pic>
        <p:nvPicPr>
          <p:cNvPr id="5122" name="Picture 2" descr="http://www.eclipse.org/atl/usecases/ODMImplementation/img/MuseumOW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238058" cy="41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3" name="Picture 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086571"/>
            <a:ext cx="82073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457200" y="881757"/>
            <a:ext cx="8147050" cy="211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000" dirty="0">
                <a:latin typeface="Gill Sans"/>
              </a:rPr>
              <a:t>Used to </a:t>
            </a:r>
            <a:r>
              <a:rPr lang="en-GB" altLang="en-US" sz="2000" i="1" dirty="0">
                <a:latin typeface="Gill Sans"/>
              </a:rPr>
              <a:t>describe</a:t>
            </a:r>
            <a:r>
              <a:rPr lang="en-GB" altLang="en-US" sz="2000" dirty="0">
                <a:latin typeface="Gill Sans"/>
              </a:rPr>
              <a:t> objects in a domain</a:t>
            </a:r>
          </a:p>
          <a:p>
            <a:r>
              <a:rPr lang="en-GB" altLang="en-US" sz="2000" dirty="0">
                <a:solidFill>
                  <a:srgbClr val="FF3300"/>
                </a:solidFill>
                <a:latin typeface="Gill Sans"/>
              </a:rPr>
              <a:t>Real world semantics</a:t>
            </a:r>
            <a:r>
              <a:rPr lang="en-GB" altLang="en-US" sz="2000" dirty="0">
                <a:latin typeface="Gill Sans"/>
              </a:rPr>
              <a:t>: the extension of a concept is the set of real world entities about the label of the </a:t>
            </a:r>
            <a:r>
              <a:rPr lang="en-GB" altLang="en-US" sz="2000" dirty="0" smtClean="0">
                <a:latin typeface="Gill Sans"/>
              </a:rPr>
              <a:t>concept</a:t>
            </a:r>
          </a:p>
          <a:p>
            <a:r>
              <a:rPr lang="en-GB" altLang="en-US" sz="2000" dirty="0" smtClean="0">
                <a:latin typeface="Gill Sans"/>
              </a:rPr>
              <a:t>We need to distinguish between classes (Animals) and individuals (Italy)</a:t>
            </a:r>
            <a:endParaRPr lang="en-GB" altLang="en-US" sz="2000" dirty="0">
              <a:latin typeface="Gill Sans"/>
            </a:endParaRPr>
          </a:p>
          <a:p>
            <a:r>
              <a:rPr lang="en-GB" altLang="en-US" sz="2000" dirty="0">
                <a:latin typeface="Gill Sans"/>
              </a:rPr>
              <a:t>Is-a relations are translated into DL subsumption (</a:t>
            </a:r>
            <a:r>
              <a:rPr lang="en-GB" altLang="en-US" sz="2000" dirty="0">
                <a:latin typeface="Gill Sans"/>
                <a:cs typeface="Lucida Sans Unicode" pitchFamily="34" charset="0"/>
              </a:rPr>
              <a:t>⊑</a:t>
            </a:r>
            <a:r>
              <a:rPr lang="en-GB" altLang="en-US" sz="2000" dirty="0">
                <a:latin typeface="Gill Sans"/>
              </a:rPr>
              <a:t>)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198390" y="116632"/>
            <a:ext cx="8703937" cy="64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GB" altLang="en-US" sz="4000" dirty="0">
                <a:latin typeface="+mj-lt"/>
                <a:ea typeface="ＭＳ Ｐゴシック" charset="0"/>
                <a:cs typeface="+mj-cs"/>
              </a:rPr>
              <a:t>Descriptive ontologies </a:t>
            </a:r>
            <a:r>
              <a:rPr lang="it-IT" sz="2000" dirty="0">
                <a:solidFill>
                  <a:srgbClr val="0066FF"/>
                </a:solidFill>
                <a:latin typeface="Gill Sans"/>
                <a:ea typeface="ＭＳ Ｐゴシック" charset="0"/>
              </a:rPr>
              <a:t>[Giunchiglia et al., 2009]</a:t>
            </a:r>
            <a:endParaRPr lang="en-US" altLang="en-US" sz="2000" b="1" dirty="0">
              <a:solidFill>
                <a:schemeClr val="tx1"/>
              </a:solidFill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21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50825" y="6212160"/>
            <a:ext cx="4625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Vincenzo Maltese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3068960"/>
            <a:ext cx="82089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itle 1"/>
          <p:cNvSpPr>
            <a:spLocks/>
          </p:cNvSpPr>
          <p:nvPr/>
        </p:nvSpPr>
        <p:spPr bwMode="auto">
          <a:xfrm>
            <a:off x="210096" y="88243"/>
            <a:ext cx="8692232" cy="64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GB" altLang="en-US" sz="4000" dirty="0">
                <a:latin typeface="+mj-lt"/>
                <a:ea typeface="ＭＳ Ｐゴシック" charset="0"/>
                <a:cs typeface="+mj-cs"/>
              </a:rPr>
              <a:t>Classification ontologies </a:t>
            </a:r>
            <a:r>
              <a:rPr lang="it-IT" sz="2000" dirty="0">
                <a:solidFill>
                  <a:srgbClr val="0066FF"/>
                </a:solidFill>
                <a:latin typeface="Gill Sans"/>
                <a:ea typeface="ＭＳ Ｐゴシック" charset="0"/>
              </a:rPr>
              <a:t>[Giunchiglia et al., 2009</a:t>
            </a:r>
            <a:r>
              <a:rPr lang="it-IT" sz="2000" dirty="0" smtClean="0">
                <a:solidFill>
                  <a:srgbClr val="0066FF"/>
                </a:solidFill>
                <a:latin typeface="Gill Sans"/>
                <a:ea typeface="ＭＳ Ｐゴシック" charset="0"/>
              </a:rPr>
              <a:t>]</a:t>
            </a:r>
            <a:endParaRPr lang="en-US" sz="3200" dirty="0">
              <a:solidFill>
                <a:srgbClr val="0066FF"/>
              </a:solidFill>
              <a:latin typeface="Gill Sans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457200" y="879314"/>
            <a:ext cx="8075613" cy="204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000" dirty="0">
                <a:latin typeface="Gill Sans"/>
              </a:rPr>
              <a:t>Used to </a:t>
            </a:r>
            <a:r>
              <a:rPr lang="en-GB" altLang="en-US" sz="2000" i="1" dirty="0">
                <a:latin typeface="Gill Sans"/>
              </a:rPr>
              <a:t>categorize</a:t>
            </a:r>
            <a:r>
              <a:rPr lang="en-GB" altLang="en-US" sz="2000" dirty="0">
                <a:latin typeface="Gill Sans"/>
              </a:rPr>
              <a:t> objects</a:t>
            </a:r>
          </a:p>
          <a:p>
            <a:r>
              <a:rPr lang="en-US" altLang="en-US" sz="2000" dirty="0">
                <a:solidFill>
                  <a:srgbClr val="FF3300"/>
                </a:solidFill>
                <a:latin typeface="Gill Sans"/>
              </a:rPr>
              <a:t>Classification semantics</a:t>
            </a:r>
            <a:r>
              <a:rPr lang="en-US" altLang="en-US" sz="2000" dirty="0">
                <a:latin typeface="Gill Sans"/>
              </a:rPr>
              <a:t>: the extension of a concept is the set of documents about the entities or individual objects described by the label of the concept. The semantics of the links is “subset</a:t>
            </a:r>
            <a:r>
              <a:rPr lang="en-US" altLang="en-US" sz="2000" dirty="0" smtClean="0">
                <a:latin typeface="Gill Sans"/>
              </a:rPr>
              <a:t>”.</a:t>
            </a:r>
          </a:p>
          <a:p>
            <a:r>
              <a:rPr lang="en-GB" altLang="en-US" sz="2000" dirty="0">
                <a:latin typeface="Gill Sans"/>
              </a:rPr>
              <a:t>N</a:t>
            </a:r>
            <a:r>
              <a:rPr lang="en-GB" altLang="en-US" sz="2000" dirty="0" smtClean="0">
                <a:latin typeface="Gill Sans"/>
              </a:rPr>
              <a:t>o distinction between classes (Animals</a:t>
            </a:r>
            <a:r>
              <a:rPr lang="en-GB" altLang="en-US" sz="2000" dirty="0">
                <a:latin typeface="Gill Sans"/>
              </a:rPr>
              <a:t>) and individuals (Italy</a:t>
            </a:r>
            <a:r>
              <a:rPr lang="en-GB" altLang="en-US" sz="2000" dirty="0" smtClean="0">
                <a:latin typeface="Gill Sans"/>
              </a:rPr>
              <a:t>)</a:t>
            </a:r>
            <a:endParaRPr lang="en-US" altLang="en-US" sz="2000" dirty="0">
              <a:latin typeface="Gill Sans"/>
            </a:endParaRPr>
          </a:p>
          <a:p>
            <a:r>
              <a:rPr lang="en-GB" altLang="en-US" sz="2000" dirty="0">
                <a:latin typeface="Gill Sans"/>
              </a:rPr>
              <a:t>Subset relations are translated into DL subsumption (</a:t>
            </a:r>
            <a:r>
              <a:rPr lang="en-GB" altLang="en-US" sz="2000" dirty="0">
                <a:latin typeface="Gill Sans"/>
                <a:cs typeface="Lucida Sans Unicode" pitchFamily="34" charset="0"/>
              </a:rPr>
              <a:t>⊑</a:t>
            </a:r>
            <a:r>
              <a:rPr lang="en-GB" altLang="en-US" sz="2000" dirty="0">
                <a:latin typeface="Gill Sans"/>
              </a:rPr>
              <a:t>)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22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50825" y="6212160"/>
            <a:ext cx="4625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Vincenzo Maltese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7552" y="116632"/>
            <a:ext cx="8858944" cy="706090"/>
          </a:xfrm>
        </p:spPr>
        <p:txBody>
          <a:bodyPr/>
          <a:lstStyle/>
          <a:p>
            <a:pPr algn="ctr"/>
            <a:r>
              <a:rPr lang="en-US" dirty="0"/>
              <a:t>Converting ontologies</a:t>
            </a:r>
            <a:endParaRPr lang="en-US" alt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77552" y="894730"/>
            <a:ext cx="4322440" cy="368639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sz="2000" cap="all" dirty="0" smtClean="0">
                <a:solidFill>
                  <a:srgbClr val="FF0000"/>
                </a:solidFill>
                <a:latin typeface="Gill Sans"/>
                <a:ea typeface="ＭＳ Ｐゴシック" pitchFamily="34" charset="-128"/>
              </a:rPr>
              <a:t>From descriptive </a:t>
            </a:r>
            <a:r>
              <a:rPr lang="en-GB" sz="2000" cap="all" dirty="0">
                <a:solidFill>
                  <a:srgbClr val="FF0000"/>
                </a:solidFill>
                <a:latin typeface="Gill Sans"/>
                <a:ea typeface="ＭＳ Ｐゴシック" pitchFamily="34" charset="-128"/>
              </a:rPr>
              <a:t>to </a:t>
            </a:r>
            <a:r>
              <a:rPr lang="en-GB" sz="2000" cap="all" dirty="0" smtClean="0">
                <a:solidFill>
                  <a:srgbClr val="FF0000"/>
                </a:solidFill>
                <a:latin typeface="Gill Sans"/>
                <a:ea typeface="ＭＳ Ｐゴシック" pitchFamily="34" charset="-128"/>
              </a:rPr>
              <a:t>classification ontology</a:t>
            </a:r>
            <a:endParaRPr lang="en-US" sz="2000" cap="all" dirty="0">
              <a:solidFill>
                <a:srgbClr val="FF0000"/>
              </a:solidFill>
              <a:latin typeface="Gill Sans"/>
              <a:ea typeface="ＭＳ Ｐゴシック" pitchFamily="34" charset="-128"/>
            </a:endParaRPr>
          </a:p>
          <a:p>
            <a:pPr lvl="0"/>
            <a:r>
              <a:rPr lang="en-GB" sz="2000" dirty="0">
                <a:latin typeface="Gill Sans"/>
                <a:ea typeface="ＭＳ Ｐゴシック" pitchFamily="34" charset="-128"/>
              </a:rPr>
              <a:t>convert instances into classes</a:t>
            </a:r>
            <a:endParaRPr lang="en-US" sz="2000" dirty="0">
              <a:latin typeface="Gill Sans"/>
              <a:ea typeface="ＭＳ Ｐゴシック" pitchFamily="34" charset="-128"/>
            </a:endParaRPr>
          </a:p>
          <a:p>
            <a:pPr lvl="0"/>
            <a:r>
              <a:rPr lang="en-GB" sz="2000" dirty="0">
                <a:latin typeface="Gill Sans"/>
                <a:ea typeface="ＭＳ Ｐゴシック" pitchFamily="34" charset="-128"/>
              </a:rPr>
              <a:t>convert instance-of, is-a and transitive part-of into NT/BT relations</a:t>
            </a:r>
            <a:endParaRPr lang="en-US" sz="2000" dirty="0">
              <a:latin typeface="Gill Sans"/>
              <a:ea typeface="ＭＳ Ｐゴシック" pitchFamily="34" charset="-128"/>
            </a:endParaRPr>
          </a:p>
          <a:p>
            <a:pPr lvl="0"/>
            <a:r>
              <a:rPr lang="en-GB" sz="2000" dirty="0">
                <a:latin typeface="Gill Sans"/>
                <a:ea typeface="ＭＳ Ｐゴシック" pitchFamily="34" charset="-128"/>
              </a:rPr>
              <a:t>convert other relations into RT </a:t>
            </a:r>
            <a:r>
              <a:rPr lang="en-GB" sz="2000" dirty="0" smtClean="0">
                <a:latin typeface="Gill Sans"/>
                <a:ea typeface="ＭＳ Ｐゴシック" pitchFamily="34" charset="-128"/>
              </a:rPr>
              <a:t>relations</a:t>
            </a:r>
            <a:endParaRPr lang="en-US" sz="2000" dirty="0">
              <a:latin typeface="Gill Sans"/>
              <a:ea typeface="ＭＳ Ｐゴシック" pitchFamily="34" charset="-128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23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7992B751-9E7A-44A6-A62E-E86FE8896E01}" type="datetime1">
              <a:rPr lang="en-US" smtClean="0"/>
              <a:t>11/7/2014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Vincenzo Maltese</a:t>
            </a:r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716016" y="904268"/>
            <a:ext cx="4248472" cy="367686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sz="2000" cap="all" dirty="0" smtClean="0">
                <a:solidFill>
                  <a:srgbClr val="FF0000"/>
                </a:solidFill>
                <a:latin typeface="Gill Sans"/>
                <a:ea typeface="ＭＳ Ｐゴシック" pitchFamily="34" charset="-128"/>
              </a:rPr>
              <a:t>From CLASSIFICATION to DESCRIPTIVE ontology</a:t>
            </a:r>
            <a:endParaRPr lang="en-US" sz="2000" cap="all" dirty="0">
              <a:solidFill>
                <a:srgbClr val="FF0000"/>
              </a:solidFill>
              <a:latin typeface="Gill Sans"/>
              <a:ea typeface="ＭＳ Ｐゴシック" pitchFamily="34" charset="-128"/>
            </a:endParaRPr>
          </a:p>
          <a:p>
            <a:pPr lvl="0"/>
            <a:r>
              <a:rPr lang="en-GB" sz="2000" dirty="0">
                <a:latin typeface="Gill Sans"/>
                <a:ea typeface="ＭＳ Ｐゴシック" pitchFamily="34" charset="-128"/>
              </a:rPr>
              <a:t>each class </a:t>
            </a:r>
            <a:r>
              <a:rPr lang="en-GB" sz="2000" dirty="0" smtClean="0">
                <a:latin typeface="Gill Sans"/>
                <a:ea typeface="ＭＳ Ｐゴシック" pitchFamily="34" charset="-128"/>
              </a:rPr>
              <a:t>is mapped </a:t>
            </a:r>
            <a:r>
              <a:rPr lang="en-GB" sz="2000" dirty="0">
                <a:latin typeface="Gill Sans"/>
                <a:ea typeface="ＭＳ Ｐゴシック" pitchFamily="34" charset="-128"/>
              </a:rPr>
              <a:t>to either a real world class or instance</a:t>
            </a:r>
            <a:endParaRPr lang="en-US" sz="2000" dirty="0">
              <a:latin typeface="Gill Sans"/>
              <a:ea typeface="ＭＳ Ｐゴシック" pitchFamily="34" charset="-128"/>
            </a:endParaRPr>
          </a:p>
          <a:p>
            <a:pPr lvl="0"/>
            <a:r>
              <a:rPr lang="en-GB" sz="2000" dirty="0">
                <a:latin typeface="Gill Sans"/>
                <a:ea typeface="ＭＳ Ｐゴシック" pitchFamily="34" charset="-128"/>
              </a:rPr>
              <a:t>each NT/BT relation (assuming </a:t>
            </a:r>
            <a:r>
              <a:rPr lang="en-GB" sz="2000" dirty="0" smtClean="0">
                <a:latin typeface="Gill Sans"/>
                <a:ea typeface="ＭＳ Ｐゴシック" pitchFamily="34" charset="-128"/>
              </a:rPr>
              <a:t>them </a:t>
            </a:r>
            <a:r>
              <a:rPr lang="en-GB" sz="2000" dirty="0">
                <a:latin typeface="Gill Sans"/>
                <a:ea typeface="ＭＳ Ｐゴシック" pitchFamily="34" charset="-128"/>
              </a:rPr>
              <a:t>to be transitive) has to be converted to either an instance-of, is-a or transitive part-of</a:t>
            </a:r>
            <a:endParaRPr lang="en-US" sz="2000" dirty="0">
              <a:latin typeface="Gill Sans"/>
              <a:ea typeface="ＭＳ Ｐゴシック" pitchFamily="34" charset="-128"/>
            </a:endParaRPr>
          </a:p>
          <a:p>
            <a:pPr lvl="0"/>
            <a:r>
              <a:rPr lang="en-GB" sz="2000" dirty="0">
                <a:latin typeface="Gill Sans"/>
                <a:ea typeface="ＭＳ Ｐゴシック" pitchFamily="34" charset="-128"/>
              </a:rPr>
              <a:t>each RT relation has to be codified into an appropriate real world associative </a:t>
            </a:r>
            <a:r>
              <a:rPr lang="en-GB" sz="2000" dirty="0" smtClean="0">
                <a:latin typeface="Gill Sans"/>
                <a:ea typeface="ＭＳ Ｐゴシック" pitchFamily="34" charset="-128"/>
              </a:rPr>
              <a:t>relation</a:t>
            </a:r>
            <a:endParaRPr lang="en-US" sz="2000" dirty="0">
              <a:latin typeface="Gill Sans"/>
              <a:ea typeface="ＭＳ Ｐゴシック" pitchFamily="34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177552" y="4739754"/>
            <a:ext cx="4322440" cy="144705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GB" sz="2000" dirty="0" smtClean="0">
                <a:latin typeface="Gill Sans"/>
                <a:ea typeface="ＭＳ Ｐゴシック" pitchFamily="34" charset="-128"/>
              </a:rPr>
              <a:t>The </a:t>
            </a:r>
            <a:r>
              <a:rPr lang="en-GB" sz="2000" dirty="0">
                <a:latin typeface="Gill Sans"/>
                <a:ea typeface="ＭＳ Ｐゴシック" pitchFamily="34" charset="-128"/>
              </a:rPr>
              <a:t>translation process </a:t>
            </a:r>
            <a:r>
              <a:rPr lang="en-GB" sz="2000" dirty="0">
                <a:solidFill>
                  <a:srgbClr val="FF0000"/>
                </a:solidFill>
                <a:latin typeface="Gill Sans"/>
                <a:ea typeface="ＭＳ Ｐゴシック" pitchFamily="34" charset="-128"/>
              </a:rPr>
              <a:t>can be easily </a:t>
            </a:r>
            <a:r>
              <a:rPr lang="en-GB" sz="2000" dirty="0" smtClean="0">
                <a:solidFill>
                  <a:srgbClr val="FF0000"/>
                </a:solidFill>
                <a:latin typeface="Gill Sans"/>
                <a:ea typeface="ＭＳ Ｐゴシック" pitchFamily="34" charset="-128"/>
              </a:rPr>
              <a:t>automated</a:t>
            </a:r>
          </a:p>
          <a:p>
            <a:pPr marL="0" indent="0" algn="just">
              <a:buNone/>
            </a:pPr>
            <a:r>
              <a:rPr lang="en-GB" sz="2000" dirty="0" smtClean="0">
                <a:latin typeface="Gill Sans"/>
                <a:ea typeface="ＭＳ Ｐゴシック" pitchFamily="34" charset="-128"/>
              </a:rPr>
              <a:t>However</a:t>
            </a:r>
            <a:r>
              <a:rPr lang="en-GB" sz="2000" dirty="0">
                <a:latin typeface="Gill Sans"/>
                <a:ea typeface="ＭＳ Ｐゴシック" pitchFamily="34" charset="-128"/>
              </a:rPr>
              <a:t>, with the translation we have a clear </a:t>
            </a:r>
            <a:r>
              <a:rPr lang="en-GB" sz="2000" dirty="0">
                <a:solidFill>
                  <a:srgbClr val="FF0000"/>
                </a:solidFill>
                <a:latin typeface="Gill Sans"/>
                <a:ea typeface="ＭＳ Ｐゴシック" pitchFamily="34" charset="-128"/>
              </a:rPr>
              <a:t>loss of information</a:t>
            </a:r>
            <a:r>
              <a:rPr lang="en-GB" sz="2000" dirty="0" smtClean="0">
                <a:latin typeface="Gill Sans"/>
                <a:ea typeface="ＭＳ Ｐゴシック" pitchFamily="34" charset="-128"/>
              </a:rPr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716016" y="4725144"/>
            <a:ext cx="4248472" cy="144705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GB" sz="2000" dirty="0" smtClean="0">
                <a:latin typeface="Gill Sans"/>
                <a:ea typeface="ＭＳ Ｐゴシック" pitchFamily="34" charset="-128"/>
              </a:rPr>
              <a:t>The </a:t>
            </a:r>
            <a:r>
              <a:rPr lang="en-GB" sz="2000" dirty="0">
                <a:latin typeface="Gill Sans"/>
                <a:ea typeface="ＭＳ Ｐゴシック" pitchFamily="34" charset="-128"/>
              </a:rPr>
              <a:t>translation process </a:t>
            </a:r>
            <a:r>
              <a:rPr lang="en-GB" sz="2000" dirty="0" smtClean="0">
                <a:solidFill>
                  <a:srgbClr val="FF0000"/>
                </a:solidFill>
                <a:latin typeface="Gill Sans"/>
                <a:ea typeface="ＭＳ Ｐゴシック" pitchFamily="34" charset="-128"/>
              </a:rPr>
              <a:t>cannot </a:t>
            </a:r>
            <a:r>
              <a:rPr lang="en-GB" sz="2000" dirty="0">
                <a:solidFill>
                  <a:srgbClr val="FF0000"/>
                </a:solidFill>
                <a:latin typeface="Gill Sans"/>
                <a:ea typeface="ＭＳ Ｐゴシック" pitchFamily="34" charset="-128"/>
              </a:rPr>
              <a:t>be </a:t>
            </a:r>
            <a:r>
              <a:rPr lang="en-GB" sz="2000" dirty="0" smtClean="0">
                <a:solidFill>
                  <a:srgbClr val="FF0000"/>
                </a:solidFill>
                <a:latin typeface="Gill Sans"/>
                <a:ea typeface="ＭＳ Ｐゴシック" pitchFamily="34" charset="-128"/>
              </a:rPr>
              <a:t>automated</a:t>
            </a:r>
            <a:r>
              <a:rPr lang="en-GB" sz="2000" dirty="0" smtClean="0">
                <a:latin typeface="Gill Sans"/>
                <a:ea typeface="ＭＳ Ｐゴシック" pitchFamily="34" charset="-128"/>
              </a:rPr>
              <a:t>. </a:t>
            </a:r>
          </a:p>
          <a:p>
            <a:pPr marL="0" indent="0" algn="just">
              <a:buNone/>
            </a:pPr>
            <a:r>
              <a:rPr lang="en-GB" sz="2000" dirty="0" smtClean="0">
                <a:latin typeface="Gill Sans"/>
                <a:ea typeface="ＭＳ Ｐゴシック" pitchFamily="34" charset="-128"/>
              </a:rPr>
              <a:t>It needs significant manual work to reconstruct implicit information.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400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" y="115888"/>
            <a:ext cx="8724776" cy="633922"/>
          </a:xfrm>
        </p:spPr>
        <p:txBody>
          <a:bodyPr/>
          <a:lstStyle/>
          <a:p>
            <a:pPr algn="ctr" eaLnBrk="1" hangingPunct="1"/>
            <a:r>
              <a:rPr lang="en-US" sz="29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What a linguistic and knowledge resource is?</a:t>
            </a:r>
            <a:endParaRPr lang="en-US" sz="29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3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24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ONTOLOGIES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USE-CASES</a:t>
            </a:r>
            <a:r>
              <a:rPr lang="en-US" altLang="en-US" sz="1200" b="1" dirty="0" smtClean="0"/>
              <a:t>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pic>
        <p:nvPicPr>
          <p:cNvPr id="4" name="Picture 2" descr="http://blog.llv.edu.vn/wp-content/uploads/2012/03/thesaurus_gre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" y="1844824"/>
            <a:ext cx="4538464" cy="27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fo.eb.com/images/pres_washingto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803760"/>
            <a:ext cx="3973792" cy="54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" y="115888"/>
            <a:ext cx="8724776" cy="633922"/>
          </a:xfrm>
        </p:spPr>
        <p:txBody>
          <a:bodyPr/>
          <a:lstStyle/>
          <a:p>
            <a:pPr algn="ctr" eaLnBrk="1" hangingPunct="1"/>
            <a:r>
              <a:rPr lang="en-US" sz="29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Why do we need linguistic and knowledge resources?</a:t>
            </a:r>
            <a:endParaRPr lang="en-US" sz="29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3503" y="3558120"/>
            <a:ext cx="4142349" cy="2381574"/>
            <a:chOff x="251520" y="905805"/>
            <a:chExt cx="4142349" cy="2381574"/>
          </a:xfrm>
        </p:grpSpPr>
        <p:grpSp>
          <p:nvGrpSpPr>
            <p:cNvPr id="7" name="Group 6"/>
            <p:cNvGrpSpPr/>
            <p:nvPr/>
          </p:nvGrpSpPr>
          <p:grpSpPr>
            <a:xfrm>
              <a:off x="251520" y="980728"/>
              <a:ext cx="4104456" cy="2306651"/>
              <a:chOff x="642938" y="1066800"/>
              <a:chExt cx="7510462" cy="4575175"/>
            </a:xfrm>
          </p:grpSpPr>
          <p:sp>
            <p:nvSpPr>
              <p:cNvPr id="8" name="Segnaposto contenuto 2"/>
              <p:cNvSpPr txBox="1">
                <a:spLocks/>
              </p:cNvSpPr>
              <p:nvPr/>
            </p:nvSpPr>
            <p:spPr>
              <a:xfrm>
                <a:off x="3943350" y="3687762"/>
                <a:ext cx="4192588" cy="1954213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>
                    <a:solidFill>
                      <a:srgbClr val="0070C0"/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˃"/>
                  <a:defRPr sz="18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&gt;"/>
                  <a:defRPr sz="18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Calibri" pitchFamily="34" charset="0"/>
                  <a:buChar char="+"/>
                  <a:defRPr sz="18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»"/>
                  <a:defRPr sz="18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−"/>
                  <a:defRPr sz="1800"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en-US" sz="900" b="1" dirty="0">
                    <a:solidFill>
                      <a:schemeClr val="tx1">
                        <a:lumMod val="50000"/>
                      </a:schemeClr>
                    </a:solidFill>
                  </a:rPr>
                  <a:t>Back in the Saddle: Presenting our Porsche 911 (997) Carrera S Cabriolet</a:t>
                </a:r>
              </a:p>
              <a:p>
                <a:pPr>
                  <a:defRPr/>
                </a:pPr>
                <a:r>
                  <a:rPr lang="en-US" sz="900" dirty="0" smtClean="0">
                    <a:solidFill>
                      <a:schemeClr val="tx1">
                        <a:lumMod val="50000"/>
                      </a:schemeClr>
                    </a:solidFill>
                  </a:rPr>
                  <a:t>There’s </a:t>
                </a:r>
                <a:r>
                  <a:rPr lang="en-US" sz="900" dirty="0">
                    <a:solidFill>
                      <a:schemeClr val="tx1">
                        <a:lumMod val="50000"/>
                      </a:schemeClr>
                    </a:solidFill>
                  </a:rPr>
                  <a:t>a reason the Porsche 911 is one of the most popular sports </a:t>
                </a:r>
                <a:r>
                  <a:rPr lang="en-US" sz="900" dirty="0">
                    <a:solidFill>
                      <a:srgbClr val="FF0000"/>
                    </a:solidFill>
                  </a:rPr>
                  <a:t>cars</a:t>
                </a:r>
                <a:r>
                  <a:rPr lang="en-US" sz="900" dirty="0">
                    <a:solidFill>
                      <a:schemeClr val="tx1">
                        <a:lumMod val="50000"/>
                      </a:schemeClr>
                    </a:solidFill>
                  </a:rPr>
                  <a:t> ever, and after a few minutes behind the wheel of one you’ll understand why</a:t>
                </a:r>
                <a:r>
                  <a:rPr lang="en-US" sz="900" dirty="0" smtClean="0">
                    <a:solidFill>
                      <a:schemeClr val="tx1">
                        <a:lumMod val="50000"/>
                      </a:schemeClr>
                    </a:solidFill>
                  </a:rPr>
                  <a:t>.</a:t>
                </a:r>
                <a:endParaRPr lang="en-US" sz="9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Segnaposto contenuto 2"/>
              <p:cNvSpPr txBox="1">
                <a:spLocks/>
              </p:cNvSpPr>
              <p:nvPr/>
            </p:nvSpPr>
            <p:spPr>
              <a:xfrm>
                <a:off x="1801813" y="1066800"/>
                <a:ext cx="1943100" cy="360363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>
                    <a:solidFill>
                      <a:srgbClr val="0070C0"/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˃"/>
                  <a:defRPr sz="18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&gt;"/>
                  <a:defRPr sz="18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Calibri" pitchFamily="34" charset="0"/>
                  <a:buChar char="+"/>
                  <a:defRPr sz="18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»"/>
                  <a:defRPr sz="18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−"/>
                  <a:defRPr sz="1800"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/>
                  <a:t>automobile</a:t>
                </a:r>
                <a:endParaRPr lang="en-US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" name="Segnaposto contenuto 2"/>
              <p:cNvSpPr txBox="1">
                <a:spLocks/>
              </p:cNvSpPr>
              <p:nvPr/>
            </p:nvSpPr>
            <p:spPr>
              <a:xfrm>
                <a:off x="642938" y="1066800"/>
                <a:ext cx="1158875" cy="4651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˃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&gt;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−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  <a:defRPr/>
                </a:pPr>
                <a:r>
                  <a:rPr lang="en-US" sz="800" b="1" dirty="0" smtClean="0">
                    <a:solidFill>
                      <a:srgbClr val="FF0000"/>
                    </a:solidFill>
                  </a:rPr>
                  <a:t>SEARCH</a:t>
                </a:r>
                <a:r>
                  <a:rPr lang="en-US" sz="500" dirty="0" smtClean="0">
                    <a:solidFill>
                      <a:srgbClr val="FF0000"/>
                    </a:solidFill>
                  </a:rPr>
                  <a:t>: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1" name="Picture 4" descr="http://www.gothamdreamcars.com/images/Porsche/porsche-911-carrera-3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138" y="3687762"/>
                <a:ext cx="3041650" cy="1954213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Segnaposto contenuto 2"/>
              <p:cNvSpPr txBox="1">
                <a:spLocks/>
              </p:cNvSpPr>
              <p:nvPr/>
            </p:nvSpPr>
            <p:spPr>
              <a:xfrm>
                <a:off x="3959225" y="1600200"/>
                <a:ext cx="4194175" cy="195421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>
                    <a:solidFill>
                      <a:srgbClr val="0070C0"/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˃"/>
                  <a:defRPr sz="18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&gt;"/>
                  <a:defRPr sz="18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Calibri" pitchFamily="34" charset="0"/>
                  <a:buChar char="+"/>
                  <a:defRPr sz="18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»"/>
                  <a:defRPr sz="18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−"/>
                  <a:defRPr sz="1800"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it-IT" sz="900" b="1" dirty="0">
                    <a:solidFill>
                      <a:schemeClr val="tx1">
                        <a:lumMod val="50000"/>
                      </a:schemeClr>
                    </a:solidFill>
                  </a:rPr>
                  <a:t>1957 Ferrari 625 TRC Spider</a:t>
                </a:r>
              </a:p>
              <a:p>
                <a:pPr>
                  <a:defRPr/>
                </a:pPr>
                <a:r>
                  <a:rPr lang="en-US" sz="900" dirty="0" smtClean="0">
                    <a:solidFill>
                      <a:schemeClr val="tx1">
                        <a:lumMod val="50000"/>
                      </a:schemeClr>
                    </a:solidFill>
                  </a:rPr>
                  <a:t>This </a:t>
                </a:r>
                <a:r>
                  <a:rPr lang="en-US" sz="900" dirty="0">
                    <a:solidFill>
                      <a:schemeClr val="tx1">
                        <a:lumMod val="50000"/>
                      </a:schemeClr>
                    </a:solidFill>
                  </a:rPr>
                  <a:t>two-of-a-kind classic Ferrari is lauded by historians as one of the prettiest Ferraris ever built. </a:t>
                </a:r>
                <a:r>
                  <a:rPr lang="en-US" sz="900" dirty="0" smtClean="0">
                    <a:solidFill>
                      <a:schemeClr val="tx1">
                        <a:lumMod val="50000"/>
                      </a:schemeClr>
                    </a:solidFill>
                  </a:rPr>
                  <a:t>The </a:t>
                </a:r>
                <a:r>
                  <a:rPr lang="en-US" sz="900" dirty="0">
                    <a:solidFill>
                      <a:schemeClr val="tx1">
                        <a:lumMod val="50000"/>
                      </a:schemeClr>
                    </a:solidFill>
                  </a:rPr>
                  <a:t>1957 Ferrari 625 TRC Spider is an absolutely stunning </a:t>
                </a:r>
                <a:r>
                  <a:rPr lang="en-US" sz="900" dirty="0">
                    <a:solidFill>
                      <a:srgbClr val="FF0000"/>
                    </a:solidFill>
                  </a:rPr>
                  <a:t>automobile</a:t>
                </a:r>
                <a:r>
                  <a:rPr lang="en-US" sz="900" dirty="0">
                    <a:solidFill>
                      <a:schemeClr val="tx1">
                        <a:lumMod val="50000"/>
                      </a:schemeClr>
                    </a:solidFill>
                  </a:rPr>
                  <a:t>, one as dashing in the garage as it is at 120 mph. </a:t>
                </a:r>
              </a:p>
            </p:txBody>
          </p:sp>
          <p:pic>
            <p:nvPicPr>
              <p:cNvPr id="13" name="Picture 6" descr="http://www.thecoolist.com/wp-content/uploads/2012/04/1957-Ferrari-625-TRC-Spider-1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138" y="1649412"/>
                <a:ext cx="3044825" cy="187325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461930" y="905805"/>
              <a:ext cx="19319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SEMANTIC SEARCH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9552" y="889692"/>
            <a:ext cx="3485480" cy="2430538"/>
            <a:chOff x="5076056" y="905803"/>
            <a:chExt cx="3485480" cy="2430538"/>
          </a:xfrm>
        </p:grpSpPr>
        <p:grpSp>
          <p:nvGrpSpPr>
            <p:cNvPr id="14" name="Group 13"/>
            <p:cNvGrpSpPr/>
            <p:nvPr/>
          </p:nvGrpSpPr>
          <p:grpSpPr>
            <a:xfrm>
              <a:off x="5292080" y="908720"/>
              <a:ext cx="3269456" cy="2427621"/>
              <a:chOff x="152400" y="1219200"/>
              <a:chExt cx="6477000" cy="4495800"/>
            </a:xfrm>
          </p:grpSpPr>
          <p:sp>
            <p:nvSpPr>
              <p:cNvPr id="15" name="Segnaposto contenuto 2"/>
              <p:cNvSpPr txBox="1">
                <a:spLocks/>
              </p:cNvSpPr>
              <p:nvPr/>
            </p:nvSpPr>
            <p:spPr>
              <a:xfrm>
                <a:off x="1587500" y="3457575"/>
                <a:ext cx="3544888" cy="647700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˃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&gt;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−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  <a:defRPr/>
                </a:pP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The banks of the river Nile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6" name="Picture 2" descr="http://static.ddmcdn.com/gif/nile-river-3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7500" y="1219200"/>
                <a:ext cx="3544888" cy="21971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Segnaposto contenuto 2"/>
              <p:cNvSpPr txBox="1">
                <a:spLocks/>
              </p:cNvSpPr>
              <p:nvPr/>
            </p:nvSpPr>
            <p:spPr>
              <a:xfrm>
                <a:off x="152400" y="4593265"/>
                <a:ext cx="1944687" cy="1121735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>
                    <a:solidFill>
                      <a:srgbClr val="0070C0"/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˃"/>
                  <a:defRPr sz="18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&gt;"/>
                  <a:defRPr sz="18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Calibri" pitchFamily="34" charset="0"/>
                  <a:buChar char="+"/>
                  <a:defRPr sz="18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»"/>
                  <a:defRPr sz="18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−"/>
                  <a:defRPr sz="1800"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en-US" sz="900" dirty="0"/>
                  <a:t>bank: </a:t>
                </a:r>
                <a:r>
                  <a:rPr lang="en-US" sz="900" dirty="0">
                    <a:solidFill>
                      <a:schemeClr val="tx2"/>
                    </a:solidFill>
                  </a:rPr>
                  <a:t>sloping land (especially the slope beside a body of water)</a:t>
                </a:r>
              </a:p>
            </p:txBody>
          </p:sp>
          <p:sp>
            <p:nvSpPr>
              <p:cNvPr id="18" name="Minus 17"/>
              <p:cNvSpPr/>
              <p:nvPr/>
            </p:nvSpPr>
            <p:spPr>
              <a:xfrm>
                <a:off x="2092325" y="3781425"/>
                <a:ext cx="1008063" cy="287337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" name="Straight Arrow Connector 18"/>
              <p:cNvCxnSpPr>
                <a:stCxn id="17" idx="0"/>
                <a:endCxn id="18" idx="1"/>
              </p:cNvCxnSpPr>
              <p:nvPr/>
            </p:nvCxnSpPr>
            <p:spPr>
              <a:xfrm flipV="1">
                <a:off x="1124744" y="3958885"/>
                <a:ext cx="1471613" cy="634381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Segnaposto contenuto 2"/>
              <p:cNvSpPr txBox="1">
                <a:spLocks/>
              </p:cNvSpPr>
              <p:nvPr/>
            </p:nvSpPr>
            <p:spPr>
              <a:xfrm>
                <a:off x="2241550" y="4593265"/>
                <a:ext cx="2087564" cy="1121735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>
                    <a:solidFill>
                      <a:srgbClr val="0070C0"/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˃"/>
                  <a:defRPr sz="18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&gt;"/>
                  <a:defRPr sz="18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Calibri" pitchFamily="34" charset="0"/>
                  <a:buChar char="+"/>
                  <a:defRPr sz="18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»"/>
                  <a:defRPr sz="18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−"/>
                  <a:defRPr sz="1800"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/>
                  <a:t>river: </a:t>
                </a:r>
                <a:r>
                  <a:rPr lang="en-US" sz="900" dirty="0" smtClean="0">
                    <a:solidFill>
                      <a:schemeClr val="tx2"/>
                    </a:solidFill>
                  </a:rPr>
                  <a:t>a </a:t>
                </a:r>
                <a:r>
                  <a:rPr lang="en-US" sz="900" dirty="0">
                    <a:solidFill>
                      <a:schemeClr val="tx2"/>
                    </a:solidFill>
                  </a:rPr>
                  <a:t>large natural stream of water (larger than a creek)</a:t>
                </a:r>
              </a:p>
            </p:txBody>
          </p:sp>
          <p:sp>
            <p:nvSpPr>
              <p:cNvPr id="21" name="Minus 20"/>
              <p:cNvSpPr/>
              <p:nvPr/>
            </p:nvSpPr>
            <p:spPr>
              <a:xfrm>
                <a:off x="3725863" y="3781425"/>
                <a:ext cx="742950" cy="287337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" name="Straight Arrow Connector 21"/>
              <p:cNvCxnSpPr>
                <a:stCxn id="20" idx="0"/>
                <a:endCxn id="21" idx="1"/>
              </p:cNvCxnSpPr>
              <p:nvPr/>
            </p:nvCxnSpPr>
            <p:spPr>
              <a:xfrm flipV="1">
                <a:off x="3285333" y="3958885"/>
                <a:ext cx="812004" cy="634381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Segnaposto contenuto 2"/>
              <p:cNvSpPr txBox="1">
                <a:spLocks/>
              </p:cNvSpPr>
              <p:nvPr/>
            </p:nvSpPr>
            <p:spPr>
              <a:xfrm>
                <a:off x="4473575" y="4593265"/>
                <a:ext cx="2155825" cy="1121735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>
                    <a:solidFill>
                      <a:srgbClr val="0070C0"/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˃"/>
                  <a:defRPr sz="18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&gt;"/>
                  <a:defRPr sz="18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Calibri" pitchFamily="34" charset="0"/>
                  <a:buChar char="+"/>
                  <a:defRPr sz="18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»"/>
                  <a:defRPr sz="18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−"/>
                  <a:defRPr sz="1800"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/>
                  <a:t>Nile: </a:t>
                </a:r>
                <a:r>
                  <a:rPr lang="en-US" sz="900" dirty="0" smtClean="0">
                    <a:solidFill>
                      <a:schemeClr val="tx2"/>
                    </a:solidFill>
                  </a:rPr>
                  <a:t>a </a:t>
                </a:r>
                <a:r>
                  <a:rPr lang="en-US" sz="900" dirty="0">
                    <a:solidFill>
                      <a:schemeClr val="tx2"/>
                    </a:solidFill>
                  </a:rPr>
                  <a:t>major north-flowing river in northeastern Africa</a:t>
                </a:r>
              </a:p>
            </p:txBody>
          </p:sp>
          <p:sp>
            <p:nvSpPr>
              <p:cNvPr id="24" name="Minus 23"/>
              <p:cNvSpPr/>
              <p:nvPr/>
            </p:nvSpPr>
            <p:spPr>
              <a:xfrm>
                <a:off x="4324350" y="3781425"/>
                <a:ext cx="868363" cy="287337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5" name="Straight Arrow Connector 24"/>
              <p:cNvCxnSpPr>
                <a:stCxn id="23" idx="0"/>
                <a:endCxn id="24" idx="1"/>
              </p:cNvCxnSpPr>
              <p:nvPr/>
            </p:nvCxnSpPr>
            <p:spPr>
              <a:xfrm flipH="1" flipV="1">
                <a:off x="4758531" y="3958885"/>
                <a:ext cx="792956" cy="634381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5076056" y="90580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NLP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16016" y="836712"/>
            <a:ext cx="4104456" cy="2555526"/>
            <a:chOff x="323528" y="3681786"/>
            <a:chExt cx="4104456" cy="2555526"/>
          </a:xfrm>
        </p:grpSpPr>
        <p:pic>
          <p:nvPicPr>
            <p:cNvPr id="29" name="Picture 2" descr="C:\Users\admin\Desktop\Foundation slides\s-match-spsm-wine-match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990170"/>
              <a:ext cx="4104456" cy="2247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288530" y="3681786"/>
              <a:ext cx="2125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SEMANTIC MATCHING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83216" y="3573015"/>
            <a:ext cx="3538635" cy="2657666"/>
            <a:chOff x="4883216" y="3681785"/>
            <a:chExt cx="3538635" cy="2657666"/>
          </a:xfrm>
        </p:grpSpPr>
        <p:pic>
          <p:nvPicPr>
            <p:cNvPr id="1026" name="Picture 2" descr="http://upload.wikimedia.org/wikipedia/en/0/0c/Dataintegration.pn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83216" y="4005064"/>
              <a:ext cx="3538635" cy="233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4998933" y="3681785"/>
              <a:ext cx="192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DATA INTEGRATION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3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25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ONTOLOGIES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USE-CASES</a:t>
            </a:r>
            <a:r>
              <a:rPr lang="en-US" altLang="en-US" sz="1200" b="1" dirty="0" smtClean="0"/>
              <a:t>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108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" y="115888"/>
            <a:ext cx="8724776" cy="633922"/>
          </a:xfrm>
        </p:spPr>
        <p:txBody>
          <a:bodyPr/>
          <a:lstStyle/>
          <a:p>
            <a:pPr algn="ctr" eaLnBrk="1" hangingPunct="1"/>
            <a:r>
              <a:rPr lang="en-US" sz="29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Exercises</a:t>
            </a:r>
            <a:endParaRPr lang="en-US" sz="29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3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26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ONTOLOGIES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EXERCISES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177552" y="1052736"/>
            <a:ext cx="8724776" cy="47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 err="1" smtClean="0">
                <a:latin typeface="Gill Sans"/>
              </a:rPr>
              <a:t>Is</a:t>
            </a:r>
            <a:r>
              <a:rPr lang="it-IT" altLang="en-US" sz="2000" dirty="0" smtClean="0">
                <a:latin typeface="Gill Sans"/>
              </a:rPr>
              <a:t> a ER </a:t>
            </a:r>
            <a:r>
              <a:rPr lang="it-IT" altLang="en-US" sz="2000" dirty="0" err="1" smtClean="0">
                <a:latin typeface="Gill Sans"/>
              </a:rPr>
              <a:t>diagram</a:t>
            </a:r>
            <a:r>
              <a:rPr lang="it-IT" altLang="en-US" sz="2000" dirty="0" smtClean="0">
                <a:latin typeface="Gill Sans"/>
              </a:rPr>
              <a:t> a </a:t>
            </a:r>
            <a:r>
              <a:rPr lang="it-IT" altLang="en-US" sz="2000" dirty="0" err="1" smtClean="0">
                <a:latin typeface="Gill Sans"/>
              </a:rPr>
              <a:t>formal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ontology</a:t>
            </a:r>
            <a:r>
              <a:rPr lang="it-IT" altLang="en-US" sz="2000" dirty="0" smtClean="0">
                <a:latin typeface="Gill Sans"/>
              </a:rPr>
              <a:t>? </a:t>
            </a:r>
            <a:r>
              <a:rPr lang="it-IT" altLang="en-US" sz="2000" dirty="0" err="1" smtClean="0">
                <a:latin typeface="Gill Sans"/>
              </a:rPr>
              <a:t>Explain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why</a:t>
            </a:r>
            <a:r>
              <a:rPr lang="it-IT" altLang="en-US" sz="2000" dirty="0" smtClean="0">
                <a:latin typeface="Gill Sans"/>
              </a:rPr>
              <a:t> yes or no.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 err="1" smtClean="0">
                <a:latin typeface="Gill Sans"/>
              </a:rPr>
              <a:t>Is</a:t>
            </a:r>
            <a:r>
              <a:rPr lang="it-IT" altLang="en-US" sz="2000" dirty="0" smtClean="0">
                <a:latin typeface="Gill Sans"/>
              </a:rPr>
              <a:t> a database schema </a:t>
            </a:r>
            <a:r>
              <a:rPr lang="it-IT" altLang="en-US" sz="2000" dirty="0">
                <a:latin typeface="Gill Sans"/>
              </a:rPr>
              <a:t>a </a:t>
            </a:r>
            <a:r>
              <a:rPr lang="it-IT" altLang="en-US" sz="2000" dirty="0" err="1">
                <a:latin typeface="Gill Sans"/>
              </a:rPr>
              <a:t>formal</a:t>
            </a:r>
            <a:r>
              <a:rPr lang="it-IT" altLang="en-US" sz="2000" dirty="0">
                <a:latin typeface="Gill Sans"/>
              </a:rPr>
              <a:t> </a:t>
            </a:r>
            <a:r>
              <a:rPr lang="it-IT" altLang="en-US" sz="2000" dirty="0" err="1">
                <a:latin typeface="Gill Sans"/>
              </a:rPr>
              <a:t>ontology</a:t>
            </a:r>
            <a:r>
              <a:rPr lang="it-IT" altLang="en-US" sz="2000" dirty="0">
                <a:latin typeface="Gill Sans"/>
              </a:rPr>
              <a:t>? </a:t>
            </a:r>
            <a:r>
              <a:rPr lang="it-IT" altLang="en-US" sz="2000" dirty="0" err="1">
                <a:latin typeface="Gill Sans"/>
              </a:rPr>
              <a:t>Explain</a:t>
            </a:r>
            <a:r>
              <a:rPr lang="it-IT" altLang="en-US" sz="2000" dirty="0">
                <a:latin typeface="Gill Sans"/>
              </a:rPr>
              <a:t> </a:t>
            </a:r>
            <a:r>
              <a:rPr lang="it-IT" altLang="en-US" sz="2000" dirty="0" err="1">
                <a:latin typeface="Gill Sans"/>
              </a:rPr>
              <a:t>why</a:t>
            </a:r>
            <a:r>
              <a:rPr lang="it-IT" altLang="en-US" sz="2000" dirty="0">
                <a:latin typeface="Gill Sans"/>
              </a:rPr>
              <a:t> yes or no.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 smtClean="0">
                <a:latin typeface="Gill Sans"/>
              </a:rPr>
              <a:t>Create an </a:t>
            </a:r>
            <a:r>
              <a:rPr lang="it-IT" altLang="en-US" sz="2000" dirty="0" err="1" smtClean="0">
                <a:latin typeface="Gill Sans"/>
              </a:rPr>
              <a:t>ontology</a:t>
            </a:r>
            <a:r>
              <a:rPr lang="it-IT" altLang="en-US" sz="2000" dirty="0" smtClean="0">
                <a:latin typeface="Gill Sans"/>
              </a:rPr>
              <a:t> to </a:t>
            </a:r>
            <a:r>
              <a:rPr lang="it-IT" altLang="en-US" sz="2000" dirty="0" err="1" smtClean="0">
                <a:latin typeface="Gill Sans"/>
              </a:rPr>
              <a:t>describe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your</a:t>
            </a:r>
            <a:r>
              <a:rPr lang="it-IT" altLang="en-US" sz="2000" dirty="0" smtClean="0">
                <a:latin typeface="Gill Sans"/>
              </a:rPr>
              <a:t> family in </a:t>
            </a:r>
            <a:r>
              <a:rPr lang="it-IT" altLang="en-US" sz="2000" dirty="0" err="1" smtClean="0">
                <a:latin typeface="Gill Sans"/>
              </a:rPr>
              <a:t>terms</a:t>
            </a:r>
            <a:r>
              <a:rPr lang="it-IT" altLang="en-US" sz="2000" dirty="0" smtClean="0">
                <a:latin typeface="Gill Sans"/>
              </a:rPr>
              <a:t> or general </a:t>
            </a:r>
            <a:r>
              <a:rPr lang="it-IT" altLang="en-US" sz="2000" dirty="0" err="1" smtClean="0">
                <a:latin typeface="Gill Sans"/>
              </a:rPr>
              <a:t>classes</a:t>
            </a:r>
            <a:r>
              <a:rPr lang="it-IT" altLang="en-US" sz="2000" dirty="0" smtClean="0">
                <a:latin typeface="Gill Sans"/>
              </a:rPr>
              <a:t>, relations </a:t>
            </a:r>
            <a:r>
              <a:rPr lang="it-IT" altLang="en-US" sz="2000" dirty="0" err="1" smtClean="0">
                <a:latin typeface="Gill Sans"/>
              </a:rPr>
              <a:t>between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them</a:t>
            </a:r>
            <a:r>
              <a:rPr lang="it-IT" altLang="en-US" sz="2000" dirty="0" smtClean="0">
                <a:latin typeface="Gill Sans"/>
              </a:rPr>
              <a:t> and </a:t>
            </a:r>
            <a:r>
              <a:rPr lang="it-IT" altLang="en-US" sz="2000" dirty="0" err="1" smtClean="0">
                <a:latin typeface="Gill Sans"/>
              </a:rPr>
              <a:t>actual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individuals</a:t>
            </a:r>
            <a:endParaRPr lang="it-IT" altLang="en-US" sz="2000" dirty="0" smtClean="0">
              <a:latin typeface="Gill Sans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 err="1" smtClean="0">
                <a:latin typeface="Gill Sans"/>
              </a:rPr>
              <a:t>Identify</a:t>
            </a:r>
            <a:r>
              <a:rPr lang="it-IT" altLang="en-US" sz="2000" dirty="0" smtClean="0">
                <a:latin typeface="Gill Sans"/>
              </a:rPr>
              <a:t> in the web </a:t>
            </a:r>
            <a:r>
              <a:rPr lang="it-IT" altLang="en-US" sz="2000" dirty="0" err="1" smtClean="0">
                <a:latin typeface="Gill Sans"/>
              </a:rPr>
              <a:t>two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thesauri</a:t>
            </a:r>
            <a:r>
              <a:rPr lang="it-IT" altLang="en-US" sz="2000" dirty="0" smtClean="0">
                <a:latin typeface="Gill Sans"/>
              </a:rPr>
              <a:t> in the </a:t>
            </a:r>
            <a:r>
              <a:rPr lang="it-IT" altLang="en-US" sz="2000" dirty="0" err="1" smtClean="0">
                <a:latin typeface="Gill Sans"/>
              </a:rPr>
              <a:t>agricultural</a:t>
            </a:r>
            <a:r>
              <a:rPr lang="it-IT" altLang="en-US" sz="2000" dirty="0" smtClean="0">
                <a:latin typeface="Gill Sans"/>
              </a:rPr>
              <a:t> domain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 err="1">
                <a:latin typeface="Gill Sans"/>
              </a:rPr>
              <a:t>Identify</a:t>
            </a:r>
            <a:r>
              <a:rPr lang="it-IT" altLang="en-US" sz="2000" dirty="0">
                <a:latin typeface="Gill Sans"/>
              </a:rPr>
              <a:t> in the web </a:t>
            </a:r>
            <a:r>
              <a:rPr lang="it-IT" altLang="en-US" sz="2000" dirty="0" smtClean="0">
                <a:latin typeface="Gill Sans"/>
              </a:rPr>
              <a:t>an OWL </a:t>
            </a:r>
            <a:r>
              <a:rPr lang="it-IT" altLang="en-US" sz="2000" dirty="0" err="1" smtClean="0">
                <a:latin typeface="Gill Sans"/>
              </a:rPr>
              <a:t>ontology</a:t>
            </a:r>
            <a:endParaRPr lang="it-IT" altLang="en-US" sz="2000" dirty="0">
              <a:latin typeface="Gill Sans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 err="1" smtClean="0">
                <a:latin typeface="Gill Sans"/>
              </a:rPr>
              <a:t>Identify</a:t>
            </a:r>
            <a:r>
              <a:rPr lang="it-IT" altLang="en-US" sz="2000" dirty="0" smtClean="0">
                <a:latin typeface="Gill Sans"/>
              </a:rPr>
              <a:t> a sub-</a:t>
            </a:r>
            <a:r>
              <a:rPr lang="it-IT" altLang="en-US" sz="2000" dirty="0" err="1" smtClean="0">
                <a:latin typeface="Gill Sans"/>
              </a:rPr>
              <a:t>tree</a:t>
            </a:r>
            <a:r>
              <a:rPr lang="it-IT" altLang="en-US" sz="2000" dirty="0" smtClean="0">
                <a:latin typeface="Gill Sans"/>
              </a:rPr>
              <a:t> in </a:t>
            </a:r>
            <a:r>
              <a:rPr lang="it-IT" altLang="en-US" sz="2000" dirty="0" err="1" smtClean="0">
                <a:latin typeface="Gill Sans"/>
              </a:rPr>
              <a:t>your</a:t>
            </a:r>
            <a:r>
              <a:rPr lang="it-IT" altLang="en-US" sz="2000" dirty="0" smtClean="0">
                <a:latin typeface="Gill Sans"/>
              </a:rPr>
              <a:t> file </a:t>
            </a:r>
            <a:r>
              <a:rPr lang="it-IT" altLang="en-US" sz="2000" dirty="0" err="1" smtClean="0">
                <a:latin typeface="Gill Sans"/>
              </a:rPr>
              <a:t>system</a:t>
            </a:r>
            <a:r>
              <a:rPr lang="it-IT" altLang="en-US" sz="2000" dirty="0" smtClean="0">
                <a:latin typeface="Gill Sans"/>
              </a:rPr>
              <a:t> and </a:t>
            </a:r>
            <a:r>
              <a:rPr lang="it-IT" altLang="en-US" sz="2000" dirty="0" err="1" smtClean="0">
                <a:latin typeface="Gill Sans"/>
              </a:rPr>
              <a:t>convert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it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into</a:t>
            </a:r>
            <a:r>
              <a:rPr lang="it-IT" altLang="en-US" sz="2000" dirty="0" smtClean="0">
                <a:latin typeface="Gill Sans"/>
              </a:rPr>
              <a:t> a </a:t>
            </a:r>
            <a:r>
              <a:rPr lang="it-IT" altLang="en-US" sz="2000" dirty="0" err="1" smtClean="0">
                <a:latin typeface="Gill Sans"/>
              </a:rPr>
              <a:t>descriptive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ontology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where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each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node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label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is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given</a:t>
            </a:r>
            <a:r>
              <a:rPr lang="it-IT" altLang="en-US" sz="2000" dirty="0" smtClean="0">
                <a:latin typeface="Gill Sans"/>
              </a:rPr>
              <a:t> a </a:t>
            </a:r>
            <a:r>
              <a:rPr lang="it-IT" altLang="en-US" sz="2000" dirty="0" err="1" smtClean="0">
                <a:latin typeface="Gill Sans"/>
              </a:rPr>
              <a:t>definition</a:t>
            </a:r>
            <a:r>
              <a:rPr lang="it-IT" altLang="en-US" sz="2000" dirty="0" smtClean="0">
                <a:latin typeface="Gill Sans"/>
              </a:rPr>
              <a:t> </a:t>
            </a:r>
          </a:p>
          <a:p>
            <a:pPr marL="268288" indent="-268288">
              <a:buFont typeface="+mj-lt"/>
              <a:buAutoNum type="arabicPeriod"/>
            </a:pPr>
            <a:endParaRPr lang="en-GB" altLang="en-US" sz="2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238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Linguistic </a:t>
            </a:r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63272" cy="635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Roadmap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12968" cy="5328568"/>
          </a:xfrm>
        </p:spPr>
        <p:txBody>
          <a:bodyPr rtlCol="0">
            <a:normAutofit/>
          </a:bodyPr>
          <a:lstStyle/>
          <a:p>
            <a:r>
              <a:rPr lang="en-US" sz="2800" b="1" dirty="0"/>
              <a:t>WordNet</a:t>
            </a:r>
          </a:p>
          <a:p>
            <a:r>
              <a:rPr lang="en-US" sz="2800" b="1" dirty="0" err="1" smtClean="0"/>
              <a:t>MultiWordNet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r>
              <a:rPr lang="en-US" sz="2800" b="1" dirty="0" smtClean="0"/>
              <a:t>Weaknesses of existing linguistic resources</a:t>
            </a:r>
            <a:endParaRPr lang="en-US" sz="2800" b="1" dirty="0"/>
          </a:p>
          <a:p>
            <a:r>
              <a:rPr lang="en-US" sz="2800" b="1" dirty="0"/>
              <a:t>Exercises</a:t>
            </a:r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28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29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ounded Rectangle 41"/>
          <p:cNvSpPr>
            <a:spLocks noChangeArrowheads="1"/>
          </p:cNvSpPr>
          <p:nvPr/>
        </p:nvSpPr>
        <p:spPr bwMode="auto">
          <a:xfrm>
            <a:off x="5580112" y="1608583"/>
            <a:ext cx="2158572" cy="7402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18288" tIns="0" rIns="18288" bIns="0" numCol="1" anchor="ctr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altLang="zh-CN" sz="12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natural body of running water flowing on or under the earth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5731301" y="1063660"/>
            <a:ext cx="570580" cy="3039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Calibri" pitchFamily="34" charset="0"/>
                <a:cs typeface="Arial" pitchFamily="34" charset="0"/>
              </a:rPr>
              <a:t>stream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6660232" y="1052736"/>
            <a:ext cx="1054664" cy="3594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zh-CN" sz="1400" dirty="0" smtClean="0">
                <a:latin typeface="Times"/>
                <a:cs typeface="Arial" pitchFamily="34" charset="0"/>
              </a:rPr>
              <a:t>watercourse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traight Connector 44"/>
          <p:cNvSpPr>
            <a:spLocks noChangeShapeType="1"/>
          </p:cNvSpPr>
          <p:nvPr/>
        </p:nvSpPr>
        <p:spPr bwMode="auto">
          <a:xfrm>
            <a:off x="6066725" y="1334030"/>
            <a:ext cx="612430" cy="2745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" name="Straight Connector 45"/>
          <p:cNvSpPr>
            <a:spLocks noChangeShapeType="1"/>
          </p:cNvSpPr>
          <p:nvPr/>
        </p:nvSpPr>
        <p:spPr bwMode="auto">
          <a:xfrm flipH="1">
            <a:off x="6679155" y="1354212"/>
            <a:ext cx="458220" cy="2543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6732240" y="2705563"/>
            <a:ext cx="982656" cy="3459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i="1" dirty="0">
                <a:latin typeface="Times"/>
                <a:ea typeface="Calibri" pitchFamily="34" charset="0"/>
                <a:cs typeface="Arial" pitchFamily="34" charset="0"/>
              </a:rPr>
              <a:t>h</a:t>
            </a:r>
            <a:r>
              <a:rPr kumimoji="0" lang="en-US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Calibri" pitchFamily="34" charset="0"/>
                <a:cs typeface="Arial" pitchFamily="34" charset="0"/>
              </a:rPr>
              <a:t>yponym-of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7860088" y="2694227"/>
            <a:ext cx="1018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0000"/>
                </a:solidFill>
                <a:cs typeface="Arial" charset="0"/>
              </a:rPr>
              <a:t>relation</a:t>
            </a:r>
          </a:p>
        </p:txBody>
      </p:sp>
      <p:sp>
        <p:nvSpPr>
          <p:cNvPr id="30" name="TextBox 62"/>
          <p:cNvSpPr txBox="1">
            <a:spLocks noChangeArrowheads="1"/>
          </p:cNvSpPr>
          <p:nvPr/>
        </p:nvSpPr>
        <p:spPr bwMode="auto">
          <a:xfrm>
            <a:off x="7908675" y="1809455"/>
            <a:ext cx="921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0000"/>
                </a:solidFill>
                <a:cs typeface="Arial" charset="0"/>
              </a:rPr>
              <a:t>synset</a:t>
            </a:r>
          </a:p>
        </p:txBody>
      </p:sp>
      <p:sp>
        <p:nvSpPr>
          <p:cNvPr id="31" name="TextBox 62"/>
          <p:cNvSpPr txBox="1">
            <a:spLocks noChangeArrowheads="1"/>
          </p:cNvSpPr>
          <p:nvPr/>
        </p:nvSpPr>
        <p:spPr bwMode="auto">
          <a:xfrm>
            <a:off x="7738684" y="1073603"/>
            <a:ext cx="12617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0000"/>
                </a:solidFill>
                <a:cs typeface="Arial" charset="0"/>
              </a:rPr>
              <a:t>w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ord sense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>
                <a:hlinkClick r:id="rId2"/>
              </a:rPr>
              <a:t>WordNet </a:t>
            </a:r>
            <a:r>
              <a:rPr lang="en-US" altLang="en-US" dirty="0" smtClean="0"/>
              <a:t>(1985)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532" y="1054363"/>
            <a:ext cx="4974539" cy="446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41"/>
          <p:cNvSpPr>
            <a:spLocks noChangeArrowheads="1"/>
          </p:cNvSpPr>
          <p:nvPr/>
        </p:nvSpPr>
        <p:spPr bwMode="auto">
          <a:xfrm>
            <a:off x="5580112" y="3408170"/>
            <a:ext cx="2158572" cy="7402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18288" tIns="0" rIns="18288" bIns="0" numCol="1" anchor="ctr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altLang="zh-CN" sz="12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large natural stream of water (larger than a creek)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34" idx="0"/>
            <a:endCxn id="11" idx="2"/>
          </p:cNvCxnSpPr>
          <p:nvPr/>
        </p:nvCxnSpPr>
        <p:spPr>
          <a:xfrm flipV="1">
            <a:off x="6659398" y="2348881"/>
            <a:ext cx="0" cy="105928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6364242" y="4562827"/>
            <a:ext cx="570580" cy="3039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Calibri" pitchFamily="34" charset="0"/>
                <a:cs typeface="Arial" pitchFamily="34" charset="0"/>
              </a:rPr>
              <a:t>river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Straight Connector 44"/>
          <p:cNvSpPr>
            <a:spLocks noChangeShapeType="1"/>
          </p:cNvSpPr>
          <p:nvPr/>
        </p:nvSpPr>
        <p:spPr bwMode="auto">
          <a:xfrm flipV="1">
            <a:off x="6659397" y="4148466"/>
            <a:ext cx="0" cy="4009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2131695" y="6279961"/>
            <a:ext cx="4822774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WORDNET</a:t>
            </a:r>
            <a:r>
              <a:rPr lang="en-US" altLang="en-US" sz="1200" b="1" dirty="0" smtClean="0"/>
              <a:t> ::  MULTIWORDNET :: WEAKNESSES :: EXERCISES</a:t>
            </a:r>
            <a:endParaRPr lang="en-US" altLang="en-US" sz="1200" b="1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Vincenzo Maltese</a:t>
            </a:r>
            <a:endParaRPr lang="en-US" altLang="en-US" dirty="0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D80AD546-67C0-4B75-AC6C-502AD65A9EA1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dirty="0" smtClean="0">
                <a:ea typeface="ＭＳ Ｐゴシック" pitchFamily="34" charset="-128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8839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63272" cy="635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Words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12968" cy="409064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Vincenzo Maltese</a:t>
            </a:r>
            <a:endParaRPr lang="en-US" altLang="en-US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30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251520" y="879314"/>
            <a:ext cx="8712968" cy="412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0" hangingPunct="0"/>
            <a:r>
              <a:rPr lang="en-US" altLang="en-US" sz="2000" dirty="0" smtClean="0" bmk="">
                <a:ea typeface="Times New Roman" panose="02020603050405020304" pitchFamily="18" charset="0"/>
                <a:cs typeface="Arial" panose="020B0604020202020204" pitchFamily="34" charset="0"/>
              </a:rPr>
              <a:t>Words are the basic </a:t>
            </a:r>
            <a:r>
              <a:rPr lang="en-US" altLang="en-US" sz="2000" dirty="0" bmk="">
                <a:ea typeface="Times New Roman" panose="02020603050405020304" pitchFamily="18" charset="0"/>
                <a:cs typeface="Arial" panose="020B0604020202020204" pitchFamily="34" charset="0"/>
              </a:rPr>
              <a:t>constituents of </a:t>
            </a:r>
            <a:r>
              <a:rPr lang="en-US" altLang="en-US" sz="2000" dirty="0" smtClean="0" bmk="">
                <a:ea typeface="Times New Roman" panose="02020603050405020304" pitchFamily="18" charset="0"/>
                <a:cs typeface="Arial" panose="020B0604020202020204" pitchFamily="34" charset="0"/>
              </a:rPr>
              <a:t>a language</a:t>
            </a:r>
          </a:p>
          <a:p>
            <a:pPr lvl="0" eaLnBrk="0" hangingPunct="0"/>
            <a:r>
              <a:rPr lang="en-US" altLang="en-US" sz="2000" dirty="0" smtClean="0" bmk="">
                <a:ea typeface="Times New Roman" panose="02020603050405020304" pitchFamily="18" charset="0"/>
                <a:cs typeface="Arial" panose="020B0604020202020204" pitchFamily="34" charset="0"/>
              </a:rPr>
              <a:t>WordNet focuses on </a:t>
            </a:r>
            <a:r>
              <a:rPr lang="en-US" altLang="en-US" sz="2000" b="1" dirty="0" smtClean="0" bmk="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lemmas</a:t>
            </a:r>
            <a:r>
              <a:rPr lang="en-US" altLang="en-US" sz="2000" b="1" dirty="0" bmk="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altLang="en-US" sz="2000" dirty="0" bmk="">
                <a:ea typeface="Times New Roman" panose="02020603050405020304" pitchFamily="18" charset="0"/>
                <a:cs typeface="Arial" panose="020B0604020202020204" pitchFamily="34" charset="0"/>
              </a:rPr>
              <a:t> i.e. the canonical form of a set of words in a language. </a:t>
            </a:r>
            <a:endParaRPr lang="en-US" altLang="en-US" sz="2000" dirty="0" smtClean="0" bmk="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7" lvl="1" indent="0" eaLnBrk="0" hangingPunct="0">
              <a:buNone/>
            </a:pPr>
            <a:endParaRPr lang="en-US" altLang="en-US" sz="1600" dirty="0" smtClean="0" bmk="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7" lvl="1" indent="0" eaLnBrk="0" hangingPunct="0">
              <a:buNone/>
            </a:pPr>
            <a:r>
              <a:rPr lang="en-US" altLang="en-US" sz="1800" dirty="0" smtClean="0" bmk=""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altLang="en-US" sz="1800" dirty="0" bmk="">
                <a:ea typeface="Times New Roman" panose="02020603050405020304" pitchFamily="18" charset="0"/>
                <a:cs typeface="Arial" panose="020B0604020202020204" pitchFamily="34" charset="0"/>
              </a:rPr>
              <a:t>English, for example, </a:t>
            </a:r>
            <a:r>
              <a:rPr lang="en-US" altLang="en-US" sz="1800" i="1" dirty="0" bmk="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run</a:t>
            </a:r>
            <a:r>
              <a:rPr lang="en-US" altLang="en-US" sz="1800" dirty="0" bmk="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1800" i="1" dirty="0" bmk="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runs</a:t>
            </a:r>
            <a:r>
              <a:rPr lang="en-US" altLang="en-US" sz="1800" dirty="0" bmk="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1800" i="1" dirty="0" bmk="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ran</a:t>
            </a:r>
            <a:r>
              <a:rPr lang="en-US" altLang="en-US" sz="1800" dirty="0" bmk=""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altLang="en-US" sz="1800" i="1" dirty="0" bmk="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running</a:t>
            </a:r>
            <a:r>
              <a:rPr lang="en-US" altLang="en-US" sz="1800" dirty="0" bmk="">
                <a:ea typeface="Times New Roman" panose="02020603050405020304" pitchFamily="18" charset="0"/>
                <a:cs typeface="Arial" panose="020B0604020202020204" pitchFamily="34" charset="0"/>
              </a:rPr>
              <a:t> are forms of the same lexeme, with the verb </a:t>
            </a:r>
            <a:r>
              <a:rPr lang="en-US" altLang="en-US" sz="1800" i="1" dirty="0" bmk="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run</a:t>
            </a:r>
            <a:r>
              <a:rPr lang="en-US" altLang="en-US" sz="1800" dirty="0" bmk="">
                <a:ea typeface="Times New Roman" panose="02020603050405020304" pitchFamily="18" charset="0"/>
                <a:cs typeface="Arial" panose="020B0604020202020204" pitchFamily="34" charset="0"/>
              </a:rPr>
              <a:t> as the lemma</a:t>
            </a:r>
            <a:r>
              <a:rPr lang="en-US" altLang="en-US" sz="1800" dirty="0" smtClean="0" bmk="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eaLnBrk="0" hangingPunct="0"/>
            <a:endParaRPr lang="en-US" altLang="en-US" sz="2000" dirty="0" smtClean="0" bmk="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/>
            <a:r>
              <a:rPr lang="en-US" altLang="en-US" sz="2000" dirty="0" smtClean="0" bmk="">
                <a:ea typeface="Times New Roman" panose="02020603050405020304" pitchFamily="18" charset="0"/>
                <a:cs typeface="Arial" panose="020B0604020202020204" pitchFamily="34" charset="0"/>
              </a:rPr>
              <a:t>WordNet also accounts for </a:t>
            </a:r>
            <a:r>
              <a:rPr lang="en-US" altLang="en-US" sz="2000" b="1" dirty="0" smtClean="0" bmk="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exceptional forms</a:t>
            </a:r>
            <a:r>
              <a:rPr lang="en-US" altLang="en-US" sz="2000" dirty="0" smtClean="0" bmk="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000" dirty="0" bmk=""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en-US" altLang="en-US" sz="2000" dirty="0" smtClean="0" bmk="">
                <a:ea typeface="Times New Roman" panose="02020603050405020304" pitchFamily="18" charset="0"/>
                <a:cs typeface="Arial" panose="020B0604020202020204" pitchFamily="34" charset="0"/>
              </a:rPr>
              <a:t>nouns, </a:t>
            </a:r>
            <a:r>
              <a:rPr lang="en-US" altLang="en-US" sz="2000" dirty="0" bmk="">
                <a:ea typeface="Times New Roman" panose="02020603050405020304" pitchFamily="18" charset="0"/>
                <a:cs typeface="Arial" panose="020B0604020202020204" pitchFamily="34" charset="0"/>
              </a:rPr>
              <a:t>they are usually the irregular plural forms, for adjectives and adverbs irregular superlatives, for verbs irregular conjugations. </a:t>
            </a:r>
            <a:endParaRPr lang="en-US" altLang="en-US" sz="2000" dirty="0" smtClean="0" bmk="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7" lvl="1" indent="0" eaLnBrk="0" hangingPunct="0">
              <a:buNone/>
            </a:pPr>
            <a:endParaRPr lang="en-US" altLang="en-US" sz="1600" dirty="0" bmk="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7" lvl="1" indent="0" eaLnBrk="0" hangingPunct="0">
              <a:buNone/>
            </a:pPr>
            <a:r>
              <a:rPr lang="en-US" altLang="en-US" sz="1800" dirty="0" smtClean="0" bmk=""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en-US" altLang="en-US" sz="1800" dirty="0" bmk="">
                <a:ea typeface="Times New Roman" panose="02020603050405020304" pitchFamily="18" charset="0"/>
                <a:cs typeface="Arial" panose="020B0604020202020204" pitchFamily="34" charset="0"/>
              </a:rPr>
              <a:t>instance, the noun </a:t>
            </a:r>
            <a:r>
              <a:rPr lang="en-US" altLang="en-US" sz="1800" i="1" dirty="0" bmk="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wives</a:t>
            </a:r>
            <a:r>
              <a:rPr lang="en-US" altLang="en-US" sz="1800" dirty="0" bmk="">
                <a:ea typeface="Times New Roman" panose="02020603050405020304" pitchFamily="18" charset="0"/>
                <a:cs typeface="Arial" panose="020B0604020202020204" pitchFamily="34" charset="0"/>
              </a:rPr>
              <a:t> is an exceptional form of the noun </a:t>
            </a:r>
            <a:r>
              <a:rPr lang="en-US" altLang="en-US" sz="1800" i="1" dirty="0" bmk="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wife</a:t>
            </a:r>
            <a:r>
              <a:rPr lang="en-US" altLang="en-US" sz="1800" dirty="0" bmk="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altLang="en-US" sz="900" dirty="0" bmk="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2131695" y="6279961"/>
            <a:ext cx="4822774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WORDNET</a:t>
            </a:r>
            <a:r>
              <a:rPr lang="en-US" altLang="en-US" sz="1200" b="1" dirty="0" smtClean="0"/>
              <a:t> ::  MULTIWORDNET :: WEAKNESSES 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962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63272" cy="635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Senses and synsets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12968" cy="421906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31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251520" y="879314"/>
            <a:ext cx="8650808" cy="412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0" hangingPunct="0"/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A (word) </a:t>
            </a:r>
            <a:r>
              <a:rPr lang="en-US" altLang="en-US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sense</a:t>
            </a:r>
            <a:r>
              <a:rPr lang="en-US" altLang="en-US" sz="20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is a word in a language (e.g. English) having a distinct meaning. </a:t>
            </a:r>
          </a:p>
          <a:p>
            <a:pPr lvl="0" eaLnBrk="0" hangingPunct="0"/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Senses for each word are ranked. </a:t>
            </a:r>
          </a:p>
          <a:p>
            <a:pPr lvl="0" eaLnBrk="0" hangingPunct="0"/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Words having same sense are grouped together into a </a:t>
            </a:r>
            <a:r>
              <a:rPr lang="en-US" altLang="en-US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synset</a:t>
            </a:r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eaLnBrk="0" hangingPunct="0"/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Each synset is associated a </a:t>
            </a:r>
            <a:r>
              <a:rPr lang="en-US" altLang="en-US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part of speech </a:t>
            </a:r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(POS) in the set {noun, adjective, verb, adverb} and a </a:t>
            </a:r>
            <a:r>
              <a:rPr lang="en-US" altLang="en-US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gloss</a:t>
            </a:r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lvl="0" eaLnBrk="0" hangingPunct="0"/>
            <a:endParaRPr lang="en-US" altLang="en-US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7" lvl="1" indent="0" eaLnBrk="0" hangingPunct="0">
              <a:buNone/>
            </a:pPr>
            <a:r>
              <a:rPr lang="en-US" altLang="en-US" sz="1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For instance, in English the word </a:t>
            </a:r>
            <a:r>
              <a:rPr lang="en-US" altLang="en-US" sz="1800" i="1" dirty="0" smtClean="0" bmk="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good</a:t>
            </a:r>
            <a:r>
              <a:rPr lang="en-US" altLang="en-US" sz="1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44487" lvl="1" indent="0" eaLnBrk="0" hangingPunct="0">
              <a:buNone/>
            </a:pPr>
            <a:endParaRPr lang="en-US" altLang="en-US" sz="18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7" lvl="1" indent="0" eaLnBrk="0" hangingPunct="0">
              <a:buNone/>
            </a:pPr>
            <a:r>
              <a:rPr lang="it-IT" altLang="en-US" sz="1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it-IT" altLang="en-US" sz="1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it-IT" altLang="en-US" sz="1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t-IT" altLang="en-US" sz="1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good</a:t>
            </a:r>
            <a:r>
              <a:rPr lang="it-IT" altLang="en-US" sz="1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en-US" altLang="en-US" sz="18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an article for commerce</a:t>
            </a:r>
            <a:endParaRPr lang="en-US" altLang="en-US" sz="1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7" lvl="1" indent="0" eaLnBrk="0" hangingPunct="0">
              <a:buNone/>
            </a:pPr>
            <a:r>
              <a:rPr lang="en-US" altLang="en-US" sz="1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(adjective) good : </a:t>
            </a:r>
            <a:r>
              <a:rPr lang="en-US" altLang="en-US" sz="18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having positive qualities</a:t>
            </a:r>
            <a:r>
              <a:rPr lang="en-US" altLang="en-US" sz="1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131695" y="6279961"/>
            <a:ext cx="4822774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WORDNET</a:t>
            </a:r>
            <a:r>
              <a:rPr lang="en-US" altLang="en-US" sz="1200" b="1" dirty="0" smtClean="0"/>
              <a:t> ::  MULTIWORDNET :: WEAKNESSES 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019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63272" cy="635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Lexical relations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12968" cy="532856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32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251520" y="879314"/>
            <a:ext cx="8650808" cy="42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0" hangingPunct="0"/>
            <a:r>
              <a:rPr lang="en-US" altLang="en-US" sz="20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Lexical relations 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are </a:t>
            </a:r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between 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word </a:t>
            </a:r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senses.</a:t>
            </a:r>
          </a:p>
          <a:p>
            <a:pPr lvl="0" eaLnBrk="0" hangingPunct="0"/>
            <a:endParaRPr lang="en-US" altLang="en-US" sz="2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en-US" sz="2000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Synonymy</a:t>
            </a:r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is a symmetric relation connecting two senses of two different words with same POS and same meaning. </a:t>
            </a:r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WordNet implements 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synonymy through the notion of </a:t>
            </a:r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synset.</a:t>
            </a:r>
          </a:p>
          <a:p>
            <a:pPr lvl="0" eaLnBrk="0" hangingPunct="0"/>
            <a:endParaRPr lang="en-US" altLang="en-US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7" lvl="1" indent="0" eaLnBrk="0" hangingPunct="0">
              <a:buNone/>
            </a:pPr>
            <a:r>
              <a:rPr lang="it-IT" altLang="en-US" sz="1800" dirty="0" err="1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stream</a:t>
            </a:r>
            <a:r>
              <a:rPr lang="it-IT" altLang="en-US" sz="1800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en-US" sz="1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it-IT" altLang="en-US" sz="1800" dirty="0" err="1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watercourse</a:t>
            </a:r>
            <a:r>
              <a:rPr lang="it-IT" altLang="en-US" sz="1800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en-US" sz="1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are </a:t>
            </a:r>
            <a:r>
              <a:rPr lang="it-IT" altLang="en-US" sz="1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synonym</a:t>
            </a:r>
            <a:endParaRPr lang="en-US" altLang="en-US" sz="18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hangingPunct="0"/>
            <a:endParaRPr lang="en-US" altLang="en-US" sz="1200" dirty="0" smtClean="0"/>
          </a:p>
          <a:p>
            <a:pPr lvl="0" eaLnBrk="0" hangingPunct="0"/>
            <a:r>
              <a:rPr lang="en-US" altLang="en-US" sz="2000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Antonym</a:t>
            </a:r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is a symmetric relation connecting two senses of two different words with same POS and opposite meaning. </a:t>
            </a:r>
            <a:endParaRPr lang="en-US" altLang="en-US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hangingPunct="0"/>
            <a:endParaRPr lang="en-US" alt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7" lvl="1" indent="0" eaLnBrk="0" hangingPunct="0">
              <a:buNone/>
            </a:pPr>
            <a:r>
              <a:rPr lang="en-US" altLang="en-US" sz="1800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black</a:t>
            </a:r>
            <a:r>
              <a:rPr lang="en-US" altLang="en-US" sz="1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ea typeface="Times New Roman" panose="02020603050405020304" pitchFamily="18" charset="0"/>
                <a:cs typeface="Arial" panose="020B0604020202020204" pitchFamily="34" charset="0"/>
              </a:rPr>
              <a:t>is antonym of </a:t>
            </a:r>
            <a:r>
              <a:rPr lang="en-US" altLang="en-US" sz="18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white</a:t>
            </a:r>
            <a:r>
              <a:rPr lang="en-US" altLang="en-US" sz="18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lvl="0" eaLnBrk="0" hangingPunct="0"/>
            <a:endParaRPr lang="en-US" altLang="en-US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2131695" y="6279961"/>
            <a:ext cx="4822774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WORDNET</a:t>
            </a:r>
            <a:r>
              <a:rPr lang="en-US" altLang="en-US" sz="1200" b="1" dirty="0" smtClean="0"/>
              <a:t> ::  MULTIWORDNET :: WEAKNESSES 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274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63272" cy="635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Semantic relations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12968" cy="338437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33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251520" y="879314"/>
            <a:ext cx="8650808" cy="42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0" hangingPunct="0"/>
            <a:r>
              <a:rPr lang="en-US" altLang="en-US" sz="20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Semantic relations 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are </a:t>
            </a:r>
            <a:r>
              <a:rPr lang="en-US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between synsets.</a:t>
            </a:r>
          </a:p>
          <a:p>
            <a:pPr lvl="0" eaLnBrk="0" hangingPunct="0"/>
            <a:endParaRPr lang="en-US" altLang="en-US" sz="2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 is a </a:t>
            </a:r>
            <a:r>
              <a:rPr lang="en-US" sz="2000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hypernym</a:t>
            </a:r>
            <a:r>
              <a:rPr lang="en-US" sz="20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of X 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(and X is </a:t>
            </a:r>
            <a:r>
              <a:rPr lang="en-US" sz="2000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hyponym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of Y) if 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every X is a (kind of) 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endParaRPr 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7" lvl="1" indent="0">
              <a:buNone/>
            </a:pPr>
            <a:r>
              <a:rPr lang="en-US" sz="1800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canine</a:t>
            </a:r>
            <a:r>
              <a:rPr lang="en-US" sz="1800" dirty="0">
                <a:ea typeface="Times New Roman" panose="02020603050405020304" pitchFamily="18" charset="0"/>
                <a:cs typeface="Arial" panose="020B0604020202020204" pitchFamily="34" charset="0"/>
              </a:rPr>
              <a:t> is a </a:t>
            </a:r>
            <a:r>
              <a:rPr lang="en-US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hypernym</a:t>
            </a:r>
            <a:r>
              <a:rPr lang="en-US" sz="1800" dirty="0">
                <a:ea typeface="Times New Roman" panose="02020603050405020304" pitchFamily="18" charset="0"/>
                <a:cs typeface="Arial" panose="020B0604020202020204" pitchFamily="34" charset="0"/>
              </a:rPr>
              <a:t> of </a:t>
            </a:r>
            <a:r>
              <a:rPr lang="en-US" sz="1800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dog</a:t>
            </a:r>
          </a:p>
          <a:p>
            <a:pPr marL="344487" lvl="1" indent="0">
              <a:buNone/>
            </a:pPr>
            <a:endParaRPr lang="en-US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 is a </a:t>
            </a:r>
            <a:r>
              <a:rPr lang="en-US" sz="2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meronym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of X  (and X is </a:t>
            </a:r>
            <a:r>
              <a:rPr lang="en-US" sz="2000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holonym 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Y) 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 Y is a part of X </a:t>
            </a:r>
            <a:endParaRPr lang="en-US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4487" lvl="1" indent="0">
              <a:buNone/>
            </a:pPr>
            <a:r>
              <a:rPr lang="en-US" sz="1800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window</a:t>
            </a:r>
            <a:r>
              <a:rPr lang="en-US" sz="1800" dirty="0">
                <a:ea typeface="Times New Roman" panose="02020603050405020304" pitchFamily="18" charset="0"/>
                <a:cs typeface="Arial" panose="020B0604020202020204" pitchFamily="34" charset="0"/>
              </a:rPr>
              <a:t> is a meronym of </a:t>
            </a:r>
            <a:r>
              <a:rPr lang="en-US" sz="1800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building</a:t>
            </a:r>
            <a:endParaRPr lang="en-US" sz="1800" dirty="0">
              <a:solidFill>
                <a:srgbClr val="0070C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hangingPunct="0"/>
            <a:endParaRPr lang="en-US" altLang="en-US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131695" y="6279961"/>
            <a:ext cx="4822774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WORDNET</a:t>
            </a:r>
            <a:r>
              <a:rPr lang="en-US" altLang="en-US" sz="1200" b="1" dirty="0" smtClean="0"/>
              <a:t> ::  MULTIWORDNET :: WEAKNESSES 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119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34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ounded Rectangle 41"/>
          <p:cNvSpPr>
            <a:spLocks noChangeArrowheads="1"/>
          </p:cNvSpPr>
          <p:nvPr/>
        </p:nvSpPr>
        <p:spPr bwMode="auto">
          <a:xfrm>
            <a:off x="5580112" y="1608583"/>
            <a:ext cx="2158572" cy="7402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18288" tIns="0" rIns="18288" bIns="0" numCol="1" anchor="ctr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altLang="zh-CN" sz="12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natural body of running water flowing on or under the earth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5724128" y="1036783"/>
            <a:ext cx="570580" cy="3039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Calibri" pitchFamily="34" charset="0"/>
                <a:cs typeface="Arial" pitchFamily="34" charset="0"/>
              </a:rPr>
              <a:t>stream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6660232" y="1052736"/>
            <a:ext cx="1054664" cy="3594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zh-CN" sz="1400" dirty="0" smtClean="0">
                <a:latin typeface="Times"/>
                <a:cs typeface="Arial" pitchFamily="34" charset="0"/>
              </a:rPr>
              <a:t>watercourse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traight Connector 44"/>
          <p:cNvSpPr>
            <a:spLocks noChangeShapeType="1"/>
          </p:cNvSpPr>
          <p:nvPr/>
        </p:nvSpPr>
        <p:spPr bwMode="auto">
          <a:xfrm>
            <a:off x="6066725" y="1334030"/>
            <a:ext cx="612430" cy="2745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" name="Straight Connector 45"/>
          <p:cNvSpPr>
            <a:spLocks noChangeShapeType="1"/>
          </p:cNvSpPr>
          <p:nvPr/>
        </p:nvSpPr>
        <p:spPr bwMode="auto">
          <a:xfrm flipH="1">
            <a:off x="6679155" y="1354212"/>
            <a:ext cx="458220" cy="2543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>
                <a:hlinkClick r:id="rId2"/>
              </a:rPr>
              <a:t>MultiWordNet </a:t>
            </a:r>
            <a:r>
              <a:rPr lang="en-US" altLang="en-US" dirty="0" smtClean="0"/>
              <a:t>(2002)</a:t>
            </a:r>
            <a:endParaRPr lang="en-US" altLang="en-US" dirty="0"/>
          </a:p>
        </p:txBody>
      </p:sp>
      <p:sp>
        <p:nvSpPr>
          <p:cNvPr id="34" name="Rounded Rectangle 41"/>
          <p:cNvSpPr>
            <a:spLocks noChangeArrowheads="1"/>
          </p:cNvSpPr>
          <p:nvPr/>
        </p:nvSpPr>
        <p:spPr bwMode="auto">
          <a:xfrm>
            <a:off x="5580112" y="3408170"/>
            <a:ext cx="2158572" cy="7402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18288" tIns="0" rIns="18288" bIns="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34" idx="0"/>
            <a:endCxn id="11" idx="2"/>
          </p:cNvCxnSpPr>
          <p:nvPr/>
        </p:nvCxnSpPr>
        <p:spPr>
          <a:xfrm flipV="1">
            <a:off x="6659398" y="2348881"/>
            <a:ext cx="0" cy="1059289"/>
          </a:xfrm>
          <a:prstGeom prst="straightConnector1">
            <a:avLst/>
          </a:prstGeom>
          <a:ln w="12700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6115457" y="4562827"/>
            <a:ext cx="1120839" cy="3039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Calibri" pitchFamily="34" charset="0"/>
                <a:cs typeface="Arial" pitchFamily="34" charset="0"/>
              </a:rPr>
              <a:t>corso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Calibri" pitchFamily="34" charset="0"/>
                <a:cs typeface="Arial" pitchFamily="34" charset="0"/>
              </a:rPr>
              <a:t>d’acqua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Straight Connector 44"/>
          <p:cNvSpPr>
            <a:spLocks noChangeShapeType="1"/>
          </p:cNvSpPr>
          <p:nvPr/>
        </p:nvSpPr>
        <p:spPr bwMode="auto">
          <a:xfrm flipV="1">
            <a:off x="6659397" y="4148466"/>
            <a:ext cx="0" cy="4009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073603"/>
            <a:ext cx="5193976" cy="238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828" y="3650033"/>
            <a:ext cx="2786996" cy="222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66"/>
          <p:cNvSpPr txBox="1">
            <a:spLocks noChangeArrowheads="1"/>
          </p:cNvSpPr>
          <p:nvPr/>
        </p:nvSpPr>
        <p:spPr bwMode="auto">
          <a:xfrm>
            <a:off x="7234336" y="2586137"/>
            <a:ext cx="1634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Mapping via synset IDs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3275856" y="5139189"/>
            <a:ext cx="27908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400" b="1" dirty="0" smtClean="0">
                <a:latin typeface="Gill Sans" pitchFamily="-124" charset="0"/>
              </a:rPr>
              <a:t>Strengths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Gill Sans" pitchFamily="-124" charset="0"/>
              </a:rPr>
              <a:t>Mapping with 6 languages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Gill Sans" pitchFamily="-124" charset="0"/>
              </a:rPr>
              <a:t>Lexical </a:t>
            </a:r>
            <a:r>
              <a:rPr lang="en-US" altLang="en-US" sz="1400" dirty="0">
                <a:latin typeface="Gill Sans" pitchFamily="-124" charset="0"/>
              </a:rPr>
              <a:t>GAPs can be </a:t>
            </a:r>
            <a:r>
              <a:rPr lang="en-US" altLang="en-US" sz="1400" dirty="0" smtClean="0">
                <a:latin typeface="Gill Sans" pitchFamily="-124" charset="0"/>
              </a:rPr>
              <a:t>defined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6120172" y="5139189"/>
            <a:ext cx="28443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400" b="1" dirty="0" smtClean="0">
                <a:latin typeface="Gill Sans" pitchFamily="-124" charset="0"/>
              </a:rPr>
              <a:t>Weaknesses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Gill Sans" pitchFamily="-124" charset="0"/>
              </a:rPr>
              <a:t>Only a partial coverage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Gill Sans" pitchFamily="-124" charset="0"/>
              </a:rPr>
              <a:t>A few glosses available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Gill Sans" pitchFamily="-124" charset="0"/>
              </a:rPr>
              <a:t>Biased towards English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2131695" y="6279961"/>
            <a:ext cx="4822774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WORDNET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MULTIWORDNET</a:t>
            </a:r>
            <a:r>
              <a:rPr lang="en-US" altLang="en-US" sz="1200" b="1" dirty="0" smtClean="0"/>
              <a:t> :: WEAKNESSES :: EXERCISES</a:t>
            </a:r>
            <a:endParaRPr lang="en-US" altLang="en-US" sz="1200" b="1" dirty="0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Vincenzo Maltese</a:t>
            </a:r>
            <a:endParaRPr lang="en-US" altLang="en-US" dirty="0"/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D80AD546-67C0-4B75-AC6C-502AD65A9EA1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35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/>
              <a:t>Lexical GAPs and </a:t>
            </a:r>
            <a:r>
              <a:rPr lang="en-US" altLang="en-US" dirty="0" err="1" smtClean="0"/>
              <a:t>phrasets</a:t>
            </a:r>
            <a:endParaRPr lang="en-US" altLang="en-US" dirty="0"/>
          </a:p>
        </p:txBody>
      </p:sp>
      <p:sp>
        <p:nvSpPr>
          <p:cNvPr id="2" name="Rettangolo 1"/>
          <p:cNvSpPr/>
          <p:nvPr/>
        </p:nvSpPr>
        <p:spPr>
          <a:xfrm>
            <a:off x="152400" y="1036003"/>
            <a:ext cx="8740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fact that a </a:t>
            </a:r>
            <a:r>
              <a:rPr lang="en-US" dirty="0"/>
              <a:t>language </a:t>
            </a:r>
            <a:r>
              <a:rPr lang="en-US" dirty="0" smtClean="0"/>
              <a:t>(e.g. English) expresses </a:t>
            </a:r>
            <a:r>
              <a:rPr lang="en-US" dirty="0"/>
              <a:t>in a lexical unit what the other language </a:t>
            </a:r>
            <a:r>
              <a:rPr lang="en-US" dirty="0" smtClean="0"/>
              <a:t>(e.g. Italian) expresses with </a:t>
            </a:r>
            <a:r>
              <a:rPr lang="en-US" dirty="0"/>
              <a:t>a free combination of </a:t>
            </a:r>
            <a:r>
              <a:rPr lang="en-US" dirty="0" smtClean="0"/>
              <a:t>words (e.g. borrower </a:t>
            </a:r>
            <a:r>
              <a:rPr lang="en-US" dirty="0"/>
              <a:t>= chi </a:t>
            </a:r>
            <a:r>
              <a:rPr lang="en-US" dirty="0" err="1"/>
              <a:t>prende</a:t>
            </a:r>
            <a:r>
              <a:rPr lang="en-US" dirty="0"/>
              <a:t> in </a:t>
            </a:r>
            <a:r>
              <a:rPr lang="en-US" dirty="0" err="1" smtClean="0"/>
              <a:t>prestito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201419"/>
            <a:ext cx="8884096" cy="2883765"/>
          </a:xfrm>
          <a:prstGeom prst="rect">
            <a:avLst/>
          </a:prstGeom>
        </p:spPr>
      </p:pic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2131695" y="6279961"/>
            <a:ext cx="4822774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WORDNET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MULTIWORDNET</a:t>
            </a:r>
            <a:r>
              <a:rPr lang="en-US" altLang="en-US" sz="1200" b="1" dirty="0" smtClean="0"/>
              <a:t> :: WEAKNESSES :: EXERCISES</a:t>
            </a:r>
            <a:endParaRPr lang="en-US" altLang="en-US" sz="1200" b="1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Vincenzo Maltese</a:t>
            </a:r>
            <a:endParaRPr lang="en-US" altLang="en-US" dirty="0"/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D80AD546-67C0-4B75-AC6C-502AD65A9EA1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877"/>
            <a:ext cx="8456772" cy="611827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/>
              <a:t>Problems with WordNet-like resources (I)</a:t>
            </a:r>
            <a:endParaRPr lang="en-US" altLang="zh-CN" sz="3600" dirty="0" smtClean="0"/>
          </a:p>
        </p:txBody>
      </p:sp>
      <p:pic>
        <p:nvPicPr>
          <p:cNvPr id="41988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39" y="929903"/>
            <a:ext cx="4576286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78" t="23936" r="69020" b="73676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4346" y="1247085"/>
            <a:ext cx="7177976" cy="1144843"/>
            <a:chOff x="424346" y="1247085"/>
            <a:chExt cx="7177976" cy="1144843"/>
          </a:xfrm>
        </p:grpSpPr>
        <p:pic>
          <p:nvPicPr>
            <p:cNvPr id="42000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46" y="1247085"/>
              <a:ext cx="5202077" cy="71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6725" t="29810" r="61668" b="62511"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1" name="TextBox 2"/>
            <p:cNvSpPr txBox="1">
              <a:spLocks noChangeArrowheads="1"/>
            </p:cNvSpPr>
            <p:nvPr/>
          </p:nvSpPr>
          <p:spPr bwMode="auto">
            <a:xfrm>
              <a:off x="749164" y="2022596"/>
              <a:ext cx="6853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663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ts val="55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ts val="55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ts val="45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ts val="338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solidFill>
                    <a:srgbClr val="FF0000"/>
                  </a:solidFill>
                  <a:latin typeface="Gill Sans" pitchFamily="-124" charset="0"/>
                </a:rPr>
                <a:t>Nodes in similar position do not share same ontological properties</a:t>
              </a:r>
              <a:endParaRPr lang="en-US" altLang="en-US" sz="1800" dirty="0">
                <a:solidFill>
                  <a:srgbClr val="FF0000"/>
                </a:solidFill>
                <a:latin typeface="Gill Sans" pitchFamily="-124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4339" y="2518673"/>
            <a:ext cx="7210901" cy="1104798"/>
            <a:chOff x="471488" y="3097415"/>
            <a:chExt cx="8012112" cy="1226574"/>
          </a:xfrm>
        </p:grpSpPr>
        <p:pic>
          <p:nvPicPr>
            <p:cNvPr id="41998" name="Picture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3097415"/>
              <a:ext cx="8012112" cy="78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6725" t="46460" r="49466" b="45914"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9" name="TextBox 13"/>
            <p:cNvSpPr txBox="1">
              <a:spLocks noChangeArrowheads="1"/>
            </p:cNvSpPr>
            <p:nvPr/>
          </p:nvSpPr>
          <p:spPr bwMode="auto">
            <a:xfrm>
              <a:off x="749172" y="3913947"/>
              <a:ext cx="4294623" cy="41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663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ts val="55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ts val="55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ts val="45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ts val="338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Gill Sans" pitchFamily="-124" charset="0"/>
                </a:rPr>
                <a:t>Glosses exhibit space and time bias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3468" y="3821691"/>
            <a:ext cx="6968917" cy="1097924"/>
            <a:chOff x="748994" y="4544597"/>
            <a:chExt cx="7742132" cy="1219859"/>
          </a:xfrm>
        </p:grpSpPr>
        <p:pic>
          <p:nvPicPr>
            <p:cNvPr id="41996" name="Picture 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544" y="4544597"/>
              <a:ext cx="7515582" cy="77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2272" t="77106" r="27449" b="15488"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7" name="TextBox 14"/>
            <p:cNvSpPr txBox="1">
              <a:spLocks noChangeArrowheads="1"/>
            </p:cNvSpPr>
            <p:nvPr/>
          </p:nvSpPr>
          <p:spPr bwMode="auto">
            <a:xfrm>
              <a:off x="748994" y="5354106"/>
              <a:ext cx="4977858" cy="41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663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ts val="55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ts val="55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ts val="45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ts val="338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Gill Sans" pitchFamily="-124" charset="0"/>
                </a:rPr>
                <a:t>Some concepts are too similar in meaning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4846" y="5097567"/>
            <a:ext cx="7626192" cy="923721"/>
            <a:chOff x="750524" y="5962104"/>
            <a:chExt cx="8473164" cy="1026607"/>
          </a:xfrm>
        </p:grpSpPr>
        <p:pic>
          <p:nvPicPr>
            <p:cNvPr id="41994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528" y="5962104"/>
              <a:ext cx="839216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27231" t="53268" r="26880" b="41052"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5" name="TextBox 15"/>
            <p:cNvSpPr txBox="1">
              <a:spLocks noChangeArrowheads="1"/>
            </p:cNvSpPr>
            <p:nvPr/>
          </p:nvSpPr>
          <p:spPr bwMode="auto">
            <a:xfrm>
              <a:off x="750524" y="6578242"/>
              <a:ext cx="4622139" cy="410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663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ts val="55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ts val="55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ts val="45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ts val="338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Gill Sans" pitchFamily="-124" charset="0"/>
                </a:rPr>
                <a:t>Some concepts are actually individuals</a:t>
              </a:r>
            </a:p>
          </p:txBody>
        </p:sp>
      </p:grpSp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36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AD546-67C0-4B75-AC6C-502AD65A9EA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2131695" y="6279961"/>
            <a:ext cx="4822774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WORDNET ::  MULTIWORDNET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WEAKNESSES</a:t>
            </a:r>
            <a:r>
              <a:rPr lang="en-US" altLang="en-US" sz="1200" b="1" dirty="0" smtClean="0"/>
              <a:t> 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021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877"/>
            <a:ext cx="8456772" cy="611827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/>
              <a:t>Problems with WordNet-like resources (II)</a:t>
            </a:r>
            <a:endParaRPr lang="en-US" altLang="zh-CN" sz="3600" dirty="0" smtClean="0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37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AD546-67C0-4B75-AC6C-502AD65A9EA1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944219"/>
            <a:ext cx="6624736" cy="4544876"/>
          </a:xfrm>
          <a:prstGeom prst="rect">
            <a:avLst/>
          </a:prstGeom>
        </p:spPr>
      </p:pic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1857154" y="5489095"/>
            <a:ext cx="54296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Gill Sans" pitchFamily="-124" charset="0"/>
              </a:rPr>
              <a:t>Polysemy – too fine grained distinctions in meaning</a:t>
            </a:r>
            <a:endParaRPr lang="en-US" altLang="en-US" sz="1800" dirty="0">
              <a:solidFill>
                <a:srgbClr val="FF0000"/>
              </a:solidFill>
              <a:latin typeface="Gill Sans" pitchFamily="-124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2131695" y="6279961"/>
            <a:ext cx="4822774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WORDNET ::  MULTIWORDNET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WEAKNESSES</a:t>
            </a:r>
            <a:r>
              <a:rPr lang="en-US" altLang="en-US" sz="1200" b="1" dirty="0" smtClean="0"/>
              <a:t> 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728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" y="115888"/>
            <a:ext cx="8724776" cy="633922"/>
          </a:xfrm>
        </p:spPr>
        <p:txBody>
          <a:bodyPr/>
          <a:lstStyle/>
          <a:p>
            <a:pPr algn="ctr" eaLnBrk="1" hangingPunct="1"/>
            <a:r>
              <a:rPr lang="en-US" sz="29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Exercises</a:t>
            </a:r>
            <a:endParaRPr lang="en-US" sz="29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3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38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177552" y="1052736"/>
            <a:ext cx="8724776" cy="47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 err="1" smtClean="0">
                <a:latin typeface="Gill Sans"/>
              </a:rPr>
              <a:t>Identify</a:t>
            </a:r>
            <a:r>
              <a:rPr lang="it-IT" altLang="en-US" sz="2000" dirty="0" smtClean="0">
                <a:latin typeface="Gill Sans"/>
              </a:rPr>
              <a:t> in </a:t>
            </a:r>
            <a:r>
              <a:rPr lang="it-IT" altLang="en-US" sz="2000" dirty="0" err="1" smtClean="0">
                <a:latin typeface="Gill Sans"/>
              </a:rPr>
              <a:t>WordNet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two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synsets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denoting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solidFill>
                  <a:srgbClr val="FF0000"/>
                </a:solidFill>
                <a:latin typeface="Gill Sans"/>
              </a:rPr>
              <a:t>individuals</a:t>
            </a:r>
            <a:endParaRPr lang="it-IT" altLang="en-US" sz="2000" dirty="0" smtClean="0">
              <a:solidFill>
                <a:srgbClr val="FF0000"/>
              </a:solidFill>
              <a:latin typeface="Gill Sans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 err="1">
                <a:latin typeface="Gill Sans"/>
              </a:rPr>
              <a:t>Identify</a:t>
            </a:r>
            <a:r>
              <a:rPr lang="it-IT" altLang="en-US" sz="2000" dirty="0">
                <a:latin typeface="Gill Sans"/>
              </a:rPr>
              <a:t> in </a:t>
            </a:r>
            <a:r>
              <a:rPr lang="it-IT" altLang="en-US" sz="2000" dirty="0" err="1">
                <a:latin typeface="Gill Sans"/>
              </a:rPr>
              <a:t>WordNet</a:t>
            </a:r>
            <a:r>
              <a:rPr lang="it-IT" altLang="en-US" sz="2000" dirty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two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solidFill>
                  <a:srgbClr val="FF0000"/>
                </a:solidFill>
                <a:latin typeface="Gill Sans"/>
              </a:rPr>
              <a:t>equivalent</a:t>
            </a:r>
            <a:r>
              <a:rPr lang="it-IT" altLang="en-US" sz="2000" dirty="0" smtClean="0">
                <a:solidFill>
                  <a:srgbClr val="FF0000"/>
                </a:solidFill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synsets</a:t>
            </a:r>
            <a:r>
              <a:rPr lang="it-IT" altLang="en-US" sz="2000" dirty="0" smtClean="0">
                <a:latin typeface="Gill Sans"/>
              </a:rPr>
              <a:t>, i.e. </a:t>
            </a:r>
            <a:r>
              <a:rPr lang="it-IT" altLang="en-US" sz="2000" dirty="0" err="1" smtClean="0">
                <a:latin typeface="Gill Sans"/>
              </a:rPr>
              <a:t>two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synsets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having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same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meaning</a:t>
            </a:r>
            <a:endParaRPr lang="it-IT" altLang="en-US" sz="2000" dirty="0" smtClean="0">
              <a:latin typeface="Gill Sans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 smtClean="0">
                <a:latin typeface="Gill Sans"/>
              </a:rPr>
              <a:t>Identity in </a:t>
            </a:r>
            <a:r>
              <a:rPr lang="it-IT" altLang="en-US" sz="2000" dirty="0" err="1" smtClean="0">
                <a:latin typeface="Gill Sans"/>
              </a:rPr>
              <a:t>WordNet</a:t>
            </a:r>
            <a:r>
              <a:rPr lang="it-IT" altLang="en-US" sz="2000" dirty="0" smtClean="0">
                <a:latin typeface="Gill Sans"/>
              </a:rPr>
              <a:t> a word with a </a:t>
            </a:r>
            <a:r>
              <a:rPr lang="it-IT" altLang="en-US" sz="2000" dirty="0" err="1" smtClean="0">
                <a:solidFill>
                  <a:srgbClr val="FF0000"/>
                </a:solidFill>
                <a:latin typeface="Gill Sans"/>
              </a:rPr>
              <a:t>polysemy</a:t>
            </a:r>
            <a:r>
              <a:rPr lang="it-IT" altLang="en-US" sz="2000" dirty="0" smtClean="0">
                <a:solidFill>
                  <a:srgbClr val="FF0000"/>
                </a:solidFill>
                <a:latin typeface="Gill Sans"/>
              </a:rPr>
              <a:t> </a:t>
            </a:r>
            <a:r>
              <a:rPr lang="it-IT" altLang="en-US" sz="2000" dirty="0" smtClean="0">
                <a:latin typeface="Gill Sans"/>
              </a:rPr>
              <a:t>&gt; 10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>
                <a:latin typeface="Gill Sans"/>
              </a:rPr>
              <a:t>Identity in </a:t>
            </a:r>
            <a:r>
              <a:rPr lang="it-IT" altLang="en-US" sz="2000" dirty="0" err="1">
                <a:latin typeface="Gill Sans"/>
              </a:rPr>
              <a:t>WordNet</a:t>
            </a:r>
            <a:r>
              <a:rPr lang="it-IT" altLang="en-US" sz="2000" dirty="0">
                <a:latin typeface="Gill Sans"/>
              </a:rPr>
              <a:t> the </a:t>
            </a:r>
            <a:r>
              <a:rPr lang="it-IT" altLang="en-US" sz="2000" dirty="0" err="1">
                <a:solidFill>
                  <a:srgbClr val="FF0000"/>
                </a:solidFill>
                <a:latin typeface="Gill Sans"/>
              </a:rPr>
              <a:t>direct</a:t>
            </a:r>
            <a:r>
              <a:rPr lang="it-IT" altLang="en-US" sz="2000" dirty="0">
                <a:solidFill>
                  <a:srgbClr val="FF0000"/>
                </a:solidFill>
                <a:latin typeface="Gill Sans"/>
              </a:rPr>
              <a:t> </a:t>
            </a:r>
            <a:r>
              <a:rPr lang="it-IT" altLang="en-US" sz="2000" dirty="0" err="1">
                <a:solidFill>
                  <a:srgbClr val="FF0000"/>
                </a:solidFill>
                <a:latin typeface="Gill Sans"/>
              </a:rPr>
              <a:t>hypernym</a:t>
            </a:r>
            <a:r>
              <a:rPr lang="it-IT" altLang="en-US" sz="2000" dirty="0">
                <a:solidFill>
                  <a:srgbClr val="FF0000"/>
                </a:solidFill>
                <a:latin typeface="Gill Sans"/>
              </a:rPr>
              <a:t> </a:t>
            </a:r>
            <a:r>
              <a:rPr lang="it-IT" altLang="en-US" sz="2000" dirty="0">
                <a:latin typeface="Gill Sans"/>
              </a:rPr>
              <a:t>of «</a:t>
            </a:r>
            <a:r>
              <a:rPr lang="it-IT" altLang="en-US" sz="2000" dirty="0" err="1">
                <a:latin typeface="Gill Sans"/>
              </a:rPr>
              <a:t>museum</a:t>
            </a:r>
            <a:r>
              <a:rPr lang="it-IT" altLang="en-US" sz="2000" dirty="0">
                <a:latin typeface="Gill Sans"/>
              </a:rPr>
              <a:t>»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 smtClean="0">
                <a:latin typeface="Gill Sans"/>
              </a:rPr>
              <a:t>Identity </a:t>
            </a:r>
            <a:r>
              <a:rPr lang="it-IT" altLang="en-US" sz="2000" dirty="0">
                <a:latin typeface="Gill Sans"/>
              </a:rPr>
              <a:t>in </a:t>
            </a:r>
            <a:r>
              <a:rPr lang="it-IT" altLang="en-US" sz="2000" dirty="0" err="1">
                <a:latin typeface="Gill Sans"/>
              </a:rPr>
              <a:t>WordNet</a:t>
            </a:r>
            <a:r>
              <a:rPr lang="it-IT" altLang="en-US" sz="2000" dirty="0">
                <a:latin typeface="Gill Sans"/>
              </a:rPr>
              <a:t> a word with </a:t>
            </a:r>
            <a:r>
              <a:rPr lang="it-IT" altLang="en-US" sz="2000" dirty="0" smtClean="0">
                <a:latin typeface="Gill Sans"/>
              </a:rPr>
              <a:t>an </a:t>
            </a:r>
            <a:r>
              <a:rPr lang="it-IT" altLang="en-US" sz="2000" dirty="0" err="1" smtClean="0">
                <a:solidFill>
                  <a:srgbClr val="FF0000"/>
                </a:solidFill>
                <a:latin typeface="Gill Sans"/>
              </a:rPr>
              <a:t>antonym</a:t>
            </a:r>
            <a:endParaRPr lang="it-IT" altLang="en-US" sz="2000" dirty="0" smtClean="0">
              <a:solidFill>
                <a:srgbClr val="FF0000"/>
              </a:solidFill>
              <a:latin typeface="Gill Sans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>
                <a:latin typeface="Gill Sans"/>
              </a:rPr>
              <a:t>Identity in </a:t>
            </a:r>
            <a:r>
              <a:rPr lang="it-IT" altLang="en-US" sz="2000" dirty="0" err="1">
                <a:latin typeface="Gill Sans"/>
              </a:rPr>
              <a:t>WordNet</a:t>
            </a:r>
            <a:r>
              <a:rPr lang="it-IT" altLang="en-US" sz="2000" dirty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three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cases</a:t>
            </a:r>
            <a:r>
              <a:rPr lang="it-IT" altLang="en-US" sz="2000" dirty="0" smtClean="0">
                <a:latin typeface="Gill Sans"/>
              </a:rPr>
              <a:t> of </a:t>
            </a:r>
            <a:r>
              <a:rPr lang="it-IT" altLang="en-US" sz="2000" dirty="0" err="1" smtClean="0">
                <a:solidFill>
                  <a:srgbClr val="FF0000"/>
                </a:solidFill>
                <a:latin typeface="Gill Sans"/>
              </a:rPr>
              <a:t>space</a:t>
            </a:r>
            <a:r>
              <a:rPr lang="it-IT" altLang="en-US" sz="2000" dirty="0" smtClean="0">
                <a:solidFill>
                  <a:srgbClr val="FF0000"/>
                </a:solidFill>
                <a:latin typeface="Gill Sans"/>
              </a:rPr>
              <a:t> </a:t>
            </a:r>
            <a:r>
              <a:rPr lang="it-IT" altLang="en-US" sz="2000" dirty="0" err="1" smtClean="0">
                <a:solidFill>
                  <a:srgbClr val="FF0000"/>
                </a:solidFill>
                <a:latin typeface="Gill Sans"/>
              </a:rPr>
              <a:t>bias</a:t>
            </a:r>
            <a:r>
              <a:rPr lang="it-IT" altLang="en-US" sz="2000" dirty="0" smtClean="0">
                <a:solidFill>
                  <a:srgbClr val="FF0000"/>
                </a:solidFill>
                <a:latin typeface="Gill Sans"/>
              </a:rPr>
              <a:t> </a:t>
            </a:r>
            <a:r>
              <a:rPr lang="it-IT" altLang="en-US" sz="2000" dirty="0" smtClean="0">
                <a:latin typeface="Gill Sans"/>
              </a:rPr>
              <a:t>and </a:t>
            </a:r>
            <a:r>
              <a:rPr lang="it-IT" altLang="en-US" sz="2000" dirty="0" err="1" smtClean="0">
                <a:latin typeface="Gill Sans"/>
              </a:rPr>
              <a:t>three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cases</a:t>
            </a:r>
            <a:r>
              <a:rPr lang="it-IT" altLang="en-US" sz="2000" dirty="0" smtClean="0">
                <a:latin typeface="Gill Sans"/>
              </a:rPr>
              <a:t> of </a:t>
            </a:r>
            <a:r>
              <a:rPr lang="it-IT" altLang="en-US" sz="2000" dirty="0" smtClean="0">
                <a:solidFill>
                  <a:srgbClr val="FF0000"/>
                </a:solidFill>
                <a:latin typeface="Gill Sans"/>
              </a:rPr>
              <a:t>time </a:t>
            </a:r>
            <a:r>
              <a:rPr lang="it-IT" altLang="en-US" sz="2000" dirty="0" err="1" smtClean="0">
                <a:solidFill>
                  <a:srgbClr val="FF0000"/>
                </a:solidFill>
                <a:latin typeface="Gill Sans"/>
              </a:rPr>
              <a:t>bias</a:t>
            </a:r>
            <a:endParaRPr lang="it-IT" altLang="en-US" sz="2000" dirty="0">
              <a:solidFill>
                <a:srgbClr val="FF0000"/>
              </a:solidFill>
              <a:latin typeface="Gill Sans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 err="1" smtClean="0">
                <a:latin typeface="Gill Sans"/>
              </a:rPr>
              <a:t>Identify</a:t>
            </a:r>
            <a:r>
              <a:rPr lang="it-IT" altLang="en-US" sz="2000" dirty="0" smtClean="0">
                <a:latin typeface="Gill Sans"/>
              </a:rPr>
              <a:t> in </a:t>
            </a:r>
            <a:r>
              <a:rPr lang="it-IT" altLang="en-US" sz="2000" dirty="0" err="1" smtClean="0">
                <a:latin typeface="Gill Sans"/>
              </a:rPr>
              <a:t>MultiWordNet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three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words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having</a:t>
            </a:r>
            <a:r>
              <a:rPr lang="it-IT" altLang="en-US" sz="2000" dirty="0" smtClean="0">
                <a:latin typeface="Gill Sans"/>
              </a:rPr>
              <a:t> a </a:t>
            </a:r>
            <a:r>
              <a:rPr lang="it-IT" altLang="en-US" sz="2000" dirty="0" smtClean="0">
                <a:solidFill>
                  <a:srgbClr val="FF0000"/>
                </a:solidFill>
                <a:latin typeface="Gill Sans"/>
              </a:rPr>
              <a:t>GAP</a:t>
            </a:r>
            <a:r>
              <a:rPr lang="it-IT" altLang="en-US" sz="2000" dirty="0" smtClean="0">
                <a:latin typeface="Gill Sans"/>
              </a:rPr>
              <a:t> in </a:t>
            </a:r>
            <a:r>
              <a:rPr lang="it-IT" altLang="en-US" sz="2000" dirty="0" err="1" smtClean="0">
                <a:latin typeface="Gill Sans"/>
              </a:rPr>
              <a:t>another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language</a:t>
            </a:r>
            <a:endParaRPr lang="en-GB" altLang="en-US" sz="2000" dirty="0">
              <a:latin typeface="Gill Sans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131695" y="6279961"/>
            <a:ext cx="4822774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WORDNET ::  MULTIWORDNET :: WEAKNESSES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EXERCISES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>
              <a:defRPr/>
            </a:pPr>
            <a:r>
              <a:rPr lang="en-US" dirty="0" smtClean="0"/>
              <a:t>Knowledge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63272" cy="635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Roadmap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12968" cy="5328568"/>
          </a:xfrm>
        </p:spPr>
        <p:txBody>
          <a:bodyPr rtlCol="0">
            <a:normAutofit/>
          </a:bodyPr>
          <a:lstStyle/>
          <a:p>
            <a:pPr lvl="0"/>
            <a:r>
              <a:rPr lang="en-US" sz="2800" b="1" dirty="0"/>
              <a:t>Problem: The semantic heterogeneity problem</a:t>
            </a:r>
          </a:p>
          <a:p>
            <a:pPr lvl="0"/>
            <a:r>
              <a:rPr lang="en-US" sz="2800" b="1" dirty="0"/>
              <a:t>Solution: Current approaches to interoperability</a:t>
            </a:r>
          </a:p>
          <a:p>
            <a:pPr lvl="0"/>
            <a:r>
              <a:rPr lang="en-US" sz="2800" b="1" dirty="0"/>
              <a:t>Ontologies</a:t>
            </a:r>
          </a:p>
          <a:p>
            <a:pPr lvl="0"/>
            <a:r>
              <a:rPr lang="en-US" sz="2800" b="1" dirty="0"/>
              <a:t>Linguistic and knowledge resources: what and why</a:t>
            </a:r>
          </a:p>
          <a:p>
            <a:pPr lvl="0"/>
            <a:r>
              <a:rPr lang="en-US" sz="2800" b="1" dirty="0"/>
              <a:t>Exercises</a:t>
            </a:r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4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1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63272" cy="635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Roadmap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12968" cy="5328568"/>
          </a:xfrm>
        </p:spPr>
        <p:txBody>
          <a:bodyPr rtlCol="0">
            <a:normAutofit/>
          </a:bodyPr>
          <a:lstStyle/>
          <a:p>
            <a:pPr lvl="0"/>
            <a:r>
              <a:rPr lang="en-US" sz="2800" b="1" dirty="0" smtClean="0"/>
              <a:t>Renowned knowledge resources</a:t>
            </a:r>
          </a:p>
          <a:p>
            <a:pPr lvl="0"/>
            <a:r>
              <a:rPr lang="en-US" sz="2800" b="1" dirty="0" smtClean="0"/>
              <a:t>The (open) linked data initiative</a:t>
            </a:r>
          </a:p>
          <a:p>
            <a:pPr lvl="0"/>
            <a:r>
              <a:rPr lang="en-US" sz="2800" b="1" dirty="0" smtClean="0"/>
              <a:t>Applications</a:t>
            </a:r>
          </a:p>
          <a:p>
            <a:r>
              <a:rPr lang="en-US" sz="2800" b="1" dirty="0" smtClean="0"/>
              <a:t>Exercises</a:t>
            </a:r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40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5258122" y="4595813"/>
            <a:ext cx="1090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alibri" pitchFamily="34" charset="0"/>
              </a:rPr>
              <a:t>ETH Zurich</a:t>
            </a:r>
          </a:p>
        </p:txBody>
      </p:sp>
      <p:sp>
        <p:nvSpPr>
          <p:cNvPr id="35843" name="TextBox 9"/>
          <p:cNvSpPr txBox="1">
            <a:spLocks noChangeArrowheads="1"/>
          </p:cNvSpPr>
          <p:nvPr/>
        </p:nvSpPr>
        <p:spPr bwMode="auto">
          <a:xfrm>
            <a:off x="5235897" y="5805488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66FF"/>
                </a:solidFill>
              </a:rPr>
              <a:t>UNIVERSITY</a:t>
            </a:r>
          </a:p>
        </p:txBody>
      </p:sp>
      <p:sp>
        <p:nvSpPr>
          <p:cNvPr id="35844" name="TextBox 11"/>
          <p:cNvSpPr txBox="1">
            <a:spLocks noChangeArrowheads="1"/>
          </p:cNvSpPr>
          <p:nvPr/>
        </p:nvSpPr>
        <p:spPr bwMode="auto">
          <a:xfrm>
            <a:off x="2339752" y="2708275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accent2"/>
                </a:solidFill>
                <a:latin typeface="Calibri" pitchFamily="34" charset="0"/>
              </a:rPr>
              <a:t>Albert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alibri" pitchFamily="34" charset="0"/>
              </a:rPr>
              <a:t>Einstein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5845" name="TextBox 13"/>
          <p:cNvSpPr txBox="1">
            <a:spLocks noChangeArrowheads="1"/>
          </p:cNvSpPr>
          <p:nvPr/>
        </p:nvSpPr>
        <p:spPr bwMode="auto">
          <a:xfrm>
            <a:off x="5258122" y="2801938"/>
            <a:ext cx="1336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alibri" pitchFamily="34" charset="0"/>
              </a:rPr>
              <a:t>Mileva</a:t>
            </a: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alibri" pitchFamily="34" charset="0"/>
              </a:rPr>
              <a:t>Maric</a:t>
            </a:r>
          </a:p>
        </p:txBody>
      </p:sp>
      <p:sp>
        <p:nvSpPr>
          <p:cNvPr id="35846" name="TextBox 15"/>
          <p:cNvSpPr txBox="1">
            <a:spLocks noChangeArrowheads="1"/>
          </p:cNvSpPr>
          <p:nvPr/>
        </p:nvSpPr>
        <p:spPr bwMode="auto">
          <a:xfrm>
            <a:off x="5624834" y="1336675"/>
            <a:ext cx="549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alibri" pitchFamily="34" charset="0"/>
              </a:rPr>
              <a:t>Ulm</a:t>
            </a:r>
          </a:p>
        </p:txBody>
      </p:sp>
      <p:sp>
        <p:nvSpPr>
          <p:cNvPr id="35847" name="TextBox 21"/>
          <p:cNvSpPr txBox="1">
            <a:spLocks noChangeArrowheads="1"/>
          </p:cNvSpPr>
          <p:nvPr/>
        </p:nvSpPr>
        <p:spPr bwMode="auto">
          <a:xfrm>
            <a:off x="7836222" y="1268413"/>
            <a:ext cx="96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alibri" pitchFamily="34" charset="0"/>
              </a:rPr>
              <a:t>Germany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72184" y="3582988"/>
            <a:ext cx="2152650" cy="1905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35863" idx="1"/>
          </p:cNvCxnSpPr>
          <p:nvPr/>
        </p:nvCxnSpPr>
        <p:spPr>
          <a:xfrm flipV="1">
            <a:off x="3472184" y="2090738"/>
            <a:ext cx="2014538" cy="125095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5862" idx="1"/>
          </p:cNvCxnSpPr>
          <p:nvPr/>
        </p:nvCxnSpPr>
        <p:spPr>
          <a:xfrm>
            <a:off x="3472184" y="3889375"/>
            <a:ext cx="1785938" cy="133985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5863" idx="3"/>
            <a:endCxn id="35864" idx="1"/>
          </p:cNvCxnSpPr>
          <p:nvPr/>
        </p:nvCxnSpPr>
        <p:spPr>
          <a:xfrm flipV="1">
            <a:off x="6315397" y="2022475"/>
            <a:ext cx="1620837" cy="6826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2" name="TextBox 34"/>
          <p:cNvSpPr txBox="1">
            <a:spLocks noChangeArrowheads="1"/>
          </p:cNvSpPr>
          <p:nvPr/>
        </p:nvSpPr>
        <p:spPr bwMode="auto">
          <a:xfrm>
            <a:off x="6809109" y="1641475"/>
            <a:ext cx="671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66FF"/>
                </a:solidFill>
              </a:rPr>
              <a:t>part-of</a:t>
            </a:r>
          </a:p>
        </p:txBody>
      </p:sp>
      <p:sp>
        <p:nvSpPr>
          <p:cNvPr id="36" name="TextBox 35"/>
          <p:cNvSpPr txBox="1"/>
          <p:nvPr/>
        </p:nvSpPr>
        <p:spPr>
          <a:xfrm rot="19626005">
            <a:off x="4015109" y="2427288"/>
            <a:ext cx="9652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66FF"/>
                </a:solidFill>
                <a:latin typeface="Arial" pitchFamily="34" charset="0"/>
                <a:ea typeface="+mn-ea"/>
              </a:rPr>
              <a:t>birth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+mn-ea"/>
              </a:rPr>
              <a:t> </a:t>
            </a:r>
            <a:r>
              <a:rPr lang="en-US" sz="1200" b="1" dirty="0">
                <a:solidFill>
                  <a:srgbClr val="0066FF"/>
                </a:solidFill>
                <a:latin typeface="Arial" pitchFamily="34" charset="0"/>
                <a:ea typeface="+mn-ea"/>
              </a:rPr>
              <a:t>place</a:t>
            </a:r>
          </a:p>
        </p:txBody>
      </p:sp>
      <p:sp>
        <p:nvSpPr>
          <p:cNvPr id="35854" name="TextBox 36"/>
          <p:cNvSpPr txBox="1">
            <a:spLocks noChangeArrowheads="1"/>
          </p:cNvSpPr>
          <p:nvPr/>
        </p:nvSpPr>
        <p:spPr bwMode="auto">
          <a:xfrm>
            <a:off x="4278634" y="3295650"/>
            <a:ext cx="72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66FF"/>
                </a:solidFill>
              </a:rPr>
              <a:t>spouse</a:t>
            </a:r>
          </a:p>
        </p:txBody>
      </p:sp>
      <p:sp>
        <p:nvSpPr>
          <p:cNvPr id="35855" name="TextBox 37"/>
          <p:cNvSpPr txBox="1">
            <a:spLocks noChangeArrowheads="1"/>
          </p:cNvSpPr>
          <p:nvPr/>
        </p:nvSpPr>
        <p:spPr bwMode="auto">
          <a:xfrm rot="2250551">
            <a:off x="4011934" y="4281488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66FF"/>
                </a:solidFill>
              </a:rPr>
              <a:t>affiliation</a:t>
            </a:r>
          </a:p>
        </p:txBody>
      </p:sp>
      <p:sp>
        <p:nvSpPr>
          <p:cNvPr id="35856" name="TextBox 40"/>
          <p:cNvSpPr txBox="1">
            <a:spLocks noChangeArrowheads="1"/>
          </p:cNvSpPr>
          <p:nvPr/>
        </p:nvSpPr>
        <p:spPr bwMode="auto">
          <a:xfrm>
            <a:off x="2656209" y="4106863"/>
            <a:ext cx="989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66FF"/>
                </a:solidFill>
              </a:rPr>
              <a:t>SCIENTIST</a:t>
            </a:r>
          </a:p>
        </p:txBody>
      </p:sp>
      <p:sp>
        <p:nvSpPr>
          <p:cNvPr id="35857" name="TextBox 45"/>
          <p:cNvSpPr txBox="1">
            <a:spLocks noChangeArrowheads="1"/>
          </p:cNvSpPr>
          <p:nvPr/>
        </p:nvSpPr>
        <p:spPr bwMode="auto">
          <a:xfrm>
            <a:off x="5508947" y="4108450"/>
            <a:ext cx="835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66FF"/>
                </a:solidFill>
              </a:rPr>
              <a:t>PERSON</a:t>
            </a:r>
          </a:p>
        </p:txBody>
      </p:sp>
      <p:sp>
        <p:nvSpPr>
          <p:cNvPr id="35858" name="TextBox 53"/>
          <p:cNvSpPr txBox="1">
            <a:spLocks noChangeArrowheads="1"/>
          </p:cNvSpPr>
          <p:nvPr/>
        </p:nvSpPr>
        <p:spPr bwMode="auto">
          <a:xfrm>
            <a:off x="5658172" y="2492375"/>
            <a:ext cx="536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66FF"/>
                </a:solidFill>
              </a:rPr>
              <a:t>CITY</a:t>
            </a:r>
          </a:p>
        </p:txBody>
      </p:sp>
      <p:sp>
        <p:nvSpPr>
          <p:cNvPr id="35859" name="TextBox 60"/>
          <p:cNvSpPr txBox="1">
            <a:spLocks noChangeArrowheads="1"/>
          </p:cNvSpPr>
          <p:nvPr/>
        </p:nvSpPr>
        <p:spPr bwMode="auto">
          <a:xfrm>
            <a:off x="7880672" y="2417763"/>
            <a:ext cx="939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66FF"/>
                </a:solidFill>
              </a:rPr>
              <a:t>COUNTRY</a:t>
            </a:r>
          </a:p>
        </p:txBody>
      </p:sp>
      <p:pic>
        <p:nvPicPr>
          <p:cNvPr id="35860" name="Picture 2" descr="C:\Users\admin\AppData\Local\Microsoft\Windows\Temporary Internet Files\Content.IE5\G4TYLDBC\MC900432626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972" y="3094038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Picture 2" descr="C:\Users\admin\AppData\Local\Microsoft\Windows\Temporary Internet Files\Content.IE5\G4TYLDBC\MC900432626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959" y="3113088"/>
            <a:ext cx="9763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4" descr="C:\Users\admin\AppData\Local\Microsoft\Windows\Temporary Internet Files\Content.IE5\HUOTPJY3\MC9004348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122" y="4652963"/>
            <a:ext cx="1133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Picture 7" descr="C:\Users\admin\AppData\Local\Microsoft\Windows\Temporary Internet Files\Content.IE5\HUOTPJY3\MC900438068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722" y="1676400"/>
            <a:ext cx="8286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7" descr="C:\Users\admin\AppData\Local\Microsoft\Windows\Temporary Internet Files\Content.IE5\HUOTPJY3\MC900438068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6234" y="1608138"/>
            <a:ext cx="8286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5" name="Rectangle 2"/>
          <p:cNvSpPr txBox="1">
            <a:spLocks noChangeArrowheads="1"/>
          </p:cNvSpPr>
          <p:nvPr/>
        </p:nvSpPr>
        <p:spPr bwMode="auto">
          <a:xfrm>
            <a:off x="250825" y="116632"/>
            <a:ext cx="8642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chemeClr val="tx2"/>
                </a:solidFill>
                <a:latin typeface="Franklin Gothic Book" pitchFamily="34" charset="0"/>
              </a:rPr>
              <a:t/>
            </a:r>
            <a:br>
              <a:rPr lang="it-IT" sz="3200" dirty="0">
                <a:solidFill>
                  <a:schemeClr val="tx2"/>
                </a:solidFill>
                <a:latin typeface="Franklin Gothic Book" pitchFamily="34" charset="0"/>
              </a:rPr>
            </a:br>
            <a:r>
              <a:rPr lang="it-IT" sz="3200" dirty="0">
                <a:solidFill>
                  <a:schemeClr val="tx2"/>
                </a:solidFill>
                <a:latin typeface="Franklin Gothic Book" pitchFamily="34" charset="0"/>
              </a:rPr>
              <a:t>Example of </a:t>
            </a:r>
            <a:r>
              <a:rPr lang="it-IT" sz="3200" dirty="0" err="1" smtClean="0">
                <a:solidFill>
                  <a:schemeClr val="tx2"/>
                </a:solidFill>
                <a:latin typeface="Franklin Gothic Book" pitchFamily="34" charset="0"/>
              </a:rPr>
              <a:t>knowledge</a:t>
            </a:r>
            <a:r>
              <a:rPr lang="it-IT" sz="3200" dirty="0" smtClean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  <a:latin typeface="Franklin Gothic Book" pitchFamily="34" charset="0"/>
              </a:rPr>
              <a:t>content</a:t>
            </a:r>
            <a:endParaRPr lang="en-US" sz="3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41</a:t>
            </a:fld>
            <a:r>
              <a:rPr lang="en-US" smtClean="0"/>
              <a:t> 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5860" idx="1"/>
            <a:endCxn id="6" idx="3"/>
          </p:cNvCxnSpPr>
          <p:nvPr/>
        </p:nvCxnSpPr>
        <p:spPr>
          <a:xfrm flipH="1" flipV="1">
            <a:off x="1283852" y="3578533"/>
            <a:ext cx="1377120" cy="445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7504" y="3440033"/>
            <a:ext cx="1176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itchFamily="34" charset="0"/>
              </a:rPr>
              <a:t>March, 14 1879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475656" y="3291701"/>
            <a:ext cx="1075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66FF"/>
                </a:solidFill>
              </a:rPr>
              <a:t>d</a:t>
            </a:r>
            <a:r>
              <a:rPr lang="en-US" sz="1200" b="1" dirty="0" smtClean="0">
                <a:solidFill>
                  <a:srgbClr val="0066FF"/>
                </a:solidFill>
              </a:rPr>
              <a:t>ate of birth</a:t>
            </a:r>
            <a:endParaRPr lang="en-US" sz="1200" b="1" dirty="0">
              <a:solidFill>
                <a:srgbClr val="0066FF"/>
              </a:solidFill>
            </a:endParaRPr>
          </a:p>
        </p:txBody>
      </p:sp>
      <p:sp>
        <p:nvSpPr>
          <p:cNvPr id="33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RESOURCES</a:t>
            </a:r>
            <a:r>
              <a:rPr lang="en-US" altLang="en-US" sz="1200" b="1" dirty="0" smtClean="0"/>
              <a:t> ::  LINKED DATA :: APPLICATIONS 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227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42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>
                <a:hlinkClick r:id="rId2"/>
              </a:rPr>
              <a:t>CYC ontology </a:t>
            </a:r>
            <a:r>
              <a:rPr lang="en-US" altLang="en-US" dirty="0" smtClean="0"/>
              <a:t>(1984)</a:t>
            </a:r>
            <a:endParaRPr lang="en-US" altLang="en-US" dirty="0"/>
          </a:p>
        </p:txBody>
      </p:sp>
      <p:pic>
        <p:nvPicPr>
          <p:cNvPr id="3076" name="Picture 4" descr="http://ontolog.cim3.net/file/resource/ontology/CommonUpperOntology/OpenCyc_Upper-Ontology_20020327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735116"/>
            <a:ext cx="6740258" cy="435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2404" y="5067761"/>
            <a:ext cx="873992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A general-purpose </a:t>
            </a:r>
            <a:r>
              <a:rPr lang="en-US" sz="1400" i="1" dirty="0"/>
              <a:t>common sense </a:t>
            </a:r>
            <a:r>
              <a:rPr lang="en-US" sz="1400" dirty="0"/>
              <a:t>knowledge base </a:t>
            </a:r>
            <a:endParaRPr lang="en-US" sz="14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Hand-crafted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It contains </a:t>
            </a:r>
            <a:r>
              <a:rPr lang="en-US" sz="1400" dirty="0"/>
              <a:t>around 2.2 million assertions and more than 250,000 terms </a:t>
            </a:r>
            <a:endParaRPr lang="en-US" sz="14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Gill Sans" pitchFamily="-124" charset="0"/>
              </a:rPr>
              <a:t>Content </a:t>
            </a:r>
            <a:r>
              <a:rPr lang="en-US" altLang="en-US" sz="1400" dirty="0">
                <a:latin typeface="Gill Sans" pitchFamily="-124" charset="0"/>
              </a:rPr>
              <a:t>into three levels from broader and abstract knowledge (the </a:t>
            </a:r>
            <a:r>
              <a:rPr lang="en-US" altLang="en-US" sz="1400" b="1" dirty="0">
                <a:latin typeface="Gill Sans" pitchFamily="-124" charset="0"/>
              </a:rPr>
              <a:t>upper ontology</a:t>
            </a:r>
            <a:r>
              <a:rPr lang="en-US" altLang="en-US" sz="1400" dirty="0">
                <a:latin typeface="Gill Sans" pitchFamily="-124" charset="0"/>
              </a:rPr>
              <a:t>) and widely used knowledge (the </a:t>
            </a:r>
            <a:r>
              <a:rPr lang="en-US" altLang="en-US" sz="1400" b="1" dirty="0">
                <a:latin typeface="Gill Sans" pitchFamily="-124" charset="0"/>
              </a:rPr>
              <a:t>middle ontology</a:t>
            </a:r>
            <a:r>
              <a:rPr lang="en-US" altLang="en-US" sz="1400" dirty="0">
                <a:latin typeface="Gill Sans" pitchFamily="-124" charset="0"/>
              </a:rPr>
              <a:t>) to domain specific knowledge (the </a:t>
            </a:r>
            <a:r>
              <a:rPr lang="en-US" altLang="en-US" sz="1400" b="1" dirty="0">
                <a:latin typeface="Gill Sans" pitchFamily="-124" charset="0"/>
              </a:rPr>
              <a:t>lower ontology</a:t>
            </a:r>
            <a:r>
              <a:rPr lang="en-US" altLang="en-US" sz="1400" dirty="0" smtClean="0">
                <a:latin typeface="Gill Sans" pitchFamily="-124" charset="0"/>
              </a:rPr>
              <a:t>).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236296" y="998295"/>
            <a:ext cx="18002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Triples such 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#$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isa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#$</a:t>
            </a:r>
            <a:r>
              <a:rPr lang="en-US" altLang="en-US" sz="1100" dirty="0" err="1">
                <a:latin typeface="Arial Unicode MS" pitchFamily="34" charset="-128"/>
                <a:cs typeface="Arial" pitchFamily="34" charset="0"/>
              </a:rPr>
              <a:t>BillClinton</a:t>
            </a:r>
            <a:r>
              <a:rPr lang="en-US" altLang="en-US" sz="1100" dirty="0"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latin typeface="Arial Unicode MS" pitchFamily="34" charset="-128"/>
                <a:cs typeface="Arial" pitchFamily="34" charset="0"/>
              </a:rPr>
              <a:t>#$</a:t>
            </a:r>
            <a:r>
              <a:rPr lang="en-US" altLang="en-US" sz="1100" dirty="0" err="1">
                <a:latin typeface="Arial Unicode MS" pitchFamily="34" charset="-128"/>
                <a:cs typeface="Arial" pitchFamily="34" charset="0"/>
              </a:rPr>
              <a:t>UnitedStatesPresident</a:t>
            </a:r>
            <a:endParaRPr lang="en-US" altLang="en-US" sz="1100" dirty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latin typeface="Arial Unicode MS" pitchFamily="34" charset="-128"/>
              <a:cs typeface="Arial" pitchFamily="34" charset="0"/>
            </a:endParaRPr>
          </a:p>
          <a:p>
            <a:pPr lvl="0"/>
            <a:r>
              <a:rPr lang="en-US" sz="1100" dirty="0">
                <a:latin typeface="Arial Unicode MS" pitchFamily="34" charset="-128"/>
                <a:cs typeface="Arial" pitchFamily="34" charset="0"/>
              </a:rPr>
              <a:t>#$</a:t>
            </a:r>
            <a:r>
              <a:rPr lang="en-US" sz="1100" dirty="0" err="1">
                <a:latin typeface="Arial Unicode MS" pitchFamily="34" charset="-128"/>
                <a:cs typeface="Arial" pitchFamily="34" charset="0"/>
              </a:rPr>
              <a:t>capitalCity</a:t>
            </a:r>
            <a:r>
              <a:rPr lang="en-US" sz="1100" dirty="0">
                <a:latin typeface="Arial Unicode MS" pitchFamily="34" charset="-128"/>
                <a:cs typeface="Arial" pitchFamily="34" charset="0"/>
              </a:rPr>
              <a:t> </a:t>
            </a:r>
            <a:endParaRPr lang="en-US" sz="1100" dirty="0" smtClean="0">
              <a:latin typeface="Arial Unicode MS" pitchFamily="34" charset="-128"/>
              <a:cs typeface="Arial" pitchFamily="34" charset="0"/>
            </a:endParaRPr>
          </a:p>
          <a:p>
            <a:pPr lvl="0"/>
            <a:r>
              <a:rPr lang="en-US" sz="1100" dirty="0" smtClean="0">
                <a:latin typeface="Arial Unicode MS" pitchFamily="34" charset="-128"/>
                <a:cs typeface="Arial" pitchFamily="34" charset="0"/>
              </a:rPr>
              <a:t>#$France</a:t>
            </a:r>
          </a:p>
          <a:p>
            <a:pPr lvl="0"/>
            <a:r>
              <a:rPr lang="en-US" sz="1100" dirty="0" smtClean="0">
                <a:latin typeface="Arial Unicode MS" pitchFamily="34" charset="-128"/>
                <a:cs typeface="Arial" pitchFamily="34" charset="0"/>
              </a:rPr>
              <a:t>#$</a:t>
            </a:r>
            <a:r>
              <a:rPr lang="en-US" sz="1100" dirty="0">
                <a:latin typeface="Arial Unicode MS" pitchFamily="34" charset="-128"/>
                <a:cs typeface="Arial" pitchFamily="34" charset="0"/>
              </a:rPr>
              <a:t>Paris</a:t>
            </a:r>
            <a:r>
              <a:rPr lang="en-US" altLang="en-US" sz="1100" dirty="0">
                <a:latin typeface="Arial Unicode MS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RESOURCES</a:t>
            </a:r>
            <a:r>
              <a:rPr lang="en-US" altLang="en-US" sz="1200" b="1" dirty="0" smtClean="0"/>
              <a:t> ::  LINKED DATA :: APPLICATIONS :: EXERCISES</a:t>
            </a:r>
            <a:endParaRPr lang="en-US" altLang="en-US" sz="1200" b="1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43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>
                <a:hlinkClick r:id="rId2"/>
              </a:rPr>
              <a:t>SUMO ontology </a:t>
            </a:r>
            <a:r>
              <a:rPr lang="en-US" altLang="en-US" dirty="0" smtClean="0"/>
              <a:t>(2001)</a:t>
            </a:r>
            <a:endParaRPr lang="en-US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707904" y="985951"/>
            <a:ext cx="519313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altLang="en-US" sz="1600" b="1" dirty="0" smtClean="0">
                <a:latin typeface="Gill Sans" pitchFamily="-124" charset="0"/>
              </a:rPr>
              <a:t>Suggested </a:t>
            </a:r>
            <a:r>
              <a:rPr lang="en-US" altLang="en-US" sz="1600" b="1" dirty="0">
                <a:latin typeface="Gill Sans" pitchFamily="-124" charset="0"/>
              </a:rPr>
              <a:t>Upper Merged </a:t>
            </a:r>
            <a:r>
              <a:rPr lang="en-US" altLang="en-US" sz="1600" b="1" dirty="0" smtClean="0">
                <a:latin typeface="Gill Sans" pitchFamily="-124" charset="0"/>
              </a:rPr>
              <a:t>Ontology</a:t>
            </a:r>
          </a:p>
          <a:p>
            <a:pPr lvl="0" algn="just"/>
            <a:endParaRPr lang="en-US" sz="16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A general-purpose common sense knowledge base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Hand-crafted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It contains around </a:t>
            </a:r>
            <a:r>
              <a:rPr lang="en-US" altLang="en-US" sz="1600" dirty="0">
                <a:latin typeface="Gill Sans" pitchFamily="-124" charset="0"/>
              </a:rPr>
              <a:t>1,000 terms and 4,000 definitional </a:t>
            </a:r>
            <a:r>
              <a:rPr lang="en-US" altLang="en-US" sz="1600" dirty="0" smtClean="0">
                <a:latin typeface="Gill Sans" pitchFamily="-124" charset="0"/>
              </a:rPr>
              <a:t>statements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Gill Sans" pitchFamily="-124" charset="0"/>
              </a:rPr>
              <a:t>Its </a:t>
            </a:r>
            <a:r>
              <a:rPr lang="en-US" altLang="en-US" sz="1600" dirty="0">
                <a:latin typeface="Gill Sans" pitchFamily="-124" charset="0"/>
              </a:rPr>
              <a:t>extension, called </a:t>
            </a:r>
            <a:r>
              <a:rPr lang="en-US" altLang="en-US" sz="1600" b="1" dirty="0">
                <a:latin typeface="Gill Sans" pitchFamily="-124" charset="0"/>
              </a:rPr>
              <a:t>MILO</a:t>
            </a:r>
            <a:r>
              <a:rPr lang="en-US" altLang="en-US" sz="1600" dirty="0">
                <a:latin typeface="Gill Sans" pitchFamily="-124" charset="0"/>
              </a:rPr>
              <a:t> (</a:t>
            </a:r>
            <a:r>
              <a:rPr lang="en-US" altLang="en-US" sz="1600" dirty="0" smtClean="0">
                <a:latin typeface="Gill Sans" pitchFamily="-124" charset="0"/>
              </a:rPr>
              <a:t>Mid-Level </a:t>
            </a:r>
            <a:r>
              <a:rPr lang="en-US" altLang="en-US" sz="1600" dirty="0">
                <a:latin typeface="Gill Sans" pitchFamily="-124" charset="0"/>
              </a:rPr>
              <a:t>Ontology), covers individual </a:t>
            </a:r>
            <a:r>
              <a:rPr lang="en-US" altLang="en-US" sz="1600" dirty="0" smtClean="0">
                <a:latin typeface="Gill Sans" pitchFamily="-124" charset="0"/>
              </a:rPr>
              <a:t>domains</a:t>
            </a:r>
            <a:endParaRPr lang="en-US" altLang="en-US" sz="1600" dirty="0">
              <a:latin typeface="Gill Sans" pitchFamily="-12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052736"/>
            <a:ext cx="3566427" cy="502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RESOURCES</a:t>
            </a:r>
            <a:r>
              <a:rPr lang="en-US" altLang="en-US" sz="1200" b="1" dirty="0" smtClean="0"/>
              <a:t> ::  LINKED DATA :: APPLICATIONS :: EXERCISES</a:t>
            </a:r>
            <a:endParaRPr lang="en-US" altLang="en-US" sz="1200" b="1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44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>
                <a:hlinkClick r:id="rId2"/>
              </a:rPr>
              <a:t>DBPedia </a:t>
            </a:r>
            <a:r>
              <a:rPr lang="en-US" altLang="en-US" dirty="0" smtClean="0"/>
              <a:t>(2007)</a:t>
            </a:r>
            <a:endParaRPr lang="en-US" altLang="en-US" dirty="0"/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82322" y="5373216"/>
            <a:ext cx="7846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 smtClean="0"/>
              <a:t>It is automatically built by extracting semi-structured </a:t>
            </a:r>
            <a:r>
              <a:rPr lang="en-US" sz="1600" dirty="0"/>
              <a:t>content from </a:t>
            </a:r>
            <a:r>
              <a:rPr lang="en-US" sz="1600" dirty="0" smtClean="0"/>
              <a:t>Wikipedia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Gill Sans" pitchFamily="-124" charset="0"/>
              </a:rPr>
              <a:t>Text is not semantically analyzed</a:t>
            </a:r>
          </a:p>
        </p:txBody>
      </p:sp>
      <p:pic>
        <p:nvPicPr>
          <p:cNvPr id="4098" name="Picture 2" descr="http://wifo5-03.informatik.uni-mannheim.de/pubby/images/dbpedia-berlin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908721"/>
            <a:ext cx="5771396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0295" y="1200048"/>
            <a:ext cx="2940114" cy="381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060295" y="892271"/>
            <a:ext cx="29401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400" b="1" dirty="0" smtClean="0">
                <a:latin typeface="Gill Sans" pitchFamily="-124" charset="0"/>
              </a:rPr>
              <a:t>Wikipedia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RESOURCES</a:t>
            </a:r>
            <a:r>
              <a:rPr lang="en-US" altLang="en-US" sz="1200" b="1" dirty="0" smtClean="0"/>
              <a:t> ::  LINKED DATA :: APPLICATIONS :: EXERCISES</a:t>
            </a:r>
            <a:endParaRPr lang="en-US" altLang="en-US" sz="1200" b="1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45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ounded Rectangle 41"/>
          <p:cNvSpPr>
            <a:spLocks noChangeArrowheads="1"/>
          </p:cNvSpPr>
          <p:nvPr/>
        </p:nvSpPr>
        <p:spPr bwMode="auto">
          <a:xfrm>
            <a:off x="5580112" y="1587716"/>
            <a:ext cx="2158572" cy="7402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18288" tIns="0" rIns="18288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i="1" dirty="0"/>
              <a:t>a scientist trained in physics</a:t>
            </a: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6247107" y="1052736"/>
            <a:ext cx="864096" cy="3039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latin typeface="Times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Calibri" pitchFamily="34" charset="0"/>
                <a:cs typeface="Arial" pitchFamily="34" charset="0"/>
              </a:rPr>
              <a:t>hysicist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traight Connector 44"/>
          <p:cNvSpPr>
            <a:spLocks noChangeShapeType="1"/>
          </p:cNvSpPr>
          <p:nvPr/>
        </p:nvSpPr>
        <p:spPr bwMode="auto">
          <a:xfrm>
            <a:off x="6679155" y="1313163"/>
            <a:ext cx="0" cy="2745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6732240" y="2684696"/>
            <a:ext cx="864096" cy="3459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Calibri" pitchFamily="34" charset="0"/>
                <a:cs typeface="Arial" pitchFamily="34" charset="0"/>
              </a:rPr>
              <a:t>instance-of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7811503" y="3444465"/>
            <a:ext cx="1018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instance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0" name="TextBox 62"/>
          <p:cNvSpPr txBox="1">
            <a:spLocks noChangeArrowheads="1"/>
          </p:cNvSpPr>
          <p:nvPr/>
        </p:nvSpPr>
        <p:spPr bwMode="auto">
          <a:xfrm>
            <a:off x="7908675" y="1788588"/>
            <a:ext cx="921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class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1" name="TextBox 62"/>
          <p:cNvSpPr txBox="1">
            <a:spLocks noChangeArrowheads="1"/>
          </p:cNvSpPr>
          <p:nvPr/>
        </p:nvSpPr>
        <p:spPr bwMode="auto">
          <a:xfrm>
            <a:off x="7738684" y="1052736"/>
            <a:ext cx="12617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word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>
                <a:hlinkClick r:id="rId2"/>
              </a:rPr>
              <a:t>YAGO ontology </a:t>
            </a:r>
            <a:r>
              <a:rPr lang="en-US" altLang="en-US" dirty="0" smtClean="0"/>
              <a:t>(2008)</a:t>
            </a:r>
            <a:endParaRPr lang="en-US" altLang="en-US" dirty="0"/>
          </a:p>
        </p:txBody>
      </p:sp>
      <p:sp>
        <p:nvSpPr>
          <p:cNvPr id="34" name="Rounded Rectangle 41"/>
          <p:cNvSpPr>
            <a:spLocks noChangeArrowheads="1"/>
          </p:cNvSpPr>
          <p:nvPr/>
        </p:nvSpPr>
        <p:spPr bwMode="auto">
          <a:xfrm>
            <a:off x="6012160" y="3387303"/>
            <a:ext cx="1296144" cy="45287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18288" tIns="0" rIns="18288" bIns="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latin typeface="Times"/>
                <a:ea typeface="Calibri" pitchFamily="34" charset="0"/>
                <a:cs typeface="Arial" pitchFamily="34" charset="0"/>
              </a:rPr>
              <a:t>Max Planck</a:t>
            </a:r>
          </a:p>
        </p:txBody>
      </p:sp>
      <p:cxnSp>
        <p:nvCxnSpPr>
          <p:cNvPr id="26" name="Straight Arrow Connector 25"/>
          <p:cNvCxnSpPr>
            <a:stCxn id="34" idx="0"/>
            <a:endCxn id="11" idx="2"/>
          </p:cNvCxnSpPr>
          <p:nvPr/>
        </p:nvCxnSpPr>
        <p:spPr>
          <a:xfrm flipH="1" flipV="1">
            <a:off x="6659398" y="2328014"/>
            <a:ext cx="834" cy="105928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mpg.de/262501/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5910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5020634" y="4109629"/>
            <a:ext cx="397977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Gill Sans" pitchFamily="-124" charset="0"/>
              </a:rPr>
              <a:t>Concepts</a:t>
            </a:r>
            <a:r>
              <a:rPr lang="en-US" altLang="en-US" sz="1400" dirty="0" smtClean="0">
                <a:latin typeface="Gill Sans" pitchFamily="-124" charset="0"/>
              </a:rPr>
              <a:t> are taken from noun synsets of WordNet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Gill Sans" pitchFamily="-124" charset="0"/>
              </a:rPr>
              <a:t>Instances</a:t>
            </a:r>
            <a:r>
              <a:rPr lang="en-US" altLang="en-US" sz="1400" dirty="0" smtClean="0">
                <a:latin typeface="Gill Sans" pitchFamily="-124" charset="0"/>
              </a:rPr>
              <a:t> and their properties are automatically extracted from Wikipedia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Gill Sans" pitchFamily="-124" charset="0"/>
              </a:rPr>
              <a:t>The </a:t>
            </a:r>
            <a:r>
              <a:rPr lang="en-US" altLang="en-US" sz="1400" b="1" dirty="0" smtClean="0">
                <a:latin typeface="Gill Sans" pitchFamily="-124" charset="0"/>
              </a:rPr>
              <a:t>linking</a:t>
            </a:r>
            <a:r>
              <a:rPr lang="en-US" altLang="en-US" sz="1400" dirty="0" smtClean="0">
                <a:latin typeface="Gill Sans" pitchFamily="-124" charset="0"/>
              </a:rPr>
              <a:t> of concepts with instances is done via NLP techniques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400" dirty="0" smtClean="0">
              <a:latin typeface="Gill Sans" pitchFamily="-124" charset="0"/>
            </a:endParaRP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Gill Sans" pitchFamily="-124" charset="0"/>
              </a:rPr>
              <a:t>Accuracy is claimed to be ~95%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Gill Sans" pitchFamily="-124" charset="0"/>
              </a:rPr>
              <a:t>It is available in triple (RDF) format 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RESOURCES</a:t>
            </a:r>
            <a:r>
              <a:rPr lang="en-US" altLang="en-US" sz="1200" b="1" dirty="0" smtClean="0"/>
              <a:t> ::  LINKED DATA :: APPLICATIONS :: EXERCISES</a:t>
            </a:r>
            <a:endParaRPr lang="en-US" altLang="en-US" sz="1200" b="1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46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>
                <a:hlinkClick r:id="rId2"/>
              </a:rPr>
              <a:t>Freebase </a:t>
            </a:r>
            <a:r>
              <a:rPr lang="en-US" altLang="en-US" dirty="0" smtClean="0"/>
              <a:t>(2010)</a:t>
            </a:r>
            <a:endParaRPr lang="en-US" altLang="en-US" dirty="0"/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323528" y="5445224"/>
            <a:ext cx="79208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/>
              <a:t>Semi-automatically built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/>
              <a:t>It contains data harvested from several sources such as Wikipedia, NNDB, FMD and MusicBrainz, as well as individually contributed data from its users.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8269" y="785921"/>
            <a:ext cx="6860115" cy="45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RESOURCES</a:t>
            </a:r>
            <a:r>
              <a:rPr lang="en-US" altLang="en-US" sz="1200" b="1" dirty="0" smtClean="0"/>
              <a:t> ::  LINKED DATA :: APPLICATIONS :: EXERCISES</a:t>
            </a:r>
            <a:endParaRPr lang="en-US" altLang="en-US" sz="1200" b="1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8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47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/>
              <a:t>The </a:t>
            </a:r>
            <a:r>
              <a:rPr lang="en-US" altLang="en-US" dirty="0" smtClean="0">
                <a:hlinkClick r:id="rId2"/>
              </a:rPr>
              <a:t>Schema.org</a:t>
            </a:r>
            <a:r>
              <a:rPr lang="en-US" altLang="en-US" dirty="0" smtClean="0"/>
              <a:t> initiative</a:t>
            </a:r>
            <a:endParaRPr lang="en-US" altLang="en-US" dirty="0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RESOURCES</a:t>
            </a:r>
            <a:r>
              <a:rPr lang="en-US" altLang="en-US" sz="1200" b="1" dirty="0" smtClean="0"/>
              <a:t> ::  LINKED DATA :: APPLICATIONS :: EXERCISES</a:t>
            </a:r>
            <a:endParaRPr lang="en-US" altLang="en-US" sz="1200" b="1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206" y="815372"/>
            <a:ext cx="7785595" cy="52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48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>
                <a:hlinkClick r:id="rId2"/>
              </a:rPr>
              <a:t>Linked Data Cloud </a:t>
            </a:r>
            <a:r>
              <a:rPr lang="en-US" altLang="en-US" dirty="0" smtClean="0"/>
              <a:t>(since 2007)</a:t>
            </a:r>
            <a:endParaRPr lang="en-US" altLang="en-US" dirty="0"/>
          </a:p>
        </p:txBody>
      </p:sp>
      <p:sp>
        <p:nvSpPr>
          <p:cNvPr id="2" name="AutoShape 4" descr="data:image/jpeg;base64,/9j/4AAQSkZJRgABAQAAAQABAAD/2wCEAAkGBxQSEhUUExQWFRQXGBcbGBgYGB4eGhkYGhgaHBgaGRsfHiggGholGx0bITEiJSstLi4uGx8zODMsNygtLiwBCgoKDg0OGhAQGy0kICQ0LDQsLDQsLC8sLC0sLCwsLDQsLCwsLDUsLCwsLzQsLCwsLCwtLCwsLC8sLCwsLCwsLP/AABEIALEBHQMBIgACEQEDEQH/xAAbAAADAQEBAQEAAAAAAAAAAAAAAwQCAQUHBv/EAEEQAAECBQIDBgQEBAQFBQEAAAECEQADEiExBEEiUWEFE3GBkaEyscHwFELR4SNScvEGYpLSM1NjgrIkQ5OiwhX/xAAYAQEBAQEBAAAAAAAAAAAAAAAAAgEDBP/EACsRAAICAgEDAwMEAwEAAAAAAAABAhEhMUEDElEiYfAycYETQpGxBMHxof/aAAwDAQACEQMRAD8A+4wQQQAQQQQAQQQQAQQQQAQRKNcmum/jHNchZakjzST8iNoHN9RVayVxwGEJBVKsblNj4i0Sdm6ZaFcRLM3xFXzAjUsFphpu0iqZSQnJwq9ujZ5xXrZ5QlwCfAPEmv1iUKpYPl2Nuob79YcvVsm6Tfo/sHPUY6sbRVZQG6OcVhyCL7honM2ZWzDP8xw/Knl/eOJ1hp4Uk32TTlz+Yj6wyStSw5qBchi3J/yvvDWTCqarhLZ+UR9nalSnqccgQx8tz+0L7P0ywo13HUv/APkfWNypywQ6QLh2JPTFMc54aOkcpjNRqSCyUqPkB/5ERTJU6QSGfaPOn6hSl0lDpdnBLMbPZPI84wdTMF7MN7M3P4uUR3ZK7cFM/tNCVFJNx+jxdHl6vWJQtlAPZ7gZwLkbfIxQvtBAVS4flv8Ad41S8mOPgqCxiNR5ul7MCV1vz5v5w3tOcpIFDPyvhw9hfcesbeLZlK6RbBCpCjSCrLXjSJgMbZlG4III0wIIIIAIIIIAIIIIAIIIIAIIIIAIIIIAIytYAc4hOu1PdpdnhMpffyy/CXu37wIc80tlPe1JJSXMSdmKmEqrfzhmjliW6aqn+9h9+UKmT1iZi2P03xA5t1UmGqly5aqy9RvuduUUrXWg05I5/WDVSQrIwH/SJtJr0LVQARyMDdSaemc7LQpINXC+HOfsNGNLImhbqam+5LHbyg1mlUspZvhwfK4jeq1hl0JAqsL88dR6wIpR3wPGplqVTark9/TlEY1SytlJ4Xa7jdgPF8fvFPcpBCmznn4+Ea1oITUkBRZtsFrA+mYqLOkG3smXqwiwBUPK993IvFemmAo5Mccg7sW6RDLmqZVaSMXfdtyDbl935rXBBQr4m5NYZAJAuCnrbeNa4Ohppgm5Byww7HA4uW/sMRTqzZVJCS7nHIC9i/8AaMyCwBwww3W/jY7QhGlU5dRKb2J52u5Y7xE3eCoLko0sgvxG4Afq5OcWtCFzkpUVqAuqx6pCkvz+F/WNTdRYu6HbLMzJsMh6iQ3j0gmGkEqdWLkAN+xtEXWEVV5Y/Tz0qFWRhuTX9L+UZ1c2kFQucsSwAHlu0SoWmYEsxF3yNg5G/T0jX4pMtIChS9yGLcwx3jDSiVrFLl1ABz1LZbLPnpDZEwhJUoX6En3IESJnhaT3Zvs3g+GsL/bxlerUhLKuTlyAB0DDzhZtFUrUickhLEbli3UbXhum0yU3DeUIE10Ag3U2GsHu5Nmjklwbkq8UiHiyXVMcNaCun79ceUUKUBEplJBBpS5uNz47RNrZQUQVLAywLW5t9+cZ3NWcbaPVgieZPCAHIuwclhDZM0KAIuDyx5RakroqzcEEEUaEEEEAEEEEAEEEEAET6uYaDRc9DBMnpJKKhUbM+8T6bTKlurPTp+sDlKV4QaJKlo/iWG7sX89mjeloIIQzh7Z3sehaNStUlRUl/Ho4jGm0VBUQXPhv9mBixXbkTp9KoLqKi2/Tl4RTrlnuyw4unzETaNUwKUVPv8zb941pdZWpmZsXyPv5wJg49tasb2WolJqy9zzt+jDyjMiXLD0gVBP0vHJeqBmKSHuB64f0b0jGl0AQtR3Deii0ClxWTsjUKVMYgtdix5wxcxNVK0jPC7X5sMt+p5B0zNYQoUh6lFyGxs9+TWh83SpUalZO3ltAlN00sip+mKyC5Tum4fbLg3+7wajWCWyWz4Z9ciO6mVMLMWbo/wBcRuW5DkAkZb9PaBtO3WBmnIuwABe3U3v1eqPGSBKJQo0pAZKbWSeFO5ZOLsBiLJ5CcKpFsh84F+WPKOa5JHECHKblRsKS4e1sk+XnFRfBabbprRrVFYCVBiWIdibcmGcD7wiTqFKK0KUwTTgHcObuGIDG7kPCZ815YFQYEuE7BiXSQzi4FuUCtQlDuAlCGKSSGH5Repwklm8RzMbVqi7KBJBUGKiyt1FQwXbis6SoPHdSsA/Abqa6vX76QiVPU9JdByOB60hg9ur2sY3KLAqUUniOXyS7AbnAzsrlHH2OnuMqoLApDkABSqTURUQDdywBaFrUtS0sWo+Kk1Av+RRIsCLsA+GMaWsik0hJJISSoEOs5Ae7+rdI0JglkAqGxuKSSrhBJJyS7Dx8i8mvwaGoLAAVKvUHDhs3xycDmMQ1GnrAqBBD2dwkc+RPU+A3iZYFQqCU34ibgEEEF9i7W3fo8dnEoDJUQnkACADubP4AMPpnuTJ1g9GWgJHCwHoT9/fOItVKExTqBAAYM18vt1HQXxvLImrLhAUtINzSEgeAJFXyv4Q+VMUWIRzBuHLFrFwG6AN8oSfpyjm3jJtSElqgkgcIqSMljYkfIAX8y2Z2cClNJoAeyeEX6COTpFS7hJ/mcPYciVWv8omSV1gD4QwsWDdE+sTJU8oxorM17AlwCBbfmefrFWom0JsCb7BzCpywlNkKO3QW6ny8SIxK1Ci4UlrG5O/S0NY5GsFOlnVh2I8Q0Ojz9XqigsgOckMqzu2Em1vnFenWVJBIY/fMCLjL9pSfA2CCCLNCCCCACEanVJQ1RzDyY81eolzTSxJGIETlSpbOytEhR7xNwS7dXe/V/wC0OXrkhdBFyP1f5GMz5vdJD45D9YEy5aiFhqs3P36wOdViO+QRo0oUCN+uLQnWlaTwYcP6C1seMc7QQVMUkADN2Ljm2Yak44xzz0HM4aBvbdxSo0vUUpAUGJw/z+7xjuUoai5bPIbk8x036ZibVS+9OQ4cZwOtvt+hhqglAYC/QhyR5gHzxAd3njTFiSkXCjVdr/mzjJFvSFq1iqioggFmuHqGzC+X+3iPXTRLlFYUSBUo3CnABxsdzY+dmg7PlNSqYtQW5JSgGgOxoemogEO7hySbBgBLwleD05moAKGwCwZjYWby6PceUYmocuhYCXbLh3YpJfNVoVMUglpZQVcTJJBZdt2LHJJyYYFgAAOU34rtaxqNzv7X6g1dpv7Fc5ZWghI4vvz9HiTRrUCpJyn812IO17lQDWxceEIlBKR8TDIIDbMzXcYuOkPWpKgGJDjZkn3AMBeb58HdU6SDVwltsuoBjY7sNswntBNMslJHCkm1mFja5fhce9oVqiqg0rUw6psQFALqGeR3tgwhMwKZilSyCHFwLMDSAemDA2msrnZYialn4QMEqP5RZLWD2blE+mlBSlKKVU/lA4k2A4khyxYpOG5bkxSENwllKFyLuSRvVyAT67wjU9oLSs92xSlSauIkiwccIJ5VeRu8YyoNKbPTmzkyluaikhJukilKSwDnq583OzI1WsrCUImJUtZyLlKH404FJNkAHckkGkw/QTitSkqCVrSkWCmsXux5lw/+XpHnlHdz1BEuYpi7JU4vdbqqcgAmlNmJDRHJ6SqesyJbLSkI3yEpQlgokAHAu25dyASQzVKTSFrQgjY0gk9XEw7blxHj6ntXTahaUzkrQQoCXLWkqUpZZioFJoAfpe+warX9nlKAUMDLUCUq4Jb1AgcKnaphcs3SDerJcksFuvCkitlSk/5NnsT/AFXbF3ioTFEBSBLUos6KmYD4maq+zEZIxcwuVrAogALqNylahSkAiq4epnZg7kjxGiiWk1qIqZTUghZAZ+OxZwOGw3L5ibvezlscZqypSXKXSlWBwkFi5Fy4HJrGHpYB1zE2S2WJJI3BBYkC3ziShRNUvvEs9yolxbZRv8uXOMyNSpSUFS1XqUywAtSXcApSkMySBQQFc7uYX+7ke45FSvhui219rgbPnzhqZqw90uC1wQegAFmGLWz1gRNUq6ail+gHLdjcbgnnvE9FY40YNiWUxF2FLtjJvc7mEkGh83XJUQCQpJ2cNY3fz+UMnz1MAhBGLnHqN+kcE0UEoD3sGIGfC98584dpNQSOJLNsHwx5gQu3VjY6QKkhw3Tr9fq8Imz11ME2DCzf7h8oVNkzSokFh0UG95ZPv+sXrLBx4Ru1XgbHQRJpFrJNQA8FE/MBjFcXGXcrKTsIIIIo0m1uq7sAsS8K0SJfxgUk5BMHakxIAqDj5Q/TkUClJAb7zeBx3OvAlU+XMJScp3Oz+MK1U8S0ihiOQ5uLg+v7QyRpkJJUCPVwPlEx1rrKcjba+1xAltpW9sb+ONIUwJsA6gASSwD+J5PyBwYu/WwCFylXZrghBO3EaiEgDYFjdL21r0qUkgFMslm4Qb5ALly/Jw4fENkyAyQpIcjCScjlZ2eq+zDnYU+60l+TkuSJbqKwH/pDdHuB4QTQHSqpRvYJIcuckCzO138YdqZj2J2+EXLeVx5PE80EpJwG+O1yMBL7Pv5OdhPatcHn/wD8s0FIUCFO4W16i6hYAHOG8xFHZ8gy5I7ylSgDxUh6RYVkFitsmwJ2EO012CUpYAEEAEZ4mvZVuZ53xFU0pen4Tgtn3BHtA1tPMtcHlIlo7wLQiWVKAApUlw9RWVOxYgDD3OLPGtTpwzMEM7JUwClEC5LXDcj4tiLvwyVJKil0rFwtLOk8woW8DC1aaWAwpAKnZsqa9IAL2yAP3GZ8ZIxOQFJRYK2pCaAAATUWLAhrG7kXIxrUG7JYk3CgWx0Bz1YZyXaKRINRNIvkMCcDJJtgWT6QiaAWJAEtxbY+fwkdAbtygVnuv+THfsislVjYJB43LuAFMXJyevOEJqSmmYhYdXDxOCbvgWFL5HJ8R38WmwuokuHFdhlqXI2BbA848rtDtBJCZaZc4PSt5ie7JCVOyQAlRNg4IcAuzxhCi3xh7KZyVraZLSvuygpBSVOCWBURUx8h6NF0jXy0IJKqQnIAesXLgkOXAIb/AC8rx5CO3UypSUqRNE0JZKUUrCmBKQm1SzSl2pfbYtN/h3tOVINM4TNNMKARMmy1gKuarzEVPYHPyD6V2uSprRT2R2WvUBS0r7u54yFkhdnQBUl0IFndn2BTDtEo6aZMkTar0rQuWbKSokMEuTwkM12cbEQdnf4hklU1K5f8CsqlrKQKlENMdKgkVFdRYcXHcOYJuknaxffimShqJSFk1qAUSSU2SCVAAAv8Lg7wOyk0xS5BmKXNoUEqwFITUqkBLkg1DDvm5NhFun1EyaaFqKQGUzVrzw3CWbN87OLgQSNSsIShCELUxSKmBLMGISCHAa6in5iNI0a5SgUKQKsqlBNRUdlFi9r3sejQpHSlsvVRLUKio2IuCOEkOSgBJJcPUMbs8M1OjTqEpUhkg3QXJUXNyFXpxYEkG7iJZAStNRnLdbZIAANmIf3yNot0s0AS0y0AlI4QSqybuQpyFXtxMQ8RKL2tkSi7tG9FNMiUhMzvFKQwSUO0y9t7lsvyNthMO9QsmZYFRJZIPC9Vk02Zxxf5cxb3pcGgJIyAt1+AYPc4zj05qZ8xSUqlpUNz3uCPJVsci8TVS+5NUzszVKwkqmFwCLgMetIu7G2BfEWSwpyCEqD4SQSkbWpD7dYm0CzSxmMupSjQgXBLgMxBYWcZZ3jUpd7ggOVMHBSHcgp36s+cmJUc14Mor006X/KX/NwHYtyYXhcycZhHAabbh0n/ALVfEOkM0E9iyluWFsc+bfYh2uNTcCVAX4iLHA2PX3jX9N6D0bnSlFNLgPsHcHoXDh/Dxhegl0g1Go7kvyuWJNuo6x2TpgU/CUndlECxtYMD6MY7JkMq6iX5kWN8cs+wjX9SZr2mY1c+YlTJDhs39/vnF6TaItXLIYhyAzJBa78+XTpvFOnWSlyGMan6mgtjYIII6FHm6nXprpIJb75/dosmDhZwn3iXV6qlYFLu2+TDNbpu8SHLeG3qD8oHBN+rlk+k0tJOFXJxYHm/Pw9oNbqQi9yTu3y5RnWaWYaWDgdWuOcE+cQQlhgOcNz6+HlAhvtjVUcGm71iqw/KBnOb7/o+8a/FhJCGOzkN8Wz+fKG6zUd2nBdWf0faNSZCVtNUL7WIYcm5wL5qO+RKNGgvMUkAciNuvI/do7LmpmuATbZ9v3++mlapJUUkHJsx5c2Y7/ec6dKJQJ4jtdJz6fd4DF41ydmlEsBKqT/V9HeFy5KaXKL7slx6kAmNjWhZx4G4sGfZzc8m6xg64hyJaidnFuQuLgeXlAy1zrgF6tJJSxtm5LD+l/pHEzJaSyV0nelIHmXBAEIKSolihzsL52+/2jMuXUQRcKCgSAWGMA3d7ubW9Oc51hbOsIN5kamzUFTrqUzMoOX8kBvR+sToUlL0KpBckM5LkqOyjviGzdILKa6EkJ/NZwSedyNniXtFLIWUi4DyrO69nDgkAly6gBuQzjjOalFKXPg6xgottGtBqknvVk1KSoSwShQKf4aVALDPlWQBanlGtcsTZM1K6QoIUtJZTIKQSlYKkgOCxjxuzpM5CzNlzJaXZKpawAlYCgztcFIJAI53B2o1Oo1Op/hju0JKQogVF3papSkjgPEKQly3xAfFk/8AH6jna/kz9fppO3rZL/gKoSTqJiFzJ8w0qsHloSlHAAMAl18y6eQb9B2vJRqZS5MyVMCSLKIHAoXStJfhUkip8ho8z8SvRMopQZJYLUCzLZKUkhiRUWD3Zha7g7Y7SXqUdzLUJQXZaySCUfmCFWpJw+csxuPbTWDgupGS7k8EH+E+yhO00qYtKiZiLMoJCAH4SkBgQMv+kO0/biuGTKprWqlKiFKAJUBWl0gFLmpnL3vGEJKEqlKW6Skg0EUkFw3XkzOOd4q0n+HpSZIp74KapBuQg8JSzvcEAubu+1owtNNWa7S7LShInS5vHJBUe8ICCkfGXLd2W3dufOMajVpJTTMkrSMpDqvZiCTS4uKd+fKrUz501CE1FLrRUUhVxUCeIDl4BWLAxYqQlOKkbfxGY5IDi9g/WMKUmsCUusd2lTO7hCFgsQ7A1BrHIY4jadOtJaYSWBvWQSAzYJ2bJ5eaZpcsruyjlQVg+LXPRyMHJxyVLSSpISAGBYMkkeCgHA8bW3gdeU+CqbowUqpW1iqyWUC1uNRNV78rdYtlSAC3GmnmqwYBue3OPLklCkAlS0Ycd4zAEWISxIbG/wAop03cEhKT8FmU7lxuFByfO8R1FdUjnNZsvm6QtZQvu2LjcEfTMLTpyWSS5F973NNyTxZ/NgcjGmzSV+QB/wDIEj1MZQVA2JV/MFBLtfADXdveMeJWS1TEzUKBcoCmqdSiLAsSEkqcDhD4chyI3KlCkEEKTdwv4mYsL3d2Dl7DzhsuatzYO5/MRZ7WpvaNU2BDhRAY2pfkzgEe/tGRy2YuTemfcFJ/rJH35QnUaA1VV+1/V4ZImFxUgAHJcG5/e0Gp0AJdNi7m6uTWFQA297Xidw8jaGalRKaqQdxfHXG8a0GoKwXDNjP1AjEyZ3aOJiAW8tnc7c92hmg1ImJdIt5X62i79SN5KYIII6FHndpLSlQdAUWyfaKFkqQ4ycco7rSAkqIdukJ7O1PeOWIazNYZxzgcdTafJnQSlpevyFyXjnaE4pZgDcOW3jmpTMKwQRT9L7taLFBkktfLNAxL0uKxRyUgFLqzvEcnWFUyikgD78vvnB2fqlLJqDthh6feIfrFEJJAu22f7nEBdpSX5M6kJS6uEHZ7ecK0OqM0FJSlm/mf6Q3QTFKBJTT456Da0K/FMopoJ8gx+nrETmo1ZcYd+Y6KElKLAt4Aen9okn6xJQVJZmdyX9dvJ3hs7RBRqVY9FKt4MflDFzwxuAkdPSJrqS7lrwdPRGkTS5y1JwKSHqfqbBL5AYuXz0hBUBhILHBd6sWewPn6nOJnaKeahYksk1MMgDA9I6ZhFSpaFf5lnYvdgSx8XYdWaD6U1KPJMOvCUXJPCMrRsQ6jtWo8J/mFg3Qs/IXaWZIQDxUvya7DDJCvhG2WzcvTybPrZkqmJdgKhYkjcEknqq+ecSytPOdZply7cKCoqw5AXcC6jcYFiCTHePSjHR5X/kTk21Xbw/cdrJwQUBMuoEtYqFICSXA3tsP2hejmM6FhMvvKSly5KgOIKZgC4dgXzhoiT2gy+IpQErt3aaQyUqSszHJs9xbozi7e058uYgBS5awaSyKV8OVEig8JAbBGMZHS+VwcXB0oSWZba+fyb7fSE6dckkKM0FISHCtq12JUyRe18AOSIzpOylSlJUhSQg2WF12Rm3Gpi7fXNlzOy0d2yUrKwHFJQA4AIYJUHtjxPhD5Ux0CqX3c4kJLLUoOw7woOS3EwUA9JOHMHvJMMQqGV+758Y6bLClsoE8CTSmq1T7kOQW6YjaQWpSlQST8NTCouWpaz5AZi3RoxJ0yAtKwpYoqwlVFwzFKWADcyzpSTe8P0c9SkuyVOVAu7C5qSQXYWxi/KMq8cnRdRdP1p+nSX/Rn4WmVUUpslysDiVuRTS1Tg226FzGkTSshkrUliSak1IUCmyXUQ2XBLhsHbk7TVhJDOSllJLMXBuWLixZeQbF+KHzJZATbuzdKSmY6nALfGBWBdhfILRzPcUBIWwUC+xUEkkNnhcG7coimgJLOtCns29g4FsZFuflGhU6qwo8QpWkgF2cWUpk2YWcWO5MPSDlaVAvcBrh2qTc7m4flzBOFxfDMfgi93UouckFnFsthm8PTS9OFEWU2QyiGPh4bfIx2TqHVS92YFgzlha5s7W+bRo6bulgpSl9yAAWL3PMW9SIF/c1ptMkXUVcg5Kx7uIadKknhWpyzsbsMPyF+mYxqkial2uL2Iv8AfPpHdGlEsFBBJd8WD+IEY1aoySvex6ZbWKlON+H1dnxCShYPxBncuggs971AP1byjs/TBRBCinkBSwxix5DeLEThh451w8eDj7MwlaWPm5G/i2/SESZC7FyA7gFKbB/0js+Qh32L/mt4M7YiyUsEWxD6nTN28keu1QSsAhw3TLhskMwfbeK5IDWDPEEvWImTKWuDzTYjeyifaPSAjYu22FlnYIII6FHCI82fOWF0pTw+GffePThOrBpNPxNaBz6kbVoNQ5YDN/kW9/rE2ilLBNZt6fQRjQqWHMw2dLEtklmt4t5xvtCStRFJYN97GBEnaUxutWUhkAPv4RrRElHEGJzG5AYAFn38d4lmKXXZmvuX3ZgzcveOc59p1jBuV3+BSNWuummkc9mcO3DmKVzQAVAWF6j9OfvCdYFJSSkVK3OW+Q+8QjSTZkwELTbYE5y+HeK6fTaVydkz6y7/ANNLNfg6memaFJdyRzYD6k9PlC5WiTLUFLNRHwhVyMhxys9/HEYVNlJUQpAJByQ5BY4YNzDvBP0yVkHhP/fgZyksT0Aa/r3wscHkqUo925r57GFFEypKQSxLhwN3Yn+UYs5PTJj1iptIZNRBQwHQi54i6Ql7F8BrtFjqQGQSUPZJCQ+MKb4fUnwiPW6+aFfAWZRVSylOKaUtUDSRUbDYXdoXhs1xi+pGGnt1o4ZiVFK/4oWBZKnBDj4VUhi5Z84zHnabtQKA7yXUohJeUCUsQSaqgCCli9r2LXYV6/UFElSglFg6gZnGhIBrIIQSVAcXQvnEd0SqZCaVJTJShL1quhISHCyoEu2So3yTeKSycJTqNOmrxWK/8JuxaguawAWpddJYskpADB0hLKCk4cgB8hoNQCdWpEsVroQVpSGSC6wCpyUbJsXO4HPHYnZ8qchSyqaEGbM7tkAEJRMVTgKYMALso0hxFEr/ANPOUFqmGStCVJUEmpBQ/ed4ml6cKqAAdRcbxm1kvuUeo3DfivmhOhVO76XImmYhKEqUU1l1qBDAEBzLZRwcoIOHj0tfKloAVeUyioXI4rqqDhzu6bhiq20eTre0e8WFSqyiWFEFaGUpTE8JZ0oCUrFw+S1kv7Gq7PTMSAvv1kOSrAU77WDX4Xx4Evm06KbcZRlPF7Xz/pdL1ACQknjGSkUlwLsAS2/PlCwlVVPciXkuCKTQoUCmxCnJIu2XyIhOsVRSkVJBSkyybpcgBFVuJiDxLfxNo9jSIUSmWoMjAdjscgnNLvzc7PDDdo2pdOP6cudVwM08oqDrFBJsQLi7EKuUqsRm30zptIpMxa7rK6UsVqCUgFRSQkAhiSSVZ2sEgBq1KSAnCWupIDW4Q1TAF7Nf3jatQCxZTu9g7jF8jIZ945t27PVCPZFRbsVPQQgqlv3hs4IIJBsGcOi5G1gephunroTLUFFSAkVkh3aygc+rvu7xiaSs2TYXKSSklRIuGSS43axCoollaeLPExS7sDgpJA3t65gXZmSyVErCAQrDjwcDkcsb7Q7VamVVQSL8sefk/rC9OgYIUBzUA9+v6wpUpCpnGWIPMMqwYjdv0O0C4O3kEzEyyUlgKQUtbNW2x/X1dqtEJrKLFxYlwPMbRRqNGleRcFvU/vCPxdC6AlRF7uCM3Jcv5CML3lbGStfLBEt7izEgl8eJjY0yEqqdj4l/niFT5KUHvCk2tbk/y3b32h2n1aZjjl4/URko2TKKeUBonCxBY7F/kYJkxMlIGxPvG0ShLBIc+v1MJ080Ti5wNrZ3e56W/Zuf9nL+yjTkKAUBDoUuaiWA5CR1LRHMXKUp+/YnYTbYawdh+sdEqRSPQqGN47EqAK87n1vFUbaembnkIIIIAh7UkrUBR7Fj6xRINKRUQDDoi1ulUouFEWaxiJycVaVkxgu6xR0y+8epw+L4/wBTeoiidNFJZQfAAO7WHXwjdISiklrM8Q6Ds0oWFFaiAD+YkF/OK6XTUU2R1epLuUUr8+x3RomFTKcJGWJ8hcfK9oNX2qiUopwzP53+sd1HalKymksCAS3vmGaiYlispUwD7XbzZusdXu2jzRvscenLKeW/jET5CCe8UGG7lgTyHXx642n7oUkSQhASyQgYpAwA7AbWG3r1faCJzS2cH+V7cnI+EZvbYb3ZJkJlOQEk81XIB2Dl2t7CGt7EfU32Yi9vmxMuXNfiKb7Krbo1wlme7RLrphWju0fw1EOlqVD0JeknNLWh+olzCog0gK55Y5Fg3vtHFyjLQ5mKWQ1WB58KXTzN43F55JufZUcdvL5+eDyvxRWhCaGWsCohCjSCHVU6aMOLE7s+IRrOyEtWhalzAnCiwUBlLgcLkJcYIBDB3F0yWqaqpOAoEKUSov8ADS6yGSoFTs5DnoRvtFKgkiWhLseMFwnmQMkti2SLRqzfcTJuLi+lhP8Av8nh9kTJ5SpcqUnUy1qCgZikpYF6qF0qK2s9WVFV0/CEdlPqNXNM6Wkd2gUyCRS4W5JQEklaeFzdJqlkWpJ9vSzEJkpK5nchAoNalJ+G2e8AuEk8xd7vEitLXP7xC1Ip+IpcqUyQK2KrODkhSSKCXwGkjHcpTbVe+fmfYf2zpqkib3SUzAUoSXUKgtQBQvhBMu9TbFIO0PlBKeELK0m1C3YA0pYOL3Bsf5+gEbl6OtV1TJpS1BUEApUAQVJKQllKqY9ARYGBUyosskJ2dIcli4IppIAKbg52DQeW0OmpR6cZWqT+cFEvTrCaZhSCzrGQbAEuUh04D4FsRjWIXWipSQkKSCLq43/hpIL2qKVJuGIHgBUlwFpKkoBsB+ZwbpSBdlXpPUjrTpTTMFS3UxZ02Cd70ik2GSNoza+x0SUZNRupc+CzspCy9Z4WwOdrg+D+sN1KaTcFtlAEkXxa7fK3SJdeZoIKDU7XTYNzuSCfBsi0Xy3UEhR4mu2Q+PDB9ImWcnXoelvp+OSVJ4Szul1B0s53YM73ZiMERyRNJdLEcJAcKZhbJSGF29IpmzEpYEgEcyzjz+9tzCJwY2SVXB8LDG+Rg7xB6DQ1oDpKVZLslRcYcEBiD488bZm6EKWCVMQRYM3MZF/1h8rTgpGXaxLEkHq2SPs7qmy3UHUX3FRDuCzhw2DttA1NrQvtHVLQqkJcWIaq5HNklsc7xWmQhTTCgd5S/XG27QvVa1AUAqlxkKYZwz9d8Qj8OtagtKjSouLjG1xtiB1WvB3S6pS1FKkuk7UkW3NwIpRphLCihHExZ29C12eKe8SHuP3x6vHmyZc3vXJNL+3i3tAb9jfZ+omLUQsCm/7HGI9FKAMQEWLM/wBesICZtuJD/wBJ/wB0KIdNmtRNb8ileDfUwvv/APorxyTydsxoJmuHVLbfhPMO3FyeOUzf5pf+k9P83jAw0n4sbn+8UQhL1Z99trQ+IgqsfmwgggiwEEEEARdo6DvWLsR98jGVqRIQkEPlstm/hmL4VqJCVhlBxFKXDOE+lTc4fUxEmmYKwnyZnI5xLo9XMWulSRTd7nrjhDjzj0CkS0GkYBLRDodWqYpmKdyaWJHIHb78YpaZxliUIt03uuR82fLlFnAV1OB16RJP7PMxVVRY3LKUBgMzKYeX9267QIUoGqnpz8Y3q5poplG4s7Ehhs4IY4gnpiUe5SjJYWqE6x0pApCjZ3USG6EgkuefWJpc1R+IcqUpD35ksOYsxYC14o0kpZDzLg/lTZz1cuq3UCFydYFKCUAgnIKVW8bW3hWKNU05Rm3SfBMqcLUgvh2Lh7E1KS/X1srBRO0XBUgJKiWBI4eqgCLgF7btHpzZkqWSzCY25DO1nPpbOLYhUuSiakOxpHxBziwHDcOSc3d82MbdZ4I7XJOMqclpfKPPmSQbGUFYcKCCCzMr4mL3Ls7v0faJbhkqCZhLDdAKlMQUgn+VeTk+UbkqSmlhhTgMol7MCS4yPB9xmMydOoGhJ7tzZIAbBPCWuGGNgI2uCVN/X9V4a+X85MiUqqXMNVVIZA4UAn4lC/EpwwdyByqL2ykUyWpShQekMACcgWy5OLG9o7OlVSEsKnQmz3JFJDEG5sLg7emuzq1K4kOlKbAnmwLCoglg19iWNy+W3Gy3CMeqo8Na4I9C5UAqpVgFWFyAbgCzks/hZofrpJJqC2G5LhwMEmoNyc+G0N1A7o1Sw972NSSWbYlmfIOMw+SgzZZURSS4NrEcykgXBu7Pbyhr1IxLuT6M3n2+f6NSZQoCUqLtkEhT9Xv6484T2dImJUSpwxw7gvz63zGdJpRLmGtS7BmJJBfcfdukUdoagpSCHJ6bjbAJ+zD2XITVKc8OPBvUT5dTEgKwxKX9DeNThwggOxbl5v1tGNJK7wBanBOQ5Htb3ELmBfe2qYno3ydvOObVHrjLuj3LkfKmkBRWKUjLkW5l4RNXWeBd92Y/I2ivUMBSbAjmzef6QiXpwElnVVYjIA3yeXKBXsOOjBAqyBm2PSEyO0EkhKRmwhujK34m8ifrvDkadILgRhcZYyQaTs0pmVFRIGA5I9zHqQQQDdhBBBAwkn0FQddJwwXS/ve8K/hf80//ACn/AHdD6GKJy2P/AAyrJcNkAN1vjyhfe/8ARXbon/d1+cAbQBXvk+sUxIiZ/EZtz/f75xXAxQ7QggggaEEEEAEEEEAEZSgDAA8I1BAyjzdb2ZWuoKIdnD8m6dIbrVqlSx3aQWYNhhzsDFsBiu7VnL9FLuccNkXZk5SwSsMXYX29A0Sr1UoLKQhzU1wWd/6TZ949YCEfgkVVMHd/PnGqSyRLpT7YpO2uWTa/SoapaunFv0EJ7OnJFQT8IOLMOrjbJY3cnpHo6rTiYmk+37RjRaQSwQN/pC12m9kl1u5JVyzyNWhHeCmWF1ZUAlgVEJY3fLvYsMw7taUlCElSgkJKeJRDOSyTxOAaiB/3Ruf2O6yQogEuwIYeTePrFHaslakpo2P3sevrG8rJyyoTuNfbkVoZCwlXeEkFuTA8xYHziOf3iVFSMEDOxTYj4hu58949Xs2WsIZZcv7csCPO0UuYFgUgJqdQD55m9z1OY1bbIljpQgrVnoCTXSpYBUzYwW9vDrEehnTa2UOEO9vkHtfpFXaiVsDLbN/DyhnZtdH8Rne3h5xixGzrJOXVUcqufJPrtKiawJDhwPA/2byjs5IkyxilOXGxN7DL+2b4jOr7LK1lQWoAtgs3k149FSAQxuIxvCNjCTlN1T4ZL2frkzXCfyt7xkrmV7M/8xf/AEs37X3tVKlBOIZEurwdunGSilJ5EzdMFZuRzDxuVLCQwjcEYdAggggAgiebpiSSJi0udmtZrOD4xhGjI/8AdmH4stvjbbaAK4xOCm4SAeocRONGX/4sxnw6en+V2t7mOfglf86Z/wDX6p/eANlM3+ZH+k4t/mzn2jlM5vilv/QrP+u0d/Cn/mLwRtuCHxkRz8GX/wCLMZgGcZAZ3Z7wB1CF1ufhvvZtrRTEydKQX7xeXZ7eGMRTGt2RCHZeQgggjCwggggAggggAggggAggggAggggAggggAggggAggggAggggAggggAggggAggggAggggAggggAggggAggggAggg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UUExQWFRQXGBcbGBgYGB4eGhkYGhgaHBgaGRsfHiggGholGx0bITEiJSstLi4uGx8zODMsNygtLiwBCgoKDg0OGhAQGy0kICQ0LDQsLDQsLC8sLC0sLCwsLDQsLCwsLDUsLCwsLzQsLCwsLCwtLCwsLC8sLCwsLCwsLP/AABEIALEBHQMBIgACEQEDEQH/xAAbAAADAQEBAQEAAAAAAAAAAAAAAwQCAQUHBv/EAEEQAAECBQIDBgQEBAQFBQEAAAECEQADEiExBEEiUWEFE3GBkaEyscHwFELR4SNScvEGYpLSM1NjgrIkQ5OiwhX/xAAYAQEBAQEBAAAAAAAAAAAAAAAAAgEDBP/EACsRAAICAgEDAwMEAwEAAAAAAAABAhEhMUEDElEiYfAycYETQpGxBMHxof/aAAwDAQACEQMRAD8A+4wQQQAQQQQAQQQQAQQQQAQRKNcmum/jHNchZakjzST8iNoHN9RVayVxwGEJBVKsblNj4i0Sdm6ZaFcRLM3xFXzAjUsFphpu0iqZSQnJwq9ujZ5xXrZ5QlwCfAPEmv1iUKpYPl2Nuob79YcvVsm6Tfo/sHPUY6sbRVZQG6OcVhyCL7honM2ZWzDP8xw/Knl/eOJ1hp4Uk32TTlz+Yj6wyStSw5qBchi3J/yvvDWTCqarhLZ+UR9nalSnqccgQx8tz+0L7P0ywo13HUv/APkfWNypywQ6QLh2JPTFMc54aOkcpjNRqSCyUqPkB/5ERTJU6QSGfaPOn6hSl0lDpdnBLMbPZPI84wdTMF7MN7M3P4uUR3ZK7cFM/tNCVFJNx+jxdHl6vWJQtlAPZ7gZwLkbfIxQvtBAVS4flv8Ad41S8mOPgqCxiNR5ul7MCV1vz5v5w3tOcpIFDPyvhw9hfcesbeLZlK6RbBCpCjSCrLXjSJgMbZlG4III0wIIIIAIIIIAIIIIAIIIIAIIIIAIIIIAIytYAc4hOu1PdpdnhMpffyy/CXu37wIc80tlPe1JJSXMSdmKmEqrfzhmjliW6aqn+9h9+UKmT1iZi2P03xA5t1UmGqly5aqy9RvuduUUrXWg05I5/WDVSQrIwH/SJtJr0LVQARyMDdSaemc7LQpINXC+HOfsNGNLImhbqam+5LHbyg1mlUspZvhwfK4jeq1hl0JAqsL88dR6wIpR3wPGplqVTark9/TlEY1SytlJ4Xa7jdgPF8fvFPcpBCmznn4+Ea1oITUkBRZtsFrA+mYqLOkG3smXqwiwBUPK993IvFemmAo5Mccg7sW6RDLmqZVaSMXfdtyDbl935rXBBQr4m5NYZAJAuCnrbeNa4Ohppgm5Byww7HA4uW/sMRTqzZVJCS7nHIC9i/8AaMyCwBwww3W/jY7QhGlU5dRKb2J52u5Y7xE3eCoLko0sgvxG4Afq5OcWtCFzkpUVqAuqx6pCkvz+F/WNTdRYu6HbLMzJsMh6iQ3j0gmGkEqdWLkAN+xtEXWEVV5Y/Tz0qFWRhuTX9L+UZ1c2kFQucsSwAHlu0SoWmYEsxF3yNg5G/T0jX4pMtIChS9yGLcwx3jDSiVrFLl1ABz1LZbLPnpDZEwhJUoX6En3IESJnhaT3Zvs3g+GsL/bxlerUhLKuTlyAB0DDzhZtFUrUickhLEbli3UbXhum0yU3DeUIE10Ag3U2GsHu5Nmjklwbkq8UiHiyXVMcNaCun79ceUUKUBEplJBBpS5uNz47RNrZQUQVLAywLW5t9+cZ3NWcbaPVgieZPCAHIuwclhDZM0KAIuDyx5RakroqzcEEEUaEEEEAEEEEAEEEEAET6uYaDRc9DBMnpJKKhUbM+8T6bTKlurPTp+sDlKV4QaJKlo/iWG7sX89mjeloIIQzh7Z3sehaNStUlRUl/Ho4jGm0VBUQXPhv9mBixXbkTp9KoLqKi2/Tl4RTrlnuyw4unzETaNUwKUVPv8zb941pdZWpmZsXyPv5wJg49tasb2WolJqy9zzt+jDyjMiXLD0gVBP0vHJeqBmKSHuB64f0b0jGl0AQtR3Deii0ClxWTsjUKVMYgtdix5wxcxNVK0jPC7X5sMt+p5B0zNYQoUh6lFyGxs9+TWh83SpUalZO3ltAlN00sip+mKyC5Tum4fbLg3+7wajWCWyWz4Z9ciO6mVMLMWbo/wBcRuW5DkAkZb9PaBtO3WBmnIuwABe3U3v1eqPGSBKJQo0pAZKbWSeFO5ZOLsBiLJ5CcKpFsh84F+WPKOa5JHECHKblRsKS4e1sk+XnFRfBabbprRrVFYCVBiWIdibcmGcD7wiTqFKK0KUwTTgHcObuGIDG7kPCZ815YFQYEuE7BiXSQzi4FuUCtQlDuAlCGKSSGH5Repwklm8RzMbVqi7KBJBUGKiyt1FQwXbis6SoPHdSsA/Abqa6vX76QiVPU9JdByOB60hg9ur2sY3KLAqUUniOXyS7AbnAzsrlHH2OnuMqoLApDkABSqTURUQDdywBaFrUtS0sWo+Kk1Av+RRIsCLsA+GMaWsik0hJJISSoEOs5Ae7+rdI0JglkAqGxuKSSrhBJJyS7Dx8i8mvwaGoLAAVKvUHDhs3xycDmMQ1GnrAqBBD2dwkc+RPU+A3iZYFQqCU34ibgEEEF9i7W3fo8dnEoDJUQnkACADubP4AMPpnuTJ1g9GWgJHCwHoT9/fOItVKExTqBAAYM18vt1HQXxvLImrLhAUtINzSEgeAJFXyv4Q+VMUWIRzBuHLFrFwG6AN8oSfpyjm3jJtSElqgkgcIqSMljYkfIAX8y2Z2cClNJoAeyeEX6COTpFS7hJ/mcPYciVWv8omSV1gD4QwsWDdE+sTJU8oxorM17AlwCBbfmefrFWom0JsCb7BzCpywlNkKO3QW6ny8SIxK1Ci4UlrG5O/S0NY5GsFOlnVh2I8Q0Ojz9XqigsgOckMqzu2Em1vnFenWVJBIY/fMCLjL9pSfA2CCCLNCCCCACEanVJQ1RzDyY81eolzTSxJGIETlSpbOytEhR7xNwS7dXe/V/wC0OXrkhdBFyP1f5GMz5vdJD45D9YEy5aiFhqs3P36wOdViO+QRo0oUCN+uLQnWlaTwYcP6C1seMc7QQVMUkADN2Ljm2Yak44xzz0HM4aBvbdxSo0vUUpAUGJw/z+7xjuUoai5bPIbk8x036ZibVS+9OQ4cZwOtvt+hhqglAYC/QhyR5gHzxAd3njTFiSkXCjVdr/mzjJFvSFq1iqioggFmuHqGzC+X+3iPXTRLlFYUSBUo3CnABxsdzY+dmg7PlNSqYtQW5JSgGgOxoemogEO7hySbBgBLwleD05moAKGwCwZjYWby6PceUYmocuhYCXbLh3YpJfNVoVMUglpZQVcTJJBZdt2LHJJyYYFgAAOU34rtaxqNzv7X6g1dpv7Fc5ZWghI4vvz9HiTRrUCpJyn812IO17lQDWxceEIlBKR8TDIIDbMzXcYuOkPWpKgGJDjZkn3AMBeb58HdU6SDVwltsuoBjY7sNswntBNMslJHCkm1mFja5fhce9oVqiqg0rUw6psQFALqGeR3tgwhMwKZilSyCHFwLMDSAemDA2msrnZYialn4QMEqP5RZLWD2blE+mlBSlKKVU/lA4k2A4khyxYpOG5bkxSENwllKFyLuSRvVyAT67wjU9oLSs92xSlSauIkiwccIJ5VeRu8YyoNKbPTmzkyluaikhJukilKSwDnq583OzI1WsrCUImJUtZyLlKH404FJNkAHckkGkw/QTitSkqCVrSkWCmsXux5lw/+XpHnlHdz1BEuYpi7JU4vdbqqcgAmlNmJDRHJ6SqesyJbLSkI3yEpQlgokAHAu25dyASQzVKTSFrQgjY0gk9XEw7blxHj6ntXTahaUzkrQQoCXLWkqUpZZioFJoAfpe+warX9nlKAUMDLUCUq4Jb1AgcKnaphcs3SDerJcksFuvCkitlSk/5NnsT/AFXbF3ioTFEBSBLUos6KmYD4maq+zEZIxcwuVrAogALqNylahSkAiq4epnZg7kjxGiiWk1qIqZTUghZAZ+OxZwOGw3L5ibvezlscZqypSXKXSlWBwkFi5Fy4HJrGHpYB1zE2S2WJJI3BBYkC3ziShRNUvvEs9yolxbZRv8uXOMyNSpSUFS1XqUywAtSXcApSkMySBQQFc7uYX+7ke45FSvhui219rgbPnzhqZqw90uC1wQegAFmGLWz1gRNUq6ail+gHLdjcbgnnvE9FY40YNiWUxF2FLtjJvc7mEkGh83XJUQCQpJ2cNY3fz+UMnz1MAhBGLnHqN+kcE0UEoD3sGIGfC98584dpNQSOJLNsHwx5gQu3VjY6QKkhw3Tr9fq8Imz11ME2DCzf7h8oVNkzSokFh0UG95ZPv+sXrLBx4Ru1XgbHQRJpFrJNQA8FE/MBjFcXGXcrKTsIIIIo0m1uq7sAsS8K0SJfxgUk5BMHakxIAqDj5Q/TkUClJAb7zeBx3OvAlU+XMJScp3Oz+MK1U8S0ihiOQ5uLg+v7QyRpkJJUCPVwPlEx1rrKcjba+1xAltpW9sb+ONIUwJsA6gASSwD+J5PyBwYu/WwCFylXZrghBO3EaiEgDYFjdL21r0qUkgFMslm4Qb5ALly/Jw4fENkyAyQpIcjCScjlZ2eq+zDnYU+60l+TkuSJbqKwH/pDdHuB4QTQHSqpRvYJIcuckCzO138YdqZj2J2+EXLeVx5PE80EpJwG+O1yMBL7Pv5OdhPatcHn/wD8s0FIUCFO4W16i6hYAHOG8xFHZ8gy5I7ylSgDxUh6RYVkFitsmwJ2EO012CUpYAEEAEZ4mvZVuZ53xFU0pen4Tgtn3BHtA1tPMtcHlIlo7wLQiWVKAApUlw9RWVOxYgDD3OLPGtTpwzMEM7JUwClEC5LXDcj4tiLvwyVJKil0rFwtLOk8woW8DC1aaWAwpAKnZsqa9IAL2yAP3GZ8ZIxOQFJRYK2pCaAAATUWLAhrG7kXIxrUG7JYk3CgWx0Bz1YZyXaKRINRNIvkMCcDJJtgWT6QiaAWJAEtxbY+fwkdAbtygVnuv+THfsislVjYJB43LuAFMXJyevOEJqSmmYhYdXDxOCbvgWFL5HJ8R38WmwuokuHFdhlqXI2BbA848rtDtBJCZaZc4PSt5ie7JCVOyQAlRNg4IcAuzxhCi3xh7KZyVraZLSvuygpBSVOCWBURUx8h6NF0jXy0IJKqQnIAesXLgkOXAIb/AC8rx5CO3UypSUqRNE0JZKUUrCmBKQm1SzSl2pfbYtN/h3tOVINM4TNNMKARMmy1gKuarzEVPYHPyD6V2uSprRT2R2WvUBS0r7u54yFkhdnQBUl0IFndn2BTDtEo6aZMkTar0rQuWbKSokMEuTwkM12cbEQdnf4hklU1K5f8CsqlrKQKlENMdKgkVFdRYcXHcOYJuknaxffimShqJSFk1qAUSSU2SCVAAAv8Lg7wOyk0xS5BmKXNoUEqwFITUqkBLkg1DDvm5NhFun1EyaaFqKQGUzVrzw3CWbN87OLgQSNSsIShCELUxSKmBLMGISCHAa6in5iNI0a5SgUKQKsqlBNRUdlFi9r3sejQpHSlsvVRLUKio2IuCOEkOSgBJJcPUMbs8M1OjTqEpUhkg3QXJUXNyFXpxYEkG7iJZAStNRnLdbZIAANmIf3yNot0s0AS0y0AlI4QSqybuQpyFXtxMQ8RKL2tkSi7tG9FNMiUhMzvFKQwSUO0y9t7lsvyNthMO9QsmZYFRJZIPC9Vk02Zxxf5cxb3pcGgJIyAt1+AYPc4zj05qZ8xSUqlpUNz3uCPJVsci8TVS+5NUzszVKwkqmFwCLgMetIu7G2BfEWSwpyCEqD4SQSkbWpD7dYm0CzSxmMupSjQgXBLgMxBYWcZZ3jUpd7ggOVMHBSHcgp36s+cmJUc14Mor006X/KX/NwHYtyYXhcycZhHAabbh0n/ALVfEOkM0E9iyluWFsc+bfYh2uNTcCVAX4iLHA2PX3jX9N6D0bnSlFNLgPsHcHoXDh/Dxhegl0g1Go7kvyuWJNuo6x2TpgU/CUndlECxtYMD6MY7JkMq6iX5kWN8cs+wjX9SZr2mY1c+YlTJDhs39/vnF6TaItXLIYhyAzJBa78+XTpvFOnWSlyGMan6mgtjYIII6FHm6nXprpIJb75/dosmDhZwn3iXV6qlYFLu2+TDNbpu8SHLeG3qD8oHBN+rlk+k0tJOFXJxYHm/Pw9oNbqQi9yTu3y5RnWaWYaWDgdWuOcE+cQQlhgOcNz6+HlAhvtjVUcGm71iqw/KBnOb7/o+8a/FhJCGOzkN8Wz+fKG6zUd2nBdWf0faNSZCVtNUL7WIYcm5wL5qO+RKNGgvMUkAciNuvI/do7LmpmuATbZ9v3++mlapJUUkHJsx5c2Y7/ec6dKJQJ4jtdJz6fd4DF41ydmlEsBKqT/V9HeFy5KaXKL7slx6kAmNjWhZx4G4sGfZzc8m6xg64hyJaidnFuQuLgeXlAy1zrgF6tJJSxtm5LD+l/pHEzJaSyV0nelIHmXBAEIKSolihzsL52+/2jMuXUQRcKCgSAWGMA3d7ubW9Oc51hbOsIN5kamzUFTrqUzMoOX8kBvR+sToUlL0KpBckM5LkqOyjviGzdILKa6EkJ/NZwSedyNniXtFLIWUi4DyrO69nDgkAly6gBuQzjjOalFKXPg6xgottGtBqknvVk1KSoSwShQKf4aVALDPlWQBanlGtcsTZM1K6QoIUtJZTIKQSlYKkgOCxjxuzpM5CzNlzJaXZKpawAlYCgztcFIJAI53B2o1Oo1Op/hju0JKQogVF3papSkjgPEKQly3xAfFk/8AH6jna/kz9fppO3rZL/gKoSTqJiFzJ8w0qsHloSlHAAMAl18y6eQb9B2vJRqZS5MyVMCSLKIHAoXStJfhUkip8ho8z8SvRMopQZJYLUCzLZKUkhiRUWD3Zha7g7Y7SXqUdzLUJQXZaySCUfmCFWpJw+csxuPbTWDgupGS7k8EH+E+yhO00qYtKiZiLMoJCAH4SkBgQMv+kO0/biuGTKprWqlKiFKAJUBWl0gFLmpnL3vGEJKEqlKW6Skg0EUkFw3XkzOOd4q0n+HpSZIp74KapBuQg8JSzvcEAubu+1owtNNWa7S7LShInS5vHJBUe8ICCkfGXLd2W3dufOMajVpJTTMkrSMpDqvZiCTS4uKd+fKrUz501CE1FLrRUUhVxUCeIDl4BWLAxYqQlOKkbfxGY5IDi9g/WMKUmsCUusd2lTO7hCFgsQ7A1BrHIY4jadOtJaYSWBvWQSAzYJ2bJ5eaZpcsruyjlQVg+LXPRyMHJxyVLSSpISAGBYMkkeCgHA8bW3gdeU+CqbowUqpW1iqyWUC1uNRNV78rdYtlSAC3GmnmqwYBue3OPLklCkAlS0Ycd4zAEWISxIbG/wAop03cEhKT8FmU7lxuFByfO8R1FdUjnNZsvm6QtZQvu2LjcEfTMLTpyWSS5F973NNyTxZ/NgcjGmzSV+QB/wDIEj1MZQVA2JV/MFBLtfADXdveMeJWS1TEzUKBcoCmqdSiLAsSEkqcDhD4chyI3KlCkEEKTdwv4mYsL3d2Dl7DzhsuatzYO5/MRZ7WpvaNU2BDhRAY2pfkzgEe/tGRy2YuTemfcFJ/rJH35QnUaA1VV+1/V4ZImFxUgAHJcG5/e0Gp0AJdNi7m6uTWFQA297Xidw8jaGalRKaqQdxfHXG8a0GoKwXDNjP1AjEyZ3aOJiAW8tnc7c92hmg1ImJdIt5X62i79SN5KYIII6FHndpLSlQdAUWyfaKFkqQ4ycco7rSAkqIdukJ7O1PeOWIazNYZxzgcdTafJnQSlpevyFyXjnaE4pZgDcOW3jmpTMKwQRT9L7taLFBkktfLNAxL0uKxRyUgFLqzvEcnWFUyikgD78vvnB2fqlLJqDthh6feIfrFEJJAu22f7nEBdpSX5M6kJS6uEHZ7ecK0OqM0FJSlm/mf6Q3QTFKBJTT456Da0K/FMopoJ8gx+nrETmo1ZcYd+Y6KElKLAt4Aen9okn6xJQVJZmdyX9dvJ3hs7RBRqVY9FKt4MflDFzwxuAkdPSJrqS7lrwdPRGkTS5y1JwKSHqfqbBL5AYuXz0hBUBhILHBd6sWewPn6nOJnaKeahYksk1MMgDA9I6ZhFSpaFf5lnYvdgSx8XYdWaD6U1KPJMOvCUXJPCMrRsQ6jtWo8J/mFg3Qs/IXaWZIQDxUvya7DDJCvhG2WzcvTybPrZkqmJdgKhYkjcEknqq+ecSytPOdZply7cKCoqw5AXcC6jcYFiCTHePSjHR5X/kTk21Xbw/cdrJwQUBMuoEtYqFICSXA3tsP2hejmM6FhMvvKSly5KgOIKZgC4dgXzhoiT2gy+IpQErt3aaQyUqSszHJs9xbozi7e058uYgBS5awaSyKV8OVEig8JAbBGMZHS+VwcXB0oSWZba+fyb7fSE6dckkKM0FISHCtq12JUyRe18AOSIzpOylSlJUhSQg2WF12Rm3Gpi7fXNlzOy0d2yUrKwHFJQA4AIYJUHtjxPhD5Ux0CqX3c4kJLLUoOw7woOS3EwUA9JOHMHvJMMQqGV+758Y6bLClsoE8CTSmq1T7kOQW6YjaQWpSlQST8NTCouWpaz5AZi3RoxJ0yAtKwpYoqwlVFwzFKWADcyzpSTe8P0c9SkuyVOVAu7C5qSQXYWxi/KMq8cnRdRdP1p+nSX/Rn4WmVUUpslysDiVuRTS1Tg226FzGkTSshkrUliSak1IUCmyXUQ2XBLhsHbk7TVhJDOSllJLMXBuWLixZeQbF+KHzJZATbuzdKSmY6nALfGBWBdhfILRzPcUBIWwUC+xUEkkNnhcG7coimgJLOtCns29g4FsZFuflGhU6qwo8QpWkgF2cWUpk2YWcWO5MPSDlaVAvcBrh2qTc7m4flzBOFxfDMfgi93UouckFnFsthm8PTS9OFEWU2QyiGPh4bfIx2TqHVS92YFgzlha5s7W+bRo6bulgpSl9yAAWL3PMW9SIF/c1ptMkXUVcg5Kx7uIadKknhWpyzsbsMPyF+mYxqkial2uL2Iv8AfPpHdGlEsFBBJd8WD+IEY1aoySvex6ZbWKlON+H1dnxCShYPxBncuggs971AP1byjs/TBRBCinkBSwxix5DeLEThh451w8eDj7MwlaWPm5G/i2/SESZC7FyA7gFKbB/0js+Qh32L/mt4M7YiyUsEWxD6nTN28keu1QSsAhw3TLhskMwfbeK5IDWDPEEvWImTKWuDzTYjeyifaPSAjYu22FlnYIII6FHCI82fOWF0pTw+GffePThOrBpNPxNaBz6kbVoNQ5YDN/kW9/rE2ilLBNZt6fQRjQqWHMw2dLEtklmt4t5xvtCStRFJYN97GBEnaUxutWUhkAPv4RrRElHEGJzG5AYAFn38d4lmKXXZmvuX3ZgzcveOc59p1jBuV3+BSNWuummkc9mcO3DmKVzQAVAWF6j9OfvCdYFJSSkVK3OW+Q+8QjSTZkwELTbYE5y+HeK6fTaVydkz6y7/ANNLNfg6memaFJdyRzYD6k9PlC5WiTLUFLNRHwhVyMhxys9/HEYVNlJUQpAJByQ5BY4YNzDvBP0yVkHhP/fgZyksT0Aa/r3wscHkqUo925r57GFFEypKQSxLhwN3Yn+UYs5PTJj1iptIZNRBQwHQi54i6Ql7F8BrtFjqQGQSUPZJCQ+MKb4fUnwiPW6+aFfAWZRVSylOKaUtUDSRUbDYXdoXhs1xi+pGGnt1o4ZiVFK/4oWBZKnBDj4VUhi5Z84zHnabtQKA7yXUohJeUCUsQSaqgCCli9r2LXYV6/UFElSglFg6gZnGhIBrIIQSVAcXQvnEd0SqZCaVJTJShL1quhISHCyoEu2So3yTeKSycJTqNOmrxWK/8JuxaguawAWpddJYskpADB0hLKCk4cgB8hoNQCdWpEsVroQVpSGSC6wCpyUbJsXO4HPHYnZ8qchSyqaEGbM7tkAEJRMVTgKYMALso0hxFEr/ANPOUFqmGStCVJUEmpBQ/ed4ml6cKqAAdRcbxm1kvuUeo3DfivmhOhVO76XImmYhKEqUU1l1qBDAEBzLZRwcoIOHj0tfKloAVeUyioXI4rqqDhzu6bhiq20eTre0e8WFSqyiWFEFaGUpTE8JZ0oCUrFw+S1kv7Gq7PTMSAvv1kOSrAU77WDX4Xx4Evm06KbcZRlPF7Xz/pdL1ACQknjGSkUlwLsAS2/PlCwlVVPciXkuCKTQoUCmxCnJIu2XyIhOsVRSkVJBSkyybpcgBFVuJiDxLfxNo9jSIUSmWoMjAdjscgnNLvzc7PDDdo2pdOP6cudVwM08oqDrFBJsQLi7EKuUqsRm30zptIpMxa7rK6UsVqCUgFRSQkAhiSSVZ2sEgBq1KSAnCWupIDW4Q1TAF7Nf3jatQCxZTu9g7jF8jIZ945t27PVCPZFRbsVPQQgqlv3hs4IIJBsGcOi5G1gephunroTLUFFSAkVkh3aygc+rvu7xiaSs2TYXKSSklRIuGSS43axCoollaeLPExS7sDgpJA3t65gXZmSyVErCAQrDjwcDkcsb7Q7VamVVQSL8sefk/rC9OgYIUBzUA9+v6wpUpCpnGWIPMMqwYjdv0O0C4O3kEzEyyUlgKQUtbNW2x/X1dqtEJrKLFxYlwPMbRRqNGleRcFvU/vCPxdC6AlRF7uCM3Jcv5CML3lbGStfLBEt7izEgl8eJjY0yEqqdj4l/niFT5KUHvCk2tbk/y3b32h2n1aZjjl4/URko2TKKeUBonCxBY7F/kYJkxMlIGxPvG0ShLBIc+v1MJ080Ti5wNrZ3e56W/Zuf9nL+yjTkKAUBDoUuaiWA5CR1LRHMXKUp+/YnYTbYawdh+sdEqRSPQqGN47EqAK87n1vFUbaembnkIIIIAh7UkrUBR7Fj6xRINKRUQDDoi1ulUouFEWaxiJycVaVkxgu6xR0y+8epw+L4/wBTeoiidNFJZQfAAO7WHXwjdISiklrM8Q6Ds0oWFFaiAD+YkF/OK6XTUU2R1epLuUUr8+x3RomFTKcJGWJ8hcfK9oNX2qiUopwzP53+sd1HalKymksCAS3vmGaiYlispUwD7XbzZusdXu2jzRvscenLKeW/jET5CCe8UGG7lgTyHXx642n7oUkSQhASyQgYpAwA7AbWG3r1faCJzS2cH+V7cnI+EZvbYb3ZJkJlOQEk81XIB2Dl2t7CGt7EfU32Yi9vmxMuXNfiKb7Krbo1wlme7RLrphWju0fw1EOlqVD0JeknNLWh+olzCog0gK55Y5Fg3vtHFyjLQ5mKWQ1WB58KXTzN43F55JufZUcdvL5+eDyvxRWhCaGWsCohCjSCHVU6aMOLE7s+IRrOyEtWhalzAnCiwUBlLgcLkJcYIBDB3F0yWqaqpOAoEKUSov8ADS6yGSoFTs5DnoRvtFKgkiWhLseMFwnmQMkti2SLRqzfcTJuLi+lhP8Av8nh9kTJ5SpcqUnUy1qCgZikpYF6qF0qK2s9WVFV0/CEdlPqNXNM6Wkd2gUyCRS4W5JQEklaeFzdJqlkWpJ9vSzEJkpK5nchAoNalJ+G2e8AuEk8xd7vEitLXP7xC1Ip+IpcqUyQK2KrODkhSSKCXwGkjHcpTbVe+fmfYf2zpqkib3SUzAUoSXUKgtQBQvhBMu9TbFIO0PlBKeELK0m1C3YA0pYOL3Bsf5+gEbl6OtV1TJpS1BUEApUAQVJKQllKqY9ARYGBUyosskJ2dIcli4IppIAKbg52DQeW0OmpR6cZWqT+cFEvTrCaZhSCzrGQbAEuUh04D4FsRjWIXWipSQkKSCLq43/hpIL2qKVJuGIHgBUlwFpKkoBsB+ZwbpSBdlXpPUjrTpTTMFS3UxZ02Cd70ik2GSNoza+x0SUZNRupc+CzspCy9Z4WwOdrg+D+sN1KaTcFtlAEkXxa7fK3SJdeZoIKDU7XTYNzuSCfBsi0Xy3UEhR4mu2Q+PDB9ImWcnXoelvp+OSVJ4Szul1B0s53YM73ZiMERyRNJdLEcJAcKZhbJSGF29IpmzEpYEgEcyzjz+9tzCJwY2SVXB8LDG+Rg7xB6DQ1oDpKVZLslRcYcEBiD488bZm6EKWCVMQRYM3MZF/1h8rTgpGXaxLEkHq2SPs7qmy3UHUX3FRDuCzhw2DttA1NrQvtHVLQqkJcWIaq5HNklsc7xWmQhTTCgd5S/XG27QvVa1AUAqlxkKYZwz9d8Qj8OtagtKjSouLjG1xtiB1WvB3S6pS1FKkuk7UkW3NwIpRphLCihHExZ29C12eKe8SHuP3x6vHmyZc3vXJNL+3i3tAb9jfZ+omLUQsCm/7HGI9FKAMQEWLM/wBesICZtuJD/wBJ/wB0KIdNmtRNb8ileDfUwvv/APorxyTydsxoJmuHVLbfhPMO3FyeOUzf5pf+k9P83jAw0n4sbn+8UQhL1Z99trQ+IgqsfmwgggiwEEEEARdo6DvWLsR98jGVqRIQkEPlstm/hmL4VqJCVhlBxFKXDOE+lTc4fUxEmmYKwnyZnI5xLo9XMWulSRTd7nrjhDjzj0CkS0GkYBLRDodWqYpmKdyaWJHIHb78YpaZxliUIt03uuR82fLlFnAV1OB16RJP7PMxVVRY3LKUBgMzKYeX9267QIUoGqnpz8Y3q5poplG4s7Ehhs4IY4gnpiUe5SjJYWqE6x0pApCjZ3USG6EgkuefWJpc1R+IcqUpD35ksOYsxYC14o0kpZDzLg/lTZz1cuq3UCFydYFKCUAgnIKVW8bW3hWKNU05Rm3SfBMqcLUgvh2Lh7E1KS/X1srBRO0XBUgJKiWBI4eqgCLgF7btHpzZkqWSzCY25DO1nPpbOLYhUuSiakOxpHxBziwHDcOSc3d82MbdZ4I7XJOMqclpfKPPmSQbGUFYcKCCCzMr4mL3Ls7v0faJbhkqCZhLDdAKlMQUgn+VeTk+UbkqSmlhhTgMol7MCS4yPB9xmMydOoGhJ7tzZIAbBPCWuGGNgI2uCVN/X9V4a+X85MiUqqXMNVVIZA4UAn4lC/EpwwdyByqL2ykUyWpShQekMACcgWy5OLG9o7OlVSEsKnQmz3JFJDEG5sLg7emuzq1K4kOlKbAnmwLCoglg19iWNy+W3Gy3CMeqo8Na4I9C5UAqpVgFWFyAbgCzks/hZofrpJJqC2G5LhwMEmoNyc+G0N1A7o1Sw972NSSWbYlmfIOMw+SgzZZURSS4NrEcykgXBu7Pbyhr1IxLuT6M3n2+f6NSZQoCUqLtkEhT9Xv6484T2dImJUSpwxw7gvz63zGdJpRLmGtS7BmJJBfcfdukUdoagpSCHJ6bjbAJ+zD2XITVKc8OPBvUT5dTEgKwxKX9DeNThwggOxbl5v1tGNJK7wBanBOQ5Htb3ELmBfe2qYno3ydvOObVHrjLuj3LkfKmkBRWKUjLkW5l4RNXWeBd92Y/I2ivUMBSbAjmzef6QiXpwElnVVYjIA3yeXKBXsOOjBAqyBm2PSEyO0EkhKRmwhujK34m8ifrvDkadILgRhcZYyQaTs0pmVFRIGA5I9zHqQQQDdhBBBAwkn0FQddJwwXS/ve8K/hf80//ACn/AHdD6GKJy2P/AAyrJcNkAN1vjyhfe/8ARXbon/d1+cAbQBXvk+sUxIiZ/EZtz/f75xXAxQ7QggggaEEEEAEEEEAEZSgDAA8I1BAyjzdb2ZWuoKIdnD8m6dIbrVqlSx3aQWYNhhzsDFsBiu7VnL9FLuccNkXZk5SwSsMXYX29A0Sr1UoLKQhzU1wWd/6TZ949YCEfgkVVMHd/PnGqSyRLpT7YpO2uWTa/SoapaunFv0EJ7OnJFQT8IOLMOrjbJY3cnpHo6rTiYmk+37RjRaQSwQN/pC12m9kl1u5JVyzyNWhHeCmWF1ZUAlgVEJY3fLvYsMw7taUlCElSgkJKeJRDOSyTxOAaiB/3Ruf2O6yQogEuwIYeTePrFHaslakpo2P3sevrG8rJyyoTuNfbkVoZCwlXeEkFuTA8xYHziOf3iVFSMEDOxTYj4hu58949Xs2WsIZZcv7csCPO0UuYFgUgJqdQD55m9z1OY1bbIljpQgrVnoCTXSpYBUzYwW9vDrEehnTa2UOEO9vkHtfpFXaiVsDLbN/DyhnZtdH8Rne3h5xixGzrJOXVUcqufJPrtKiawJDhwPA/2byjs5IkyxilOXGxN7DL+2b4jOr7LK1lQWoAtgs3k149FSAQxuIxvCNjCTlN1T4ZL2frkzXCfyt7xkrmV7M/8xf/AEs37X3tVKlBOIZEurwdunGSilJ5EzdMFZuRzDxuVLCQwjcEYdAggggAgiebpiSSJi0udmtZrOD4xhGjI/8AdmH4stvjbbaAK4xOCm4SAeocRONGX/4sxnw6en+V2t7mOfglf86Z/wDX6p/eANlM3+ZH+k4t/mzn2jlM5vilv/QrP+u0d/Cn/mLwRtuCHxkRz8GX/wCLMZgGcZAZ3Z7wB1CF1ufhvvZtrRTEydKQX7xeXZ7eGMRTGt2RCHZeQgggjCwggggAggggAggggAggggAggggAggggAggggAggggAggggAggggAggggAggggAggggAggggAggggAggggAggg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bbc.co.uk/blogs/legacy/radiolabs/s5/linked-data/ui/images/l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440" y="819868"/>
            <a:ext cx="7187952" cy="53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RESOURCES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LINKED DATA </a:t>
            </a:r>
            <a:r>
              <a:rPr lang="en-US" altLang="en-US" sz="1200" b="1" dirty="0" smtClean="0"/>
              <a:t>:: APPLICATIONS :: EXERCISES</a:t>
            </a:r>
            <a:endParaRPr lang="en-US" altLang="en-US" sz="1200" b="1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49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/>
              <a:t>Linked Data</a:t>
            </a:r>
            <a:endParaRPr lang="en-US" altLang="en-US" dirty="0"/>
          </a:p>
        </p:txBody>
      </p:sp>
      <p:sp>
        <p:nvSpPr>
          <p:cNvPr id="2" name="AutoShape 4" descr="data:image/jpeg;base64,/9j/4AAQSkZJRgABAQAAAQABAAD/2wCEAAkGBxQSEhUUExQWFRQXGBcbGBgYGB4eGhkYGhgaHBgaGRsfHiggGholGx0bITEiJSstLi4uGx8zODMsNygtLiwBCgoKDg0OGhAQGy0kICQ0LDQsLDQsLC8sLC0sLCwsLDQsLCwsLDUsLCwsLzQsLCwsLCwtLCwsLC8sLCwsLCwsLP/AABEIALEBHQMBIgACEQEDEQH/xAAbAAADAQEBAQEAAAAAAAAAAAAAAwQCAQUHBv/EAEEQAAECBQIDBgQEBAQFBQEAAAECEQADEiExBEEiUWEFE3GBkaEyscHwFELR4SNScvEGYpLSM1NjgrIkQ5OiwhX/xAAYAQEBAQEBAAAAAAAAAAAAAAAAAgEDBP/EACsRAAICAgEDAwMEAwEAAAAAAAABAhEhMUEDElEiYfAycYETQpGxBMHxof/aAAwDAQACEQMRAD8A+4wQQQAQQQQAQQQQAQQQQAQRKNcmum/jHNchZakjzST8iNoHN9RVayVxwGEJBVKsblNj4i0Sdm6ZaFcRLM3xFXzAjUsFphpu0iqZSQnJwq9ujZ5xXrZ5QlwCfAPEmv1iUKpYPl2Nuob79YcvVsm6Tfo/sHPUY6sbRVZQG6OcVhyCL7honM2ZWzDP8xw/Knl/eOJ1hp4Uk32TTlz+Yj6wyStSw5qBchi3J/yvvDWTCqarhLZ+UR9nalSnqccgQx8tz+0L7P0ywo13HUv/APkfWNypywQ6QLh2JPTFMc54aOkcpjNRqSCyUqPkB/5ERTJU6QSGfaPOn6hSl0lDpdnBLMbPZPI84wdTMF7MN7M3P4uUR3ZK7cFM/tNCVFJNx+jxdHl6vWJQtlAPZ7gZwLkbfIxQvtBAVS4flv8Ad41S8mOPgqCxiNR5ul7MCV1vz5v5w3tOcpIFDPyvhw9hfcesbeLZlK6RbBCpCjSCrLXjSJgMbZlG4III0wIIIIAIIIIAIIIIAIIIIAIIIIAIIIIAIytYAc4hOu1PdpdnhMpffyy/CXu37wIc80tlPe1JJSXMSdmKmEqrfzhmjliW6aqn+9h9+UKmT1iZi2P03xA5t1UmGqly5aqy9RvuduUUrXWg05I5/WDVSQrIwH/SJtJr0LVQARyMDdSaemc7LQpINXC+HOfsNGNLImhbqam+5LHbyg1mlUspZvhwfK4jeq1hl0JAqsL88dR6wIpR3wPGplqVTark9/TlEY1SytlJ4Xa7jdgPF8fvFPcpBCmznn4+Ea1oITUkBRZtsFrA+mYqLOkG3smXqwiwBUPK993IvFemmAo5Mccg7sW6RDLmqZVaSMXfdtyDbl935rXBBQr4m5NYZAJAuCnrbeNa4Ohppgm5Byww7HA4uW/sMRTqzZVJCS7nHIC9i/8AaMyCwBwww3W/jY7QhGlU5dRKb2J52u5Y7xE3eCoLko0sgvxG4Afq5OcWtCFzkpUVqAuqx6pCkvz+F/WNTdRYu6HbLMzJsMh6iQ3j0gmGkEqdWLkAN+xtEXWEVV5Y/Tz0qFWRhuTX9L+UZ1c2kFQucsSwAHlu0SoWmYEsxF3yNg5G/T0jX4pMtIChS9yGLcwx3jDSiVrFLl1ABz1LZbLPnpDZEwhJUoX6En3IESJnhaT3Zvs3g+GsL/bxlerUhLKuTlyAB0DDzhZtFUrUickhLEbli3UbXhum0yU3DeUIE10Ag3U2GsHu5Nmjklwbkq8UiHiyXVMcNaCun79ceUUKUBEplJBBpS5uNz47RNrZQUQVLAywLW5t9+cZ3NWcbaPVgieZPCAHIuwclhDZM0KAIuDyx5RakroqzcEEEUaEEEEAEEEEAEEEEAET6uYaDRc9DBMnpJKKhUbM+8T6bTKlurPTp+sDlKV4QaJKlo/iWG7sX89mjeloIIQzh7Z3sehaNStUlRUl/Ho4jGm0VBUQXPhv9mBixXbkTp9KoLqKi2/Tl4RTrlnuyw4unzETaNUwKUVPv8zb941pdZWpmZsXyPv5wJg49tasb2WolJqy9zzt+jDyjMiXLD0gVBP0vHJeqBmKSHuB64f0b0jGl0AQtR3Deii0ClxWTsjUKVMYgtdix5wxcxNVK0jPC7X5sMt+p5B0zNYQoUh6lFyGxs9+TWh83SpUalZO3ltAlN00sip+mKyC5Tum4fbLg3+7wajWCWyWz4Z9ciO6mVMLMWbo/wBcRuW5DkAkZb9PaBtO3WBmnIuwABe3U3v1eqPGSBKJQo0pAZKbWSeFO5ZOLsBiLJ5CcKpFsh84F+WPKOa5JHECHKblRsKS4e1sk+XnFRfBabbprRrVFYCVBiWIdibcmGcD7wiTqFKK0KUwTTgHcObuGIDG7kPCZ815YFQYEuE7BiXSQzi4FuUCtQlDuAlCGKSSGH5Repwklm8RzMbVqi7KBJBUGKiyt1FQwXbis6SoPHdSsA/Abqa6vX76QiVPU9JdByOB60hg9ur2sY3KLAqUUniOXyS7AbnAzsrlHH2OnuMqoLApDkABSqTURUQDdywBaFrUtS0sWo+Kk1Av+RRIsCLsA+GMaWsik0hJJISSoEOs5Ae7+rdI0JglkAqGxuKSSrhBJJyS7Dx8i8mvwaGoLAAVKvUHDhs3xycDmMQ1GnrAqBBD2dwkc+RPU+A3iZYFQqCU34ibgEEEF9i7W3fo8dnEoDJUQnkACADubP4AMPpnuTJ1g9GWgJHCwHoT9/fOItVKExTqBAAYM18vt1HQXxvLImrLhAUtINzSEgeAJFXyv4Q+VMUWIRzBuHLFrFwG6AN8oSfpyjm3jJtSElqgkgcIqSMljYkfIAX8y2Z2cClNJoAeyeEX6COTpFS7hJ/mcPYciVWv8omSV1gD4QwsWDdE+sTJU8oxorM17AlwCBbfmefrFWom0JsCb7BzCpywlNkKO3QW6ny8SIxK1Ci4UlrG5O/S0NY5GsFOlnVh2I8Q0Ojz9XqigsgOckMqzu2Em1vnFenWVJBIY/fMCLjL9pSfA2CCCLNCCCCACEanVJQ1RzDyY81eolzTSxJGIETlSpbOytEhR7xNwS7dXe/V/wC0OXrkhdBFyP1f5GMz5vdJD45D9YEy5aiFhqs3P36wOdViO+QRo0oUCN+uLQnWlaTwYcP6C1seMc7QQVMUkADN2Ljm2Yak44xzz0HM4aBvbdxSo0vUUpAUGJw/z+7xjuUoai5bPIbk8x036ZibVS+9OQ4cZwOtvt+hhqglAYC/QhyR5gHzxAd3njTFiSkXCjVdr/mzjJFvSFq1iqioggFmuHqGzC+X+3iPXTRLlFYUSBUo3CnABxsdzY+dmg7PlNSqYtQW5JSgGgOxoemogEO7hySbBgBLwleD05moAKGwCwZjYWby6PceUYmocuhYCXbLh3YpJfNVoVMUglpZQVcTJJBZdt2LHJJyYYFgAAOU34rtaxqNzv7X6g1dpv7Fc5ZWghI4vvz9HiTRrUCpJyn812IO17lQDWxceEIlBKR8TDIIDbMzXcYuOkPWpKgGJDjZkn3AMBeb58HdU6SDVwltsuoBjY7sNswntBNMslJHCkm1mFja5fhce9oVqiqg0rUw6psQFALqGeR3tgwhMwKZilSyCHFwLMDSAemDA2msrnZYialn4QMEqP5RZLWD2blE+mlBSlKKVU/lA4k2A4khyxYpOG5bkxSENwllKFyLuSRvVyAT67wjU9oLSs92xSlSauIkiwccIJ5VeRu8YyoNKbPTmzkyluaikhJukilKSwDnq583OzI1WsrCUImJUtZyLlKH404FJNkAHckkGkw/QTitSkqCVrSkWCmsXux5lw/+XpHnlHdz1BEuYpi7JU4vdbqqcgAmlNmJDRHJ6SqesyJbLSkI3yEpQlgokAHAu25dyASQzVKTSFrQgjY0gk9XEw7blxHj6ntXTahaUzkrQQoCXLWkqUpZZioFJoAfpe+warX9nlKAUMDLUCUq4Jb1AgcKnaphcs3SDerJcksFuvCkitlSk/5NnsT/AFXbF3ioTFEBSBLUos6KmYD4maq+zEZIxcwuVrAogALqNylahSkAiq4epnZg7kjxGiiWk1qIqZTUghZAZ+OxZwOGw3L5ibvezlscZqypSXKXSlWBwkFi5Fy4HJrGHpYB1zE2S2WJJI3BBYkC3ziShRNUvvEs9yolxbZRv8uXOMyNSpSUFS1XqUywAtSXcApSkMySBQQFc7uYX+7ke45FSvhui219rgbPnzhqZqw90uC1wQegAFmGLWz1gRNUq6ail+gHLdjcbgnnvE9FY40YNiWUxF2FLtjJvc7mEkGh83XJUQCQpJ2cNY3fz+UMnz1MAhBGLnHqN+kcE0UEoD3sGIGfC98584dpNQSOJLNsHwx5gQu3VjY6QKkhw3Tr9fq8Imz11ME2DCzf7h8oVNkzSokFh0UG95ZPv+sXrLBx4Ru1XgbHQRJpFrJNQA8FE/MBjFcXGXcrKTsIIIIo0m1uq7sAsS8K0SJfxgUk5BMHakxIAqDj5Q/TkUClJAb7zeBx3OvAlU+XMJScp3Oz+MK1U8S0ihiOQ5uLg+v7QyRpkJJUCPVwPlEx1rrKcjba+1xAltpW9sb+ONIUwJsA6gASSwD+J5PyBwYu/WwCFylXZrghBO3EaiEgDYFjdL21r0qUkgFMslm4Qb5ALly/Jw4fENkyAyQpIcjCScjlZ2eq+zDnYU+60l+TkuSJbqKwH/pDdHuB4QTQHSqpRvYJIcuckCzO138YdqZj2J2+EXLeVx5PE80EpJwG+O1yMBL7Pv5OdhPatcHn/wD8s0FIUCFO4W16i6hYAHOG8xFHZ8gy5I7ylSgDxUh6RYVkFitsmwJ2EO012CUpYAEEAEZ4mvZVuZ53xFU0pen4Tgtn3BHtA1tPMtcHlIlo7wLQiWVKAApUlw9RWVOxYgDD3OLPGtTpwzMEM7JUwClEC5LXDcj4tiLvwyVJKil0rFwtLOk8woW8DC1aaWAwpAKnZsqa9IAL2yAP3GZ8ZIxOQFJRYK2pCaAAATUWLAhrG7kXIxrUG7JYk3CgWx0Bz1YZyXaKRINRNIvkMCcDJJtgWT6QiaAWJAEtxbY+fwkdAbtygVnuv+THfsislVjYJB43LuAFMXJyevOEJqSmmYhYdXDxOCbvgWFL5HJ8R38WmwuokuHFdhlqXI2BbA848rtDtBJCZaZc4PSt5ie7JCVOyQAlRNg4IcAuzxhCi3xh7KZyVraZLSvuygpBSVOCWBURUx8h6NF0jXy0IJKqQnIAesXLgkOXAIb/AC8rx5CO3UypSUqRNE0JZKUUrCmBKQm1SzSl2pfbYtN/h3tOVINM4TNNMKARMmy1gKuarzEVPYHPyD6V2uSprRT2R2WvUBS0r7u54yFkhdnQBUl0IFndn2BTDtEo6aZMkTar0rQuWbKSokMEuTwkM12cbEQdnf4hklU1K5f8CsqlrKQKlENMdKgkVFdRYcXHcOYJuknaxffimShqJSFk1qAUSSU2SCVAAAv8Lg7wOyk0xS5BmKXNoUEqwFITUqkBLkg1DDvm5NhFun1EyaaFqKQGUzVrzw3CWbN87OLgQSNSsIShCELUxSKmBLMGISCHAa6in5iNI0a5SgUKQKsqlBNRUdlFi9r3sejQpHSlsvVRLUKio2IuCOEkOSgBJJcPUMbs8M1OjTqEpUhkg3QXJUXNyFXpxYEkG7iJZAStNRnLdbZIAANmIf3yNot0s0AS0y0AlI4QSqybuQpyFXtxMQ8RKL2tkSi7tG9FNMiUhMzvFKQwSUO0y9t7lsvyNthMO9QsmZYFRJZIPC9Vk02Zxxf5cxb3pcGgJIyAt1+AYPc4zj05qZ8xSUqlpUNz3uCPJVsci8TVS+5NUzszVKwkqmFwCLgMetIu7G2BfEWSwpyCEqD4SQSkbWpD7dYm0CzSxmMupSjQgXBLgMxBYWcZZ3jUpd7ggOVMHBSHcgp36s+cmJUc14Mor006X/KX/NwHYtyYXhcycZhHAabbh0n/ALVfEOkM0E9iyluWFsc+bfYh2uNTcCVAX4iLHA2PX3jX9N6D0bnSlFNLgPsHcHoXDh/Dxhegl0g1Go7kvyuWJNuo6x2TpgU/CUndlECxtYMD6MY7JkMq6iX5kWN8cs+wjX9SZr2mY1c+YlTJDhs39/vnF6TaItXLIYhyAzJBa78+XTpvFOnWSlyGMan6mgtjYIII6FHm6nXprpIJb75/dosmDhZwn3iXV6qlYFLu2+TDNbpu8SHLeG3qD8oHBN+rlk+k0tJOFXJxYHm/Pw9oNbqQi9yTu3y5RnWaWYaWDgdWuOcE+cQQlhgOcNz6+HlAhvtjVUcGm71iqw/KBnOb7/o+8a/FhJCGOzkN8Wz+fKG6zUd2nBdWf0faNSZCVtNUL7WIYcm5wL5qO+RKNGgvMUkAciNuvI/do7LmpmuATbZ9v3++mlapJUUkHJsx5c2Y7/ec6dKJQJ4jtdJz6fd4DF41ydmlEsBKqT/V9HeFy5KaXKL7slx6kAmNjWhZx4G4sGfZzc8m6xg64hyJaidnFuQuLgeXlAy1zrgF6tJJSxtm5LD+l/pHEzJaSyV0nelIHmXBAEIKSolihzsL52+/2jMuXUQRcKCgSAWGMA3d7ubW9Oc51hbOsIN5kamzUFTrqUzMoOX8kBvR+sToUlL0KpBckM5LkqOyjviGzdILKa6EkJ/NZwSedyNniXtFLIWUi4DyrO69nDgkAly6gBuQzjjOalFKXPg6xgottGtBqknvVk1KSoSwShQKf4aVALDPlWQBanlGtcsTZM1K6QoIUtJZTIKQSlYKkgOCxjxuzpM5CzNlzJaXZKpawAlYCgztcFIJAI53B2o1Oo1Op/hju0JKQogVF3papSkjgPEKQly3xAfFk/8AH6jna/kz9fppO3rZL/gKoSTqJiFzJ8w0qsHloSlHAAMAl18y6eQb9B2vJRqZS5MyVMCSLKIHAoXStJfhUkip8ho8z8SvRMopQZJYLUCzLZKUkhiRUWD3Zha7g7Y7SXqUdzLUJQXZaySCUfmCFWpJw+csxuPbTWDgupGS7k8EH+E+yhO00qYtKiZiLMoJCAH4SkBgQMv+kO0/biuGTKprWqlKiFKAJUBWl0gFLmpnL3vGEJKEqlKW6Skg0EUkFw3XkzOOd4q0n+HpSZIp74KapBuQg8JSzvcEAubu+1owtNNWa7S7LShInS5vHJBUe8ICCkfGXLd2W3dufOMajVpJTTMkrSMpDqvZiCTS4uKd+fKrUz501CE1FLrRUUhVxUCeIDl4BWLAxYqQlOKkbfxGY5IDi9g/WMKUmsCUusd2lTO7hCFgsQ7A1BrHIY4jadOtJaYSWBvWQSAzYJ2bJ5eaZpcsruyjlQVg+LXPRyMHJxyVLSSpISAGBYMkkeCgHA8bW3gdeU+CqbowUqpW1iqyWUC1uNRNV78rdYtlSAC3GmnmqwYBue3OPLklCkAlS0Ycd4zAEWISxIbG/wAop03cEhKT8FmU7lxuFByfO8R1FdUjnNZsvm6QtZQvu2LjcEfTMLTpyWSS5F973NNyTxZ/NgcjGmzSV+QB/wDIEj1MZQVA2JV/MFBLtfADXdveMeJWS1TEzUKBcoCmqdSiLAsSEkqcDhD4chyI3KlCkEEKTdwv4mYsL3d2Dl7DzhsuatzYO5/MRZ7WpvaNU2BDhRAY2pfkzgEe/tGRy2YuTemfcFJ/rJH35QnUaA1VV+1/V4ZImFxUgAHJcG5/e0Gp0AJdNi7m6uTWFQA297Xidw8jaGalRKaqQdxfHXG8a0GoKwXDNjP1AjEyZ3aOJiAW8tnc7c92hmg1ImJdIt5X62i79SN5KYIII6FHndpLSlQdAUWyfaKFkqQ4ycco7rSAkqIdukJ7O1PeOWIazNYZxzgcdTafJnQSlpevyFyXjnaE4pZgDcOW3jmpTMKwQRT9L7taLFBkktfLNAxL0uKxRyUgFLqzvEcnWFUyikgD78vvnB2fqlLJqDthh6feIfrFEJJAu22f7nEBdpSX5M6kJS6uEHZ7ecK0OqM0FJSlm/mf6Q3QTFKBJTT456Da0K/FMopoJ8gx+nrETmo1ZcYd+Y6KElKLAt4Aen9okn6xJQVJZmdyX9dvJ3hs7RBRqVY9FKt4MflDFzwxuAkdPSJrqS7lrwdPRGkTS5y1JwKSHqfqbBL5AYuXz0hBUBhILHBd6sWewPn6nOJnaKeahYksk1MMgDA9I6ZhFSpaFf5lnYvdgSx8XYdWaD6U1KPJMOvCUXJPCMrRsQ6jtWo8J/mFg3Qs/IXaWZIQDxUvya7DDJCvhG2WzcvTybPrZkqmJdgKhYkjcEknqq+ecSytPOdZply7cKCoqw5AXcC6jcYFiCTHePSjHR5X/kTk21Xbw/cdrJwQUBMuoEtYqFICSXA3tsP2hejmM6FhMvvKSly5KgOIKZgC4dgXzhoiT2gy+IpQErt3aaQyUqSszHJs9xbozi7e058uYgBS5awaSyKV8OVEig8JAbBGMZHS+VwcXB0oSWZba+fyb7fSE6dckkKM0FISHCtq12JUyRe18AOSIzpOylSlJUhSQg2WF12Rm3Gpi7fXNlzOy0d2yUrKwHFJQA4AIYJUHtjxPhD5Ux0CqX3c4kJLLUoOw7woOS3EwUA9JOHMHvJMMQqGV+758Y6bLClsoE8CTSmq1T7kOQW6YjaQWpSlQST8NTCouWpaz5AZi3RoxJ0yAtKwpYoqwlVFwzFKWADcyzpSTe8P0c9SkuyVOVAu7C5qSQXYWxi/KMq8cnRdRdP1p+nSX/Rn4WmVUUpslysDiVuRTS1Tg226FzGkTSshkrUliSak1IUCmyXUQ2XBLhsHbk7TVhJDOSllJLMXBuWLixZeQbF+KHzJZATbuzdKSmY6nALfGBWBdhfILRzPcUBIWwUC+xUEkkNnhcG7coimgJLOtCns29g4FsZFuflGhU6qwo8QpWkgF2cWUpk2YWcWO5MPSDlaVAvcBrh2qTc7m4flzBOFxfDMfgi93UouckFnFsthm8PTS9OFEWU2QyiGPh4bfIx2TqHVS92YFgzlha5s7W+bRo6bulgpSl9yAAWL3PMW9SIF/c1ptMkXUVcg5Kx7uIadKknhWpyzsbsMPyF+mYxqkial2uL2Iv8AfPpHdGlEsFBBJd8WD+IEY1aoySvex6ZbWKlON+H1dnxCShYPxBncuggs971AP1byjs/TBRBCinkBSwxix5DeLEThh451w8eDj7MwlaWPm5G/i2/SESZC7FyA7gFKbB/0js+Qh32L/mt4M7YiyUsEWxD6nTN28keu1QSsAhw3TLhskMwfbeK5IDWDPEEvWImTKWuDzTYjeyifaPSAjYu22FlnYIII6FHCI82fOWF0pTw+GffePThOrBpNPxNaBz6kbVoNQ5YDN/kW9/rE2ilLBNZt6fQRjQqWHMw2dLEtklmt4t5xvtCStRFJYN97GBEnaUxutWUhkAPv4RrRElHEGJzG5AYAFn38d4lmKXXZmvuX3ZgzcveOc59p1jBuV3+BSNWuummkc9mcO3DmKVzQAVAWF6j9OfvCdYFJSSkVK3OW+Q+8QjSTZkwELTbYE5y+HeK6fTaVydkz6y7/ANNLNfg6memaFJdyRzYD6k9PlC5WiTLUFLNRHwhVyMhxys9/HEYVNlJUQpAJByQ5BY4YNzDvBP0yVkHhP/fgZyksT0Aa/r3wscHkqUo925r57GFFEypKQSxLhwN3Yn+UYs5PTJj1iptIZNRBQwHQi54i6Ql7F8BrtFjqQGQSUPZJCQ+MKb4fUnwiPW6+aFfAWZRVSylOKaUtUDSRUbDYXdoXhs1xi+pGGnt1o4ZiVFK/4oWBZKnBDj4VUhi5Z84zHnabtQKA7yXUohJeUCUsQSaqgCCli9r2LXYV6/UFElSglFg6gZnGhIBrIIQSVAcXQvnEd0SqZCaVJTJShL1quhISHCyoEu2So3yTeKSycJTqNOmrxWK/8JuxaguawAWpddJYskpADB0hLKCk4cgB8hoNQCdWpEsVroQVpSGSC6wCpyUbJsXO4HPHYnZ8qchSyqaEGbM7tkAEJRMVTgKYMALso0hxFEr/ANPOUFqmGStCVJUEmpBQ/ed4ml6cKqAAdRcbxm1kvuUeo3DfivmhOhVO76XImmYhKEqUU1l1qBDAEBzLZRwcoIOHj0tfKloAVeUyioXI4rqqDhzu6bhiq20eTre0e8WFSqyiWFEFaGUpTE8JZ0oCUrFw+S1kv7Gq7PTMSAvv1kOSrAU77WDX4Xx4Evm06KbcZRlPF7Xz/pdL1ACQknjGSkUlwLsAS2/PlCwlVVPciXkuCKTQoUCmxCnJIu2XyIhOsVRSkVJBSkyybpcgBFVuJiDxLfxNo9jSIUSmWoMjAdjscgnNLvzc7PDDdo2pdOP6cudVwM08oqDrFBJsQLi7EKuUqsRm30zptIpMxa7rK6UsVqCUgFRSQkAhiSSVZ2sEgBq1KSAnCWupIDW4Q1TAF7Nf3jatQCxZTu9g7jF8jIZ945t27PVCPZFRbsVPQQgqlv3hs4IIJBsGcOi5G1gephunroTLUFFSAkVkh3aygc+rvu7xiaSs2TYXKSSklRIuGSS43axCoollaeLPExS7sDgpJA3t65gXZmSyVErCAQrDjwcDkcsb7Q7VamVVQSL8sefk/rC9OgYIUBzUA9+v6wpUpCpnGWIPMMqwYjdv0O0C4O3kEzEyyUlgKQUtbNW2x/X1dqtEJrKLFxYlwPMbRRqNGleRcFvU/vCPxdC6AlRF7uCM3Jcv5CML3lbGStfLBEt7izEgl8eJjY0yEqqdj4l/niFT5KUHvCk2tbk/y3b32h2n1aZjjl4/URko2TKKeUBonCxBY7F/kYJkxMlIGxPvG0ShLBIc+v1MJ080Ti5wNrZ3e56W/Zuf9nL+yjTkKAUBDoUuaiWA5CR1LRHMXKUp+/YnYTbYawdh+sdEqRSPQqGN47EqAK87n1vFUbaembnkIIIIAh7UkrUBR7Fj6xRINKRUQDDoi1ulUouFEWaxiJycVaVkxgu6xR0y+8epw+L4/wBTeoiidNFJZQfAAO7WHXwjdISiklrM8Q6Ds0oWFFaiAD+YkF/OK6XTUU2R1epLuUUr8+x3RomFTKcJGWJ8hcfK9oNX2qiUopwzP53+sd1HalKymksCAS3vmGaiYlispUwD7XbzZusdXu2jzRvscenLKeW/jET5CCe8UGG7lgTyHXx642n7oUkSQhASyQgYpAwA7AbWG3r1faCJzS2cH+V7cnI+EZvbYb3ZJkJlOQEk81XIB2Dl2t7CGt7EfU32Yi9vmxMuXNfiKb7Krbo1wlme7RLrphWju0fw1EOlqVD0JeknNLWh+olzCog0gK55Y5Fg3vtHFyjLQ5mKWQ1WB58KXTzN43F55JufZUcdvL5+eDyvxRWhCaGWsCohCjSCHVU6aMOLE7s+IRrOyEtWhalzAnCiwUBlLgcLkJcYIBDB3F0yWqaqpOAoEKUSov8ADS6yGSoFTs5DnoRvtFKgkiWhLseMFwnmQMkti2SLRqzfcTJuLi+lhP8Av8nh9kTJ5SpcqUnUy1qCgZikpYF6qF0qK2s9WVFV0/CEdlPqNXNM6Wkd2gUyCRS4W5JQEklaeFzdJqlkWpJ9vSzEJkpK5nchAoNalJ+G2e8AuEk8xd7vEitLXP7xC1Ip+IpcqUyQK2KrODkhSSKCXwGkjHcpTbVe+fmfYf2zpqkib3SUzAUoSXUKgtQBQvhBMu9TbFIO0PlBKeELK0m1C3YA0pYOL3Bsf5+gEbl6OtV1TJpS1BUEApUAQVJKQllKqY9ARYGBUyosskJ2dIcli4IppIAKbg52DQeW0OmpR6cZWqT+cFEvTrCaZhSCzrGQbAEuUh04D4FsRjWIXWipSQkKSCLq43/hpIL2qKVJuGIHgBUlwFpKkoBsB+ZwbpSBdlXpPUjrTpTTMFS3UxZ02Cd70ik2GSNoza+x0SUZNRupc+CzspCy9Z4WwOdrg+D+sN1KaTcFtlAEkXxa7fK3SJdeZoIKDU7XTYNzuSCfBsi0Xy3UEhR4mu2Q+PDB9ImWcnXoelvp+OSVJ4Szul1B0s53YM73ZiMERyRNJdLEcJAcKZhbJSGF29IpmzEpYEgEcyzjz+9tzCJwY2SVXB8LDG+Rg7xB6DQ1oDpKVZLslRcYcEBiD488bZm6EKWCVMQRYM3MZF/1h8rTgpGXaxLEkHq2SPs7qmy3UHUX3FRDuCzhw2DttA1NrQvtHVLQqkJcWIaq5HNklsc7xWmQhTTCgd5S/XG27QvVa1AUAqlxkKYZwz9d8Qj8OtagtKjSouLjG1xtiB1WvB3S6pS1FKkuk7UkW3NwIpRphLCihHExZ29C12eKe8SHuP3x6vHmyZc3vXJNL+3i3tAb9jfZ+omLUQsCm/7HGI9FKAMQEWLM/wBesICZtuJD/wBJ/wB0KIdNmtRNb8ileDfUwvv/APorxyTydsxoJmuHVLbfhPMO3FyeOUzf5pf+k9P83jAw0n4sbn+8UQhL1Z99trQ+IgqsfmwgggiwEEEEARdo6DvWLsR98jGVqRIQkEPlstm/hmL4VqJCVhlBxFKXDOE+lTc4fUxEmmYKwnyZnI5xLo9XMWulSRTd7nrjhDjzj0CkS0GkYBLRDodWqYpmKdyaWJHIHb78YpaZxliUIt03uuR82fLlFnAV1OB16RJP7PMxVVRY3LKUBgMzKYeX9267QIUoGqnpz8Y3q5poplG4s7Ehhs4IY4gnpiUe5SjJYWqE6x0pApCjZ3USG6EgkuefWJpc1R+IcqUpD35ksOYsxYC14o0kpZDzLg/lTZz1cuq3UCFydYFKCUAgnIKVW8bW3hWKNU05Rm3SfBMqcLUgvh2Lh7E1KS/X1srBRO0XBUgJKiWBI4eqgCLgF7btHpzZkqWSzCY25DO1nPpbOLYhUuSiakOxpHxBziwHDcOSc3d82MbdZ4I7XJOMqclpfKPPmSQbGUFYcKCCCzMr4mL3Ls7v0faJbhkqCZhLDdAKlMQUgn+VeTk+UbkqSmlhhTgMol7MCS4yPB9xmMydOoGhJ7tzZIAbBPCWuGGNgI2uCVN/X9V4a+X85MiUqqXMNVVIZA4UAn4lC/EpwwdyByqL2ykUyWpShQekMACcgWy5OLG9o7OlVSEsKnQmz3JFJDEG5sLg7emuzq1K4kOlKbAnmwLCoglg19iWNy+W3Gy3CMeqo8Na4I9C5UAqpVgFWFyAbgCzks/hZofrpJJqC2G5LhwMEmoNyc+G0N1A7o1Sw972NSSWbYlmfIOMw+SgzZZURSS4NrEcykgXBu7Pbyhr1IxLuT6M3n2+f6NSZQoCUqLtkEhT9Xv6484T2dImJUSpwxw7gvz63zGdJpRLmGtS7BmJJBfcfdukUdoagpSCHJ6bjbAJ+zD2XITVKc8OPBvUT5dTEgKwxKX9DeNThwggOxbl5v1tGNJK7wBanBOQ5Htb3ELmBfe2qYno3ydvOObVHrjLuj3LkfKmkBRWKUjLkW5l4RNXWeBd92Y/I2ivUMBSbAjmzef6QiXpwElnVVYjIA3yeXKBXsOOjBAqyBm2PSEyO0EkhKRmwhujK34m8ifrvDkadILgRhcZYyQaTs0pmVFRIGA5I9zHqQQQDdhBBBAwkn0FQddJwwXS/ve8K/hf80//ACn/AHdD6GKJy2P/AAyrJcNkAN1vjyhfe/8ARXbon/d1+cAbQBXvk+sUxIiZ/EZtz/f75xXAxQ7QggggaEEEEAEEEEAEZSgDAA8I1BAyjzdb2ZWuoKIdnD8m6dIbrVqlSx3aQWYNhhzsDFsBiu7VnL9FLuccNkXZk5SwSsMXYX29A0Sr1UoLKQhzU1wWd/6TZ949YCEfgkVVMHd/PnGqSyRLpT7YpO2uWTa/SoapaunFv0EJ7OnJFQT8IOLMOrjbJY3cnpHo6rTiYmk+37RjRaQSwQN/pC12m9kl1u5JVyzyNWhHeCmWF1ZUAlgVEJY3fLvYsMw7taUlCElSgkJKeJRDOSyTxOAaiB/3Ruf2O6yQogEuwIYeTePrFHaslakpo2P3sevrG8rJyyoTuNfbkVoZCwlXeEkFuTA8xYHziOf3iVFSMEDOxTYj4hu58949Xs2WsIZZcv7csCPO0UuYFgUgJqdQD55m9z1OY1bbIljpQgrVnoCTXSpYBUzYwW9vDrEehnTa2UOEO9vkHtfpFXaiVsDLbN/DyhnZtdH8Rne3h5xixGzrJOXVUcqufJPrtKiawJDhwPA/2byjs5IkyxilOXGxN7DL+2b4jOr7LK1lQWoAtgs3k149FSAQxuIxvCNjCTlN1T4ZL2frkzXCfyt7xkrmV7M/8xf/AEs37X3tVKlBOIZEurwdunGSilJ5EzdMFZuRzDxuVLCQwjcEYdAggggAgiebpiSSJi0udmtZrOD4xhGjI/8AdmH4stvjbbaAK4xOCm4SAeocRONGX/4sxnw6en+V2t7mOfglf86Z/wDX6p/eANlM3+ZH+k4t/mzn2jlM5vilv/QrP+u0d/Cn/mLwRtuCHxkRz8GX/wCLMZgGcZAZ3Z7wB1CF1ufhvvZtrRTEydKQX7xeXZ7eGMRTGt2RCHZeQgggjCwggggAggggAggggAggggAggggAggggAggggAggggAggggAggggAggggAggggAggggAggggAggggAggggAggg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UUExQWFRQXGBcbGBgYGB4eGhkYGhgaHBgaGRsfHiggGholGx0bITEiJSstLi4uGx8zODMsNygtLiwBCgoKDg0OGhAQGy0kICQ0LDQsLDQsLC8sLC0sLCwsLDQsLCwsLDUsLCwsLzQsLCwsLCwtLCwsLC8sLCwsLCwsLP/AABEIALEBHQMBIgACEQEDEQH/xAAbAAADAQEBAQEAAAAAAAAAAAAAAwQCAQUHBv/EAEEQAAECBQIDBgQEBAQFBQEAAAECEQADEiExBEEiUWEFE3GBkaEyscHwFELR4SNScvEGYpLSM1NjgrIkQ5OiwhX/xAAYAQEBAQEBAAAAAAAAAAAAAAAAAgEDBP/EACsRAAICAgEDAwMEAwEAAAAAAAABAhEhMUEDElEiYfAycYETQpGxBMHxof/aAAwDAQACEQMRAD8A+4wQQQAQQQQAQQQQAQQQQAQRKNcmum/jHNchZakjzST8iNoHN9RVayVxwGEJBVKsblNj4i0Sdm6ZaFcRLM3xFXzAjUsFphpu0iqZSQnJwq9ujZ5xXrZ5QlwCfAPEmv1iUKpYPl2Nuob79YcvVsm6Tfo/sHPUY6sbRVZQG6OcVhyCL7honM2ZWzDP8xw/Knl/eOJ1hp4Uk32TTlz+Yj6wyStSw5qBchi3J/yvvDWTCqarhLZ+UR9nalSnqccgQx8tz+0L7P0ywo13HUv/APkfWNypywQ6QLh2JPTFMc54aOkcpjNRqSCyUqPkB/5ERTJU6QSGfaPOn6hSl0lDpdnBLMbPZPI84wdTMF7MN7M3P4uUR3ZK7cFM/tNCVFJNx+jxdHl6vWJQtlAPZ7gZwLkbfIxQvtBAVS4flv8Ad41S8mOPgqCxiNR5ul7MCV1vz5v5w3tOcpIFDPyvhw9hfcesbeLZlK6RbBCpCjSCrLXjSJgMbZlG4III0wIIIIAIIIIAIIIIAIIIIAIIIIAIIIIAIytYAc4hOu1PdpdnhMpffyy/CXu37wIc80tlPe1JJSXMSdmKmEqrfzhmjliW6aqn+9h9+UKmT1iZi2P03xA5t1UmGqly5aqy9RvuduUUrXWg05I5/WDVSQrIwH/SJtJr0LVQARyMDdSaemc7LQpINXC+HOfsNGNLImhbqam+5LHbyg1mlUspZvhwfK4jeq1hl0JAqsL88dR6wIpR3wPGplqVTark9/TlEY1SytlJ4Xa7jdgPF8fvFPcpBCmznn4+Ea1oITUkBRZtsFrA+mYqLOkG3smXqwiwBUPK993IvFemmAo5Mccg7sW6RDLmqZVaSMXfdtyDbl935rXBBQr4m5NYZAJAuCnrbeNa4Ohppgm5Byww7HA4uW/sMRTqzZVJCS7nHIC9i/8AaMyCwBwww3W/jY7QhGlU5dRKb2J52u5Y7xE3eCoLko0sgvxG4Afq5OcWtCFzkpUVqAuqx6pCkvz+F/WNTdRYu6HbLMzJsMh6iQ3j0gmGkEqdWLkAN+xtEXWEVV5Y/Tz0qFWRhuTX9L+UZ1c2kFQucsSwAHlu0SoWmYEsxF3yNg5G/T0jX4pMtIChS9yGLcwx3jDSiVrFLl1ABz1LZbLPnpDZEwhJUoX6En3IESJnhaT3Zvs3g+GsL/bxlerUhLKuTlyAB0DDzhZtFUrUickhLEbli3UbXhum0yU3DeUIE10Ag3U2GsHu5Nmjklwbkq8UiHiyXVMcNaCun79ceUUKUBEplJBBpS5uNz47RNrZQUQVLAywLW5t9+cZ3NWcbaPVgieZPCAHIuwclhDZM0KAIuDyx5RakroqzcEEEUaEEEEAEEEEAEEEEAET6uYaDRc9DBMnpJKKhUbM+8T6bTKlurPTp+sDlKV4QaJKlo/iWG7sX89mjeloIIQzh7Z3sehaNStUlRUl/Ho4jGm0VBUQXPhv9mBixXbkTp9KoLqKi2/Tl4RTrlnuyw4unzETaNUwKUVPv8zb941pdZWpmZsXyPv5wJg49tasb2WolJqy9zzt+jDyjMiXLD0gVBP0vHJeqBmKSHuB64f0b0jGl0AQtR3Deii0ClxWTsjUKVMYgtdix5wxcxNVK0jPC7X5sMt+p5B0zNYQoUh6lFyGxs9+TWh83SpUalZO3ltAlN00sip+mKyC5Tum4fbLg3+7wajWCWyWz4Z9ciO6mVMLMWbo/wBcRuW5DkAkZb9PaBtO3WBmnIuwABe3U3v1eqPGSBKJQo0pAZKbWSeFO5ZOLsBiLJ5CcKpFsh84F+WPKOa5JHECHKblRsKS4e1sk+XnFRfBabbprRrVFYCVBiWIdibcmGcD7wiTqFKK0KUwTTgHcObuGIDG7kPCZ815YFQYEuE7BiXSQzi4FuUCtQlDuAlCGKSSGH5Repwklm8RzMbVqi7KBJBUGKiyt1FQwXbis6SoPHdSsA/Abqa6vX76QiVPU9JdByOB60hg9ur2sY3KLAqUUniOXyS7AbnAzsrlHH2OnuMqoLApDkABSqTURUQDdywBaFrUtS0sWo+Kk1Av+RRIsCLsA+GMaWsik0hJJISSoEOs5Ae7+rdI0JglkAqGxuKSSrhBJJyS7Dx8i8mvwaGoLAAVKvUHDhs3xycDmMQ1GnrAqBBD2dwkc+RPU+A3iZYFQqCU34ibgEEEF9i7W3fo8dnEoDJUQnkACADubP4AMPpnuTJ1g9GWgJHCwHoT9/fOItVKExTqBAAYM18vt1HQXxvLImrLhAUtINzSEgeAJFXyv4Q+VMUWIRzBuHLFrFwG6AN8oSfpyjm3jJtSElqgkgcIqSMljYkfIAX8y2Z2cClNJoAeyeEX6COTpFS7hJ/mcPYciVWv8omSV1gD4QwsWDdE+sTJU8oxorM17AlwCBbfmefrFWom0JsCb7BzCpywlNkKO3QW6ny8SIxK1Ci4UlrG5O/S0NY5GsFOlnVh2I8Q0Ojz9XqigsgOckMqzu2Em1vnFenWVJBIY/fMCLjL9pSfA2CCCLNCCCCACEanVJQ1RzDyY81eolzTSxJGIETlSpbOytEhR7xNwS7dXe/V/wC0OXrkhdBFyP1f5GMz5vdJD45D9YEy5aiFhqs3P36wOdViO+QRo0oUCN+uLQnWlaTwYcP6C1seMc7QQVMUkADN2Ljm2Yak44xzz0HM4aBvbdxSo0vUUpAUGJw/z+7xjuUoai5bPIbk8x036ZibVS+9OQ4cZwOtvt+hhqglAYC/QhyR5gHzxAd3njTFiSkXCjVdr/mzjJFvSFq1iqioggFmuHqGzC+X+3iPXTRLlFYUSBUo3CnABxsdzY+dmg7PlNSqYtQW5JSgGgOxoemogEO7hySbBgBLwleD05moAKGwCwZjYWby6PceUYmocuhYCXbLh3YpJfNVoVMUglpZQVcTJJBZdt2LHJJyYYFgAAOU34rtaxqNzv7X6g1dpv7Fc5ZWghI4vvz9HiTRrUCpJyn812IO17lQDWxceEIlBKR8TDIIDbMzXcYuOkPWpKgGJDjZkn3AMBeb58HdU6SDVwltsuoBjY7sNswntBNMslJHCkm1mFja5fhce9oVqiqg0rUw6psQFALqGeR3tgwhMwKZilSyCHFwLMDSAemDA2msrnZYialn4QMEqP5RZLWD2blE+mlBSlKKVU/lA4k2A4khyxYpOG5bkxSENwllKFyLuSRvVyAT67wjU9oLSs92xSlSauIkiwccIJ5VeRu8YyoNKbPTmzkyluaikhJukilKSwDnq583OzI1WsrCUImJUtZyLlKH404FJNkAHckkGkw/QTitSkqCVrSkWCmsXux5lw/+XpHnlHdz1BEuYpi7JU4vdbqqcgAmlNmJDRHJ6SqesyJbLSkI3yEpQlgokAHAu25dyASQzVKTSFrQgjY0gk9XEw7blxHj6ntXTahaUzkrQQoCXLWkqUpZZioFJoAfpe+warX9nlKAUMDLUCUq4Jb1AgcKnaphcs3SDerJcksFuvCkitlSk/5NnsT/AFXbF3ioTFEBSBLUos6KmYD4maq+zEZIxcwuVrAogALqNylahSkAiq4epnZg7kjxGiiWk1qIqZTUghZAZ+OxZwOGw3L5ibvezlscZqypSXKXSlWBwkFi5Fy4HJrGHpYB1zE2S2WJJI3BBYkC3ziShRNUvvEs9yolxbZRv8uXOMyNSpSUFS1XqUywAtSXcApSkMySBQQFc7uYX+7ke45FSvhui219rgbPnzhqZqw90uC1wQegAFmGLWz1gRNUq6ail+gHLdjcbgnnvE9FY40YNiWUxF2FLtjJvc7mEkGh83XJUQCQpJ2cNY3fz+UMnz1MAhBGLnHqN+kcE0UEoD3sGIGfC98584dpNQSOJLNsHwx5gQu3VjY6QKkhw3Tr9fq8Imz11ME2DCzf7h8oVNkzSokFh0UG95ZPv+sXrLBx4Ru1XgbHQRJpFrJNQA8FE/MBjFcXGXcrKTsIIIIo0m1uq7sAsS8K0SJfxgUk5BMHakxIAqDj5Q/TkUClJAb7zeBx3OvAlU+XMJScp3Oz+MK1U8S0ihiOQ5uLg+v7QyRpkJJUCPVwPlEx1rrKcjba+1xAltpW9sb+ONIUwJsA6gASSwD+J5PyBwYu/WwCFylXZrghBO3EaiEgDYFjdL21r0qUkgFMslm4Qb5ALly/Jw4fENkyAyQpIcjCScjlZ2eq+zDnYU+60l+TkuSJbqKwH/pDdHuB4QTQHSqpRvYJIcuckCzO138YdqZj2J2+EXLeVx5PE80EpJwG+O1yMBL7Pv5OdhPatcHn/wD8s0FIUCFO4W16i6hYAHOG8xFHZ8gy5I7ylSgDxUh6RYVkFitsmwJ2EO012CUpYAEEAEZ4mvZVuZ53xFU0pen4Tgtn3BHtA1tPMtcHlIlo7wLQiWVKAApUlw9RWVOxYgDD3OLPGtTpwzMEM7JUwClEC5LXDcj4tiLvwyVJKil0rFwtLOk8woW8DC1aaWAwpAKnZsqa9IAL2yAP3GZ8ZIxOQFJRYK2pCaAAATUWLAhrG7kXIxrUG7JYk3CgWx0Bz1YZyXaKRINRNIvkMCcDJJtgWT6QiaAWJAEtxbY+fwkdAbtygVnuv+THfsislVjYJB43LuAFMXJyevOEJqSmmYhYdXDxOCbvgWFL5HJ8R38WmwuokuHFdhlqXI2BbA848rtDtBJCZaZc4PSt5ie7JCVOyQAlRNg4IcAuzxhCi3xh7KZyVraZLSvuygpBSVOCWBURUx8h6NF0jXy0IJKqQnIAesXLgkOXAIb/AC8rx5CO3UypSUqRNE0JZKUUrCmBKQm1SzSl2pfbYtN/h3tOVINM4TNNMKARMmy1gKuarzEVPYHPyD6V2uSprRT2R2WvUBS0r7u54yFkhdnQBUl0IFndn2BTDtEo6aZMkTar0rQuWbKSokMEuTwkM12cbEQdnf4hklU1K5f8CsqlrKQKlENMdKgkVFdRYcXHcOYJuknaxffimShqJSFk1qAUSSU2SCVAAAv8Lg7wOyk0xS5BmKXNoUEqwFITUqkBLkg1DDvm5NhFun1EyaaFqKQGUzVrzw3CWbN87OLgQSNSsIShCELUxSKmBLMGISCHAa6in5iNI0a5SgUKQKsqlBNRUdlFi9r3sejQpHSlsvVRLUKio2IuCOEkOSgBJJcPUMbs8M1OjTqEpUhkg3QXJUXNyFXpxYEkG7iJZAStNRnLdbZIAANmIf3yNot0s0AS0y0AlI4QSqybuQpyFXtxMQ8RKL2tkSi7tG9FNMiUhMzvFKQwSUO0y9t7lsvyNthMO9QsmZYFRJZIPC9Vk02Zxxf5cxb3pcGgJIyAt1+AYPc4zj05qZ8xSUqlpUNz3uCPJVsci8TVS+5NUzszVKwkqmFwCLgMetIu7G2BfEWSwpyCEqD4SQSkbWpD7dYm0CzSxmMupSjQgXBLgMxBYWcZZ3jUpd7ggOVMHBSHcgp36s+cmJUc14Mor006X/KX/NwHYtyYXhcycZhHAabbh0n/ALVfEOkM0E9iyluWFsc+bfYh2uNTcCVAX4iLHA2PX3jX9N6D0bnSlFNLgPsHcHoXDh/Dxhegl0g1Go7kvyuWJNuo6x2TpgU/CUndlECxtYMD6MY7JkMq6iX5kWN8cs+wjX9SZr2mY1c+YlTJDhs39/vnF6TaItXLIYhyAzJBa78+XTpvFOnWSlyGMan6mgtjYIII6FHm6nXprpIJb75/dosmDhZwn3iXV6qlYFLu2+TDNbpu8SHLeG3qD8oHBN+rlk+k0tJOFXJxYHm/Pw9oNbqQi9yTu3y5RnWaWYaWDgdWuOcE+cQQlhgOcNz6+HlAhvtjVUcGm71iqw/KBnOb7/o+8a/FhJCGOzkN8Wz+fKG6zUd2nBdWf0faNSZCVtNUL7WIYcm5wL5qO+RKNGgvMUkAciNuvI/do7LmpmuATbZ9v3++mlapJUUkHJsx5c2Y7/ec6dKJQJ4jtdJz6fd4DF41ydmlEsBKqT/V9HeFy5KaXKL7slx6kAmNjWhZx4G4sGfZzc8m6xg64hyJaidnFuQuLgeXlAy1zrgF6tJJSxtm5LD+l/pHEzJaSyV0nelIHmXBAEIKSolihzsL52+/2jMuXUQRcKCgSAWGMA3d7ubW9Oc51hbOsIN5kamzUFTrqUzMoOX8kBvR+sToUlL0KpBckM5LkqOyjviGzdILKa6EkJ/NZwSedyNniXtFLIWUi4DyrO69nDgkAly6gBuQzjjOalFKXPg6xgottGtBqknvVk1KSoSwShQKf4aVALDPlWQBanlGtcsTZM1K6QoIUtJZTIKQSlYKkgOCxjxuzpM5CzNlzJaXZKpawAlYCgztcFIJAI53B2o1Oo1Op/hju0JKQogVF3papSkjgPEKQly3xAfFk/8AH6jna/kz9fppO3rZL/gKoSTqJiFzJ8w0qsHloSlHAAMAl18y6eQb9B2vJRqZS5MyVMCSLKIHAoXStJfhUkip8ho8z8SvRMopQZJYLUCzLZKUkhiRUWD3Zha7g7Y7SXqUdzLUJQXZaySCUfmCFWpJw+csxuPbTWDgupGS7k8EH+E+yhO00qYtKiZiLMoJCAH4SkBgQMv+kO0/biuGTKprWqlKiFKAJUBWl0gFLmpnL3vGEJKEqlKW6Skg0EUkFw3XkzOOd4q0n+HpSZIp74KapBuQg8JSzvcEAubu+1owtNNWa7S7LShInS5vHJBUe8ICCkfGXLd2W3dufOMajVpJTTMkrSMpDqvZiCTS4uKd+fKrUz501CE1FLrRUUhVxUCeIDl4BWLAxYqQlOKkbfxGY5IDi9g/WMKUmsCUusd2lTO7hCFgsQ7A1BrHIY4jadOtJaYSWBvWQSAzYJ2bJ5eaZpcsruyjlQVg+LXPRyMHJxyVLSSpISAGBYMkkeCgHA8bW3gdeU+CqbowUqpW1iqyWUC1uNRNV78rdYtlSAC3GmnmqwYBue3OPLklCkAlS0Ycd4zAEWISxIbG/wAop03cEhKT8FmU7lxuFByfO8R1FdUjnNZsvm6QtZQvu2LjcEfTMLTpyWSS5F973NNyTxZ/NgcjGmzSV+QB/wDIEj1MZQVA2JV/MFBLtfADXdveMeJWS1TEzUKBcoCmqdSiLAsSEkqcDhD4chyI3KlCkEEKTdwv4mYsL3d2Dl7DzhsuatzYO5/MRZ7WpvaNU2BDhRAY2pfkzgEe/tGRy2YuTemfcFJ/rJH35QnUaA1VV+1/V4ZImFxUgAHJcG5/e0Gp0AJdNi7m6uTWFQA297Xidw8jaGalRKaqQdxfHXG8a0GoKwXDNjP1AjEyZ3aOJiAW8tnc7c92hmg1ImJdIt5X62i79SN5KYIII6FHndpLSlQdAUWyfaKFkqQ4ycco7rSAkqIdukJ7O1PeOWIazNYZxzgcdTafJnQSlpevyFyXjnaE4pZgDcOW3jmpTMKwQRT9L7taLFBkktfLNAxL0uKxRyUgFLqzvEcnWFUyikgD78vvnB2fqlLJqDthh6feIfrFEJJAu22f7nEBdpSX5M6kJS6uEHZ7ecK0OqM0FJSlm/mf6Q3QTFKBJTT456Da0K/FMopoJ8gx+nrETmo1ZcYd+Y6KElKLAt4Aen9okn6xJQVJZmdyX9dvJ3hs7RBRqVY9FKt4MflDFzwxuAkdPSJrqS7lrwdPRGkTS5y1JwKSHqfqbBL5AYuXz0hBUBhILHBd6sWewPn6nOJnaKeahYksk1MMgDA9I6ZhFSpaFf5lnYvdgSx8XYdWaD6U1KPJMOvCUXJPCMrRsQ6jtWo8J/mFg3Qs/IXaWZIQDxUvya7DDJCvhG2WzcvTybPrZkqmJdgKhYkjcEknqq+ecSytPOdZply7cKCoqw5AXcC6jcYFiCTHePSjHR5X/kTk21Xbw/cdrJwQUBMuoEtYqFICSXA3tsP2hejmM6FhMvvKSly5KgOIKZgC4dgXzhoiT2gy+IpQErt3aaQyUqSszHJs9xbozi7e058uYgBS5awaSyKV8OVEig8JAbBGMZHS+VwcXB0oSWZba+fyb7fSE6dckkKM0FISHCtq12JUyRe18AOSIzpOylSlJUhSQg2WF12Rm3Gpi7fXNlzOy0d2yUrKwHFJQA4AIYJUHtjxPhD5Ux0CqX3c4kJLLUoOw7woOS3EwUA9JOHMHvJMMQqGV+758Y6bLClsoE8CTSmq1T7kOQW6YjaQWpSlQST8NTCouWpaz5AZi3RoxJ0yAtKwpYoqwlVFwzFKWADcyzpSTe8P0c9SkuyVOVAu7C5qSQXYWxi/KMq8cnRdRdP1p+nSX/Rn4WmVUUpslysDiVuRTS1Tg226FzGkTSshkrUliSak1IUCmyXUQ2XBLhsHbk7TVhJDOSllJLMXBuWLixZeQbF+KHzJZATbuzdKSmY6nALfGBWBdhfILRzPcUBIWwUC+xUEkkNnhcG7coimgJLOtCns29g4FsZFuflGhU6qwo8QpWkgF2cWUpk2YWcWO5MPSDlaVAvcBrh2qTc7m4flzBOFxfDMfgi93UouckFnFsthm8PTS9OFEWU2QyiGPh4bfIx2TqHVS92YFgzlha5s7W+bRo6bulgpSl9yAAWL3PMW9SIF/c1ptMkXUVcg5Kx7uIadKknhWpyzsbsMPyF+mYxqkial2uL2Iv8AfPpHdGlEsFBBJd8WD+IEY1aoySvex6ZbWKlON+H1dnxCShYPxBncuggs971AP1byjs/TBRBCinkBSwxix5DeLEThh451w8eDj7MwlaWPm5G/i2/SESZC7FyA7gFKbB/0js+Qh32L/mt4M7YiyUsEWxD6nTN28keu1QSsAhw3TLhskMwfbeK5IDWDPEEvWImTKWuDzTYjeyifaPSAjYu22FlnYIII6FHCI82fOWF0pTw+GffePThOrBpNPxNaBz6kbVoNQ5YDN/kW9/rE2ilLBNZt6fQRjQqWHMw2dLEtklmt4t5xvtCStRFJYN97GBEnaUxutWUhkAPv4RrRElHEGJzG5AYAFn38d4lmKXXZmvuX3ZgzcveOc59p1jBuV3+BSNWuummkc9mcO3DmKVzQAVAWF6j9OfvCdYFJSSkVK3OW+Q+8QjSTZkwELTbYE5y+HeK6fTaVydkz6y7/ANNLNfg6memaFJdyRzYD6k9PlC5WiTLUFLNRHwhVyMhxys9/HEYVNlJUQpAJByQ5BY4YNzDvBP0yVkHhP/fgZyksT0Aa/r3wscHkqUo925r57GFFEypKQSxLhwN3Yn+UYs5PTJj1iptIZNRBQwHQi54i6Ql7F8BrtFjqQGQSUPZJCQ+MKb4fUnwiPW6+aFfAWZRVSylOKaUtUDSRUbDYXdoXhs1xi+pGGnt1o4ZiVFK/4oWBZKnBDj4VUhi5Z84zHnabtQKA7yXUohJeUCUsQSaqgCCli9r2LXYV6/UFElSglFg6gZnGhIBrIIQSVAcXQvnEd0SqZCaVJTJShL1quhISHCyoEu2So3yTeKSycJTqNOmrxWK/8JuxaguawAWpddJYskpADB0hLKCk4cgB8hoNQCdWpEsVroQVpSGSC6wCpyUbJsXO4HPHYnZ8qchSyqaEGbM7tkAEJRMVTgKYMALso0hxFEr/ANPOUFqmGStCVJUEmpBQ/ed4ml6cKqAAdRcbxm1kvuUeo3DfivmhOhVO76XImmYhKEqUU1l1qBDAEBzLZRwcoIOHj0tfKloAVeUyioXI4rqqDhzu6bhiq20eTre0e8WFSqyiWFEFaGUpTE8JZ0oCUrFw+S1kv7Gq7PTMSAvv1kOSrAU77WDX4Xx4Evm06KbcZRlPF7Xz/pdL1ACQknjGSkUlwLsAS2/PlCwlVVPciXkuCKTQoUCmxCnJIu2XyIhOsVRSkVJBSkyybpcgBFVuJiDxLfxNo9jSIUSmWoMjAdjscgnNLvzc7PDDdo2pdOP6cudVwM08oqDrFBJsQLi7EKuUqsRm30zptIpMxa7rK6UsVqCUgFRSQkAhiSSVZ2sEgBq1KSAnCWupIDW4Q1TAF7Nf3jatQCxZTu9g7jF8jIZ945t27PVCPZFRbsVPQQgqlv3hs4IIJBsGcOi5G1gephunroTLUFFSAkVkh3aygc+rvu7xiaSs2TYXKSSklRIuGSS43axCoollaeLPExS7sDgpJA3t65gXZmSyVErCAQrDjwcDkcsb7Q7VamVVQSL8sefk/rC9OgYIUBzUA9+v6wpUpCpnGWIPMMqwYjdv0O0C4O3kEzEyyUlgKQUtbNW2x/X1dqtEJrKLFxYlwPMbRRqNGleRcFvU/vCPxdC6AlRF7uCM3Jcv5CML3lbGStfLBEt7izEgl8eJjY0yEqqdj4l/niFT5KUHvCk2tbk/y3b32h2n1aZjjl4/URko2TKKeUBonCxBY7F/kYJkxMlIGxPvG0ShLBIc+v1MJ080Ti5wNrZ3e56W/Zuf9nL+yjTkKAUBDoUuaiWA5CR1LRHMXKUp+/YnYTbYawdh+sdEqRSPQqGN47EqAK87n1vFUbaembnkIIIIAh7UkrUBR7Fj6xRINKRUQDDoi1ulUouFEWaxiJycVaVkxgu6xR0y+8epw+L4/wBTeoiidNFJZQfAAO7WHXwjdISiklrM8Q6Ds0oWFFaiAD+YkF/OK6XTUU2R1epLuUUr8+x3RomFTKcJGWJ8hcfK9oNX2qiUopwzP53+sd1HalKymksCAS3vmGaiYlispUwD7XbzZusdXu2jzRvscenLKeW/jET5CCe8UGG7lgTyHXx642n7oUkSQhASyQgYpAwA7AbWG3r1faCJzS2cH+V7cnI+EZvbYb3ZJkJlOQEk81XIB2Dl2t7CGt7EfU32Yi9vmxMuXNfiKb7Krbo1wlme7RLrphWju0fw1EOlqVD0JeknNLWh+olzCog0gK55Y5Fg3vtHFyjLQ5mKWQ1WB58KXTzN43F55JufZUcdvL5+eDyvxRWhCaGWsCohCjSCHVU6aMOLE7s+IRrOyEtWhalzAnCiwUBlLgcLkJcYIBDB3F0yWqaqpOAoEKUSov8ADS6yGSoFTs5DnoRvtFKgkiWhLseMFwnmQMkti2SLRqzfcTJuLi+lhP8Av8nh9kTJ5SpcqUnUy1qCgZikpYF6qF0qK2s9WVFV0/CEdlPqNXNM6Wkd2gUyCRS4W5JQEklaeFzdJqlkWpJ9vSzEJkpK5nchAoNalJ+G2e8AuEk8xd7vEitLXP7xC1Ip+IpcqUyQK2KrODkhSSKCXwGkjHcpTbVe+fmfYf2zpqkib3SUzAUoSXUKgtQBQvhBMu9TbFIO0PlBKeELK0m1C3YA0pYOL3Bsf5+gEbl6OtV1TJpS1BUEApUAQVJKQllKqY9ARYGBUyosskJ2dIcli4IppIAKbg52DQeW0OmpR6cZWqT+cFEvTrCaZhSCzrGQbAEuUh04D4FsRjWIXWipSQkKSCLq43/hpIL2qKVJuGIHgBUlwFpKkoBsB+ZwbpSBdlXpPUjrTpTTMFS3UxZ02Cd70ik2GSNoza+x0SUZNRupc+CzspCy9Z4WwOdrg+D+sN1KaTcFtlAEkXxa7fK3SJdeZoIKDU7XTYNzuSCfBsi0Xy3UEhR4mu2Q+PDB9ImWcnXoelvp+OSVJ4Szul1B0s53YM73ZiMERyRNJdLEcJAcKZhbJSGF29IpmzEpYEgEcyzjz+9tzCJwY2SVXB8LDG+Rg7xB6DQ1oDpKVZLslRcYcEBiD488bZm6EKWCVMQRYM3MZF/1h8rTgpGXaxLEkHq2SPs7qmy3UHUX3FRDuCzhw2DttA1NrQvtHVLQqkJcWIaq5HNklsc7xWmQhTTCgd5S/XG27QvVa1AUAqlxkKYZwz9d8Qj8OtagtKjSouLjG1xtiB1WvB3S6pS1FKkuk7UkW3NwIpRphLCihHExZ29C12eKe8SHuP3x6vHmyZc3vXJNL+3i3tAb9jfZ+omLUQsCm/7HGI9FKAMQEWLM/wBesICZtuJD/wBJ/wB0KIdNmtRNb8ileDfUwvv/APorxyTydsxoJmuHVLbfhPMO3FyeOUzf5pf+k9P83jAw0n4sbn+8UQhL1Z99trQ+IgqsfmwgggiwEEEEARdo6DvWLsR98jGVqRIQkEPlstm/hmL4VqJCVhlBxFKXDOE+lTc4fUxEmmYKwnyZnI5xLo9XMWulSRTd7nrjhDjzj0CkS0GkYBLRDodWqYpmKdyaWJHIHb78YpaZxliUIt03uuR82fLlFnAV1OB16RJP7PMxVVRY3LKUBgMzKYeX9267QIUoGqnpz8Y3q5poplG4s7Ehhs4IY4gnpiUe5SjJYWqE6x0pApCjZ3USG6EgkuefWJpc1R+IcqUpD35ksOYsxYC14o0kpZDzLg/lTZz1cuq3UCFydYFKCUAgnIKVW8bW3hWKNU05Rm3SfBMqcLUgvh2Lh7E1KS/X1srBRO0XBUgJKiWBI4eqgCLgF7btHpzZkqWSzCY25DO1nPpbOLYhUuSiakOxpHxBziwHDcOSc3d82MbdZ4I7XJOMqclpfKPPmSQbGUFYcKCCCzMr4mL3Ls7v0faJbhkqCZhLDdAKlMQUgn+VeTk+UbkqSmlhhTgMol7MCS4yPB9xmMydOoGhJ7tzZIAbBPCWuGGNgI2uCVN/X9V4a+X85MiUqqXMNVVIZA4UAn4lC/EpwwdyByqL2ykUyWpShQekMACcgWy5OLG9o7OlVSEsKnQmz3JFJDEG5sLg7emuzq1K4kOlKbAnmwLCoglg19iWNy+W3Gy3CMeqo8Na4I9C5UAqpVgFWFyAbgCzks/hZofrpJJqC2G5LhwMEmoNyc+G0N1A7o1Sw972NSSWbYlmfIOMw+SgzZZURSS4NrEcykgXBu7Pbyhr1IxLuT6M3n2+f6NSZQoCUqLtkEhT9Xv6484T2dImJUSpwxw7gvz63zGdJpRLmGtS7BmJJBfcfdukUdoagpSCHJ6bjbAJ+zD2XITVKc8OPBvUT5dTEgKwxKX9DeNThwggOxbl5v1tGNJK7wBanBOQ5Htb3ELmBfe2qYno3ydvOObVHrjLuj3LkfKmkBRWKUjLkW5l4RNXWeBd92Y/I2ivUMBSbAjmzef6QiXpwElnVVYjIA3yeXKBXsOOjBAqyBm2PSEyO0EkhKRmwhujK34m8ifrvDkadILgRhcZYyQaTs0pmVFRIGA5I9zHqQQQDdhBBBAwkn0FQddJwwXS/ve8K/hf80//ACn/AHdD6GKJy2P/AAyrJcNkAN1vjyhfe/8ARXbon/d1+cAbQBXvk+sUxIiZ/EZtz/f75xXAxQ7QggggaEEEEAEEEEAEZSgDAA8I1BAyjzdb2ZWuoKIdnD8m6dIbrVqlSx3aQWYNhhzsDFsBiu7VnL9FLuccNkXZk5SwSsMXYX29A0Sr1UoLKQhzU1wWd/6TZ949YCEfgkVVMHd/PnGqSyRLpT7YpO2uWTa/SoapaunFv0EJ7OnJFQT8IOLMOrjbJY3cnpHo6rTiYmk+37RjRaQSwQN/pC12m9kl1u5JVyzyNWhHeCmWF1ZUAlgVEJY3fLvYsMw7taUlCElSgkJKeJRDOSyTxOAaiB/3Ruf2O6yQogEuwIYeTePrFHaslakpo2P3sevrG8rJyyoTuNfbkVoZCwlXeEkFuTA8xYHziOf3iVFSMEDOxTYj4hu58949Xs2WsIZZcv7csCPO0UuYFgUgJqdQD55m9z1OY1bbIljpQgrVnoCTXSpYBUzYwW9vDrEehnTa2UOEO9vkHtfpFXaiVsDLbN/DyhnZtdH8Rne3h5xixGzrJOXVUcqufJPrtKiawJDhwPA/2byjs5IkyxilOXGxN7DL+2b4jOr7LK1lQWoAtgs3k149FSAQxuIxvCNjCTlN1T4ZL2frkzXCfyt7xkrmV7M/8xf/AEs37X3tVKlBOIZEurwdunGSilJ5EzdMFZuRzDxuVLCQwjcEYdAggggAgiebpiSSJi0udmtZrOD4xhGjI/8AdmH4stvjbbaAK4xOCm4SAeocRONGX/4sxnw6en+V2t7mOfglf86Z/wDX6p/eANlM3+ZH+k4t/mzn2jlM5vilv/QrP+u0d/Cn/mLwRtuCHxkRz8GX/wCLMZgGcZAZ3Z7wB1CF1ufhvvZtrRTEydKQX7xeXZ7eGMRTGt2RCHZeQgggjCwggggAggggAggggAggggAggggAggggAggggAggggAggggAggggAggggAggggAggggAggggAggggAggggAggg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52401" y="1000125"/>
            <a:ext cx="8705850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buSzPct val="99000"/>
              <a:defRPr/>
            </a:pPr>
            <a:r>
              <a:rPr lang="en-US" sz="2400" dirty="0" smtClean="0">
                <a:latin typeface="+mn-lt"/>
              </a:rPr>
              <a:t>The Linked </a:t>
            </a:r>
            <a:r>
              <a:rPr lang="en-US" sz="2400" dirty="0">
                <a:latin typeface="+mn-lt"/>
              </a:rPr>
              <a:t>Data approach </a:t>
            </a:r>
            <a:r>
              <a:rPr lang="en-US" sz="2400" dirty="0" smtClean="0">
                <a:latin typeface="+mn-lt"/>
              </a:rPr>
              <a:t>forms </a:t>
            </a:r>
            <a:r>
              <a:rPr lang="en-US" sz="2400" dirty="0">
                <a:latin typeface="+mn-lt"/>
              </a:rPr>
              <a:t>the basis of data publishing guidelines pinpointing how data from government, public and private sectors can be more valuable for the consumers.</a:t>
            </a:r>
          </a:p>
          <a:p>
            <a:pPr algn="just" eaLnBrk="1" hangingPunct="1">
              <a:lnSpc>
                <a:spcPct val="150000"/>
              </a:lnSpc>
              <a:buSzPct val="99000"/>
              <a:defRPr/>
            </a:pPr>
            <a:endParaRPr lang="en-US" sz="2200" b="1" dirty="0">
              <a:latin typeface="+mn-lt"/>
              <a:cs typeface="Arial" charset="0"/>
            </a:endParaRPr>
          </a:p>
          <a:p>
            <a:pPr eaLnBrk="1" hangingPunct="1">
              <a:lnSpc>
                <a:spcPct val="150000"/>
              </a:lnSpc>
              <a:buSzPct val="99000"/>
              <a:defRPr/>
            </a:pPr>
            <a:r>
              <a:rPr lang="en-US" sz="2400" b="1" dirty="0">
                <a:solidFill>
                  <a:srgbClr val="0066FF"/>
                </a:solidFill>
                <a:latin typeface="+mn-lt"/>
                <a:cs typeface="Arial" charset="0"/>
              </a:rPr>
              <a:t>Principles</a:t>
            </a:r>
            <a:endParaRPr lang="en-US" sz="2200" b="1" dirty="0">
              <a:solidFill>
                <a:srgbClr val="0066FF"/>
              </a:solidFill>
              <a:latin typeface="+mn-lt"/>
              <a:cs typeface="Arial" charset="0"/>
            </a:endParaRPr>
          </a:p>
          <a:p>
            <a:pPr marL="342900" lvl="1" indent="-342900" eaLnBrk="1" hangingPunct="1"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the use of http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URIs</a:t>
            </a:r>
            <a:r>
              <a:rPr lang="en-US" sz="2400" dirty="0">
                <a:latin typeface="+mn-lt"/>
              </a:rPr>
              <a:t> as the identifiers of things (concepts, entities and attributes)</a:t>
            </a:r>
          </a:p>
          <a:p>
            <a:pPr marL="342900" lvl="1" indent="-342900" eaLnBrk="1" hangingPunct="1"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the provision of meaningful content published in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open format </a:t>
            </a:r>
            <a:r>
              <a:rPr lang="en-US" sz="2400" dirty="0" smtClean="0">
                <a:latin typeface="+mn-lt"/>
              </a:rPr>
              <a:t>(RDF) </a:t>
            </a:r>
            <a:r>
              <a:rPr lang="en-US" sz="2400" dirty="0">
                <a:latin typeface="+mn-lt"/>
              </a:rPr>
              <a:t>for each URI reference</a:t>
            </a:r>
          </a:p>
          <a:p>
            <a:pPr marL="342900" lvl="1" indent="-342900" eaLnBrk="1" hangingPunct="1"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the production of navigable content via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links</a:t>
            </a:r>
          </a:p>
          <a:p>
            <a:pPr eaLnBrk="1" hangingPunct="1"/>
            <a:endParaRPr lang="it-IT" dirty="0">
              <a:latin typeface="+mn-lt"/>
              <a:cs typeface="Arial" charset="0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RESOURCES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LINKED DATA </a:t>
            </a:r>
            <a:r>
              <a:rPr lang="en-US" altLang="en-US" sz="1200" b="1" dirty="0" smtClean="0"/>
              <a:t>:: APPLICATIONS :: EXERCISES</a:t>
            </a:r>
            <a:endParaRPr lang="en-US" altLang="en-US" sz="1200" b="1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63272" cy="720824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Franklin Gothic Book" pitchFamily="34" charset="0"/>
                <a:ea typeface="ＭＳ Ｐゴシック" pitchFamily="34" charset="-128"/>
                <a:cs typeface="+mn-cs"/>
              </a:rPr>
              <a:t>The semantic heterogeneity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508104" y="908720"/>
            <a:ext cx="3456384" cy="5328568"/>
          </a:xfrm>
        </p:spPr>
        <p:txBody>
          <a:bodyPr rtlCol="0">
            <a:normAutofit/>
          </a:bodyPr>
          <a:lstStyle/>
          <a:p>
            <a:pPr marL="0" indent="0" algn="just" eaLnBrk="1">
              <a:buFont typeface="Courier New" pitchFamily="49" charset="0"/>
              <a:buNone/>
              <a:defRPr/>
            </a:pPr>
            <a:r>
              <a:rPr lang="en-US" sz="2400" dirty="0" smtClean="0"/>
              <a:t>The </a:t>
            </a:r>
            <a:r>
              <a:rPr lang="en-US" sz="2400" dirty="0"/>
              <a:t>difficulty of establishing a certain level of connectivity between people, software agents or IT systems </a:t>
            </a:r>
            <a:r>
              <a:rPr lang="en-US" sz="2400" dirty="0">
                <a:solidFill>
                  <a:srgbClr val="0070C0"/>
                </a:solidFill>
              </a:rPr>
              <a:t>[</a:t>
            </a:r>
            <a:r>
              <a:rPr lang="en-US" sz="2400" dirty="0" err="1">
                <a:solidFill>
                  <a:srgbClr val="0070C0"/>
                </a:solidFill>
              </a:rPr>
              <a:t>Uschold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&amp; </a:t>
            </a:r>
            <a:r>
              <a:rPr lang="en-US" sz="2400" dirty="0" err="1" smtClean="0">
                <a:solidFill>
                  <a:srgbClr val="0070C0"/>
                </a:solidFill>
              </a:rPr>
              <a:t>Gruninger</a:t>
            </a:r>
            <a:r>
              <a:rPr lang="en-US" sz="2400" dirty="0">
                <a:solidFill>
                  <a:srgbClr val="0070C0"/>
                </a:solidFill>
              </a:rPr>
              <a:t>, 2004] </a:t>
            </a:r>
            <a:r>
              <a:rPr lang="en-US" sz="2400" dirty="0"/>
              <a:t>at the purpose of enabling each of the parties to appropriately </a:t>
            </a:r>
            <a:r>
              <a:rPr lang="en-US" sz="2400" i="1" dirty="0"/>
              <a:t>understand</a:t>
            </a:r>
            <a:r>
              <a:rPr lang="en-US" sz="2400" dirty="0"/>
              <a:t> the exchanged information </a:t>
            </a:r>
            <a:r>
              <a:rPr lang="en-US" sz="2400" dirty="0">
                <a:solidFill>
                  <a:srgbClr val="0070C0"/>
                </a:solidFill>
              </a:rPr>
              <a:t>[Pollock, 2002</a:t>
            </a:r>
            <a:r>
              <a:rPr lang="en-US" sz="2400" dirty="0" smtClean="0">
                <a:solidFill>
                  <a:srgbClr val="0070C0"/>
                </a:solidFill>
              </a:rPr>
              <a:t>] </a:t>
            </a:r>
            <a:endParaRPr lang="en-US" sz="2400" dirty="0">
              <a:solidFill>
                <a:srgbClr val="0070C0"/>
              </a:solidFill>
            </a:endParaRPr>
          </a:p>
          <a:p>
            <a:pPr eaLnBrk="1"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</p:txBody>
      </p:sp>
      <p:pic>
        <p:nvPicPr>
          <p:cNvPr id="10256" name="Picture 2" descr="C:\Users\admin\Desktop\tumblr_lj8oplxWAN1qayczv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006921"/>
            <a:ext cx="4903406" cy="515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DEC79-5C3C-4D1C-9954-35CAAD50DC38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PROBLEM</a:t>
            </a:r>
            <a:r>
              <a:rPr lang="en-US" altLang="en-US" sz="1200" b="1" dirty="0" smtClean="0"/>
              <a:t> ::  SOLUTION :: ONTOLOGIES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804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116633"/>
            <a:ext cx="8712968" cy="648072"/>
          </a:xfrm>
        </p:spPr>
        <p:txBody>
          <a:bodyPr/>
          <a:lstStyle/>
          <a:p>
            <a:pPr algn="ctr"/>
            <a:r>
              <a:rPr lang="en-US" dirty="0"/>
              <a:t>Linked Open Data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50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1026" name="Picture 2" descr="http://www.w3.org/DesignIssues/diagrams/lod/597992118v2_350x350_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12768"/>
            <a:ext cx="3270365" cy="32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5stardata.info/5star-ste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344" y="2185787"/>
            <a:ext cx="6084168" cy="37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2622921" y="3119351"/>
            <a:ext cx="2280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ea typeface="ＭＳ Ｐゴシック" charset="0"/>
              </a:rPr>
              <a:t>publishing </a:t>
            </a:r>
            <a:r>
              <a:rPr lang="en-US" sz="1600" dirty="0" smtClean="0">
                <a:ea typeface="ＭＳ Ｐゴシック" charset="0"/>
              </a:rPr>
              <a:t>on </a:t>
            </a:r>
            <a:r>
              <a:rPr lang="en-US" sz="1600" dirty="0">
                <a:ea typeface="ＭＳ Ｐゴシック" charset="0"/>
              </a:rPr>
              <a:t>the </a:t>
            </a:r>
            <a:r>
              <a:rPr lang="en-US" sz="1600" dirty="0" smtClean="0">
                <a:ea typeface="ＭＳ Ｐゴシック" charset="0"/>
              </a:rPr>
              <a:t>Web</a:t>
            </a:r>
          </a:p>
          <a:p>
            <a:r>
              <a:rPr lang="en-US" sz="1600" dirty="0" smtClean="0">
                <a:ea typeface="ＭＳ Ｐゴシック" charset="0"/>
              </a:rPr>
              <a:t>with </a:t>
            </a:r>
            <a:r>
              <a:rPr lang="en-US" sz="1600" dirty="0">
                <a:ea typeface="ＭＳ Ｐゴシック" charset="0"/>
              </a:rPr>
              <a:t>an </a:t>
            </a:r>
            <a:r>
              <a:rPr lang="en-US" sz="1600" dirty="0">
                <a:solidFill>
                  <a:srgbClr val="00B050"/>
                </a:solidFill>
                <a:ea typeface="ＭＳ Ｐゴシック" charset="0"/>
              </a:rPr>
              <a:t>open </a:t>
            </a:r>
            <a:r>
              <a:rPr lang="en-US" sz="1600" dirty="0" smtClean="0">
                <a:solidFill>
                  <a:srgbClr val="00B050"/>
                </a:solidFill>
                <a:ea typeface="ＭＳ Ｐゴシック" charset="0"/>
              </a:rPr>
              <a:t>license</a:t>
            </a:r>
          </a:p>
          <a:p>
            <a:r>
              <a:rPr lang="en-US" sz="1600" dirty="0" smtClean="0">
                <a:ea typeface="ＭＳ Ｐゴシック" charset="0"/>
              </a:rPr>
              <a:t>regardless </a:t>
            </a:r>
            <a:r>
              <a:rPr lang="en-US" sz="1600" dirty="0">
                <a:ea typeface="ＭＳ Ｐゴシック" charset="0"/>
              </a:rPr>
              <a:t>of </a:t>
            </a:r>
            <a:r>
              <a:rPr lang="en-US" sz="1600" dirty="0" smtClean="0">
                <a:ea typeface="ＭＳ Ｐゴシック" charset="0"/>
              </a:rPr>
              <a:t>format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985887" y="3049393"/>
            <a:ext cx="1739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ea typeface="ＭＳ Ｐゴシック" charset="0"/>
              </a:rPr>
              <a:t>structured</a:t>
            </a:r>
            <a:r>
              <a:rPr lang="en-US" sz="1600" dirty="0" smtClean="0">
                <a:ea typeface="ＭＳ Ｐゴシック" charset="0"/>
              </a:rPr>
              <a:t> format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5052277" y="2300653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ea typeface="ＭＳ Ｐゴシック" charset="0"/>
              </a:rPr>
              <a:t>Non-proprietary</a:t>
            </a:r>
            <a:r>
              <a:rPr lang="en-US" sz="1600" dirty="0" smtClean="0">
                <a:ea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</a:rPr>
            </a:br>
            <a:r>
              <a:rPr lang="en-US" sz="1600" dirty="0" smtClean="0">
                <a:ea typeface="ＭＳ Ｐゴシック" charset="0"/>
              </a:rPr>
              <a:t>format (e.g. CSV)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170743" y="1668317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a typeface="ＭＳ Ｐゴシック" charset="0"/>
              </a:rPr>
              <a:t>W3C open format </a:t>
            </a:r>
          </a:p>
          <a:p>
            <a:r>
              <a:rPr lang="en-US" sz="1600" dirty="0" smtClean="0">
                <a:ea typeface="ＭＳ Ｐゴシック" charset="0"/>
              </a:rPr>
              <a:t>(e.g. </a:t>
            </a:r>
            <a:r>
              <a:rPr lang="en-US" sz="1600" dirty="0" smtClean="0">
                <a:solidFill>
                  <a:srgbClr val="00B050"/>
                </a:solidFill>
                <a:ea typeface="ＭＳ Ｐゴシック" charset="0"/>
              </a:rPr>
              <a:t>RDF</a:t>
            </a:r>
            <a:r>
              <a:rPr lang="en-US" sz="1600" dirty="0" smtClean="0">
                <a:ea typeface="ＭＳ Ｐゴシック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378850" y="982193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ea typeface="ＭＳ Ｐゴシック" charset="0"/>
              </a:rPr>
              <a:t>links</a:t>
            </a:r>
            <a:r>
              <a:rPr lang="en-US" sz="1600" dirty="0">
                <a:ea typeface="ＭＳ Ｐゴシック" charset="0"/>
              </a:rPr>
              <a:t> to </a:t>
            </a:r>
            <a:r>
              <a:rPr lang="en-US" sz="1600" dirty="0" smtClean="0">
                <a:ea typeface="ＭＳ Ｐゴシック" charset="0"/>
              </a:rPr>
              <a:t>other RDF </a:t>
            </a:r>
          </a:p>
          <a:p>
            <a:r>
              <a:rPr lang="en-US" sz="1600" dirty="0" smtClean="0">
                <a:ea typeface="ＭＳ Ｐゴシック" charset="0"/>
              </a:rPr>
              <a:t>open datasets</a:t>
            </a: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RESOURCES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LINKED DATA </a:t>
            </a:r>
            <a:r>
              <a:rPr lang="en-US" altLang="en-US" sz="1200" b="1" dirty="0" smtClean="0"/>
              <a:t>:: APPLICATIONS :: EXERCISES</a:t>
            </a:r>
            <a:endParaRPr lang="en-US" altLang="en-US" sz="1200" b="1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92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116633"/>
            <a:ext cx="8712968" cy="648072"/>
          </a:xfrm>
        </p:spPr>
        <p:txBody>
          <a:bodyPr/>
          <a:lstStyle/>
          <a:p>
            <a:pPr algn="ctr"/>
            <a:r>
              <a:rPr lang="en-US" dirty="0" smtClean="0"/>
              <a:t>The Semantic </a:t>
            </a:r>
            <a:r>
              <a:rPr lang="en-US" dirty="0" smtClean="0">
                <a:hlinkClick r:id="rId3"/>
              </a:rPr>
              <a:t>Geo-catalogue</a:t>
            </a:r>
            <a:r>
              <a:rPr lang="en-US" dirty="0" smtClean="0"/>
              <a:t> of the PAT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51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764704"/>
            <a:ext cx="7475602" cy="5477693"/>
          </a:xfrm>
          <a:prstGeom prst="rect">
            <a:avLst/>
          </a:prstGeom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RESOURCES ::  LINKED DATA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APPLICATIONS</a:t>
            </a:r>
            <a:r>
              <a:rPr lang="en-US" altLang="en-US" sz="1200" b="1" dirty="0" smtClean="0"/>
              <a:t> :: EXERCISES</a:t>
            </a:r>
            <a:endParaRPr lang="en-US" altLang="en-US" sz="1200" b="1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00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116633"/>
            <a:ext cx="8712968" cy="648072"/>
          </a:xfrm>
        </p:spPr>
        <p:txBody>
          <a:bodyPr/>
          <a:lstStyle/>
          <a:p>
            <a:pPr algn="ctr"/>
            <a:r>
              <a:rPr lang="en-US" dirty="0" smtClean="0"/>
              <a:t>Open Data Trentino </a:t>
            </a:r>
            <a:r>
              <a:rPr lang="en-US" dirty="0" smtClean="0">
                <a:hlinkClick r:id="rId3"/>
              </a:rPr>
              <a:t>portal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52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589" y="980728"/>
            <a:ext cx="8160832" cy="4451048"/>
          </a:xfrm>
          <a:prstGeom prst="rect">
            <a:avLst/>
          </a:prstGeom>
        </p:spPr>
      </p:pic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RESOURCES ::  LINKED DATA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APPLICATIONS</a:t>
            </a:r>
            <a:r>
              <a:rPr lang="en-US" altLang="en-US" sz="1200" b="1" dirty="0" smtClean="0"/>
              <a:t> :: EXERCISES</a:t>
            </a:r>
            <a:endParaRPr lang="en-US" altLang="en-US" sz="1200" b="1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95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116633"/>
            <a:ext cx="8712968" cy="648072"/>
          </a:xfrm>
        </p:spPr>
        <p:txBody>
          <a:bodyPr/>
          <a:lstStyle/>
          <a:p>
            <a:pPr algn="ctr"/>
            <a:r>
              <a:rPr lang="en-US" dirty="0" smtClean="0"/>
              <a:t>Open Government Data in </a:t>
            </a:r>
            <a:r>
              <a:rPr lang="en-US" dirty="0" smtClean="0">
                <a:hlinkClick r:id="rId3"/>
              </a:rPr>
              <a:t>UK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53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998731"/>
            <a:ext cx="8504474" cy="5004555"/>
          </a:xfrm>
          <a:prstGeom prst="rect">
            <a:avLst/>
          </a:prstGeom>
        </p:spPr>
      </p:pic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RESOURCES ::  LINKED DATA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APPLICATIONS</a:t>
            </a:r>
            <a:r>
              <a:rPr lang="en-US" altLang="en-US" sz="1200" b="1" dirty="0" smtClean="0"/>
              <a:t> :: EXERCISES</a:t>
            </a:r>
            <a:endParaRPr lang="en-US" altLang="en-US" sz="1200" b="1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65304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75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" y="115888"/>
            <a:ext cx="8724776" cy="633922"/>
          </a:xfrm>
        </p:spPr>
        <p:txBody>
          <a:bodyPr/>
          <a:lstStyle/>
          <a:p>
            <a:pPr algn="ctr" eaLnBrk="1" hangingPunct="1"/>
            <a:r>
              <a:rPr lang="en-US" sz="29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Exercises</a:t>
            </a:r>
            <a:endParaRPr lang="en-US" sz="29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3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54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177552" y="1052736"/>
            <a:ext cx="8724776" cy="47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 smtClean="0">
                <a:latin typeface="Gill Sans"/>
              </a:rPr>
              <a:t>Design two small knowledge graphs about a famous person taking information from Wikipedia, and YAGO (use the </a:t>
            </a:r>
            <a:r>
              <a:rPr lang="en-US" altLang="en-US" sz="2000" dirty="0" smtClean="0">
                <a:latin typeface="Gill Sans"/>
                <a:hlinkClick r:id="rId3"/>
              </a:rPr>
              <a:t>YAGO browser</a:t>
            </a:r>
            <a:r>
              <a:rPr lang="en-US" altLang="en-US" sz="2000" dirty="0" smtClean="0">
                <a:latin typeface="Gill Sans"/>
              </a:rPr>
              <a:t>)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 smtClean="0">
                <a:latin typeface="Gill Sans"/>
              </a:rPr>
              <a:t>Explore </a:t>
            </a:r>
            <a:r>
              <a:rPr lang="en-US" altLang="en-US" sz="2000" dirty="0" smtClean="0">
                <a:latin typeface="Gill Sans"/>
                <a:hlinkClick r:id="rId4"/>
              </a:rPr>
              <a:t>Freebase </a:t>
            </a:r>
            <a:r>
              <a:rPr lang="en-US" altLang="en-US" sz="2000" dirty="0" smtClean="0">
                <a:latin typeface="Gill Sans"/>
              </a:rPr>
              <a:t>and find information about Trento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 smtClean="0">
                <a:latin typeface="Gill Sans"/>
              </a:rPr>
              <a:t>Explore </a:t>
            </a:r>
            <a:r>
              <a:rPr lang="en-US" altLang="en-US" sz="2000" dirty="0" smtClean="0">
                <a:latin typeface="Gill Sans"/>
                <a:hlinkClick r:id="rId5"/>
              </a:rPr>
              <a:t>http://data.gov.uk/</a:t>
            </a:r>
            <a:r>
              <a:rPr lang="en-US" altLang="en-US" sz="2000" dirty="0" smtClean="0">
                <a:latin typeface="Gill Sans"/>
              </a:rPr>
              <a:t> and find useful information about museums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 smtClean="0">
                <a:latin typeface="Gill Sans"/>
              </a:rPr>
              <a:t>Search for the linked data cloud and check how many datasets it currently contains</a:t>
            </a:r>
            <a:endParaRPr lang="en-US" altLang="en-US" sz="2000" dirty="0">
              <a:latin typeface="Gill Sans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268607" y="6279961"/>
            <a:ext cx="4751665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RESOURCES ::  LINKED DATA :: APPLICATIONS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EXERCISES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>
              <a:defRPr/>
            </a:pPr>
            <a:r>
              <a:rPr lang="en-US" dirty="0" smtClean="0"/>
              <a:t>Capturing diversity </a:t>
            </a:r>
            <a:br>
              <a:rPr lang="en-US" dirty="0" smtClean="0"/>
            </a:br>
            <a:r>
              <a:rPr lang="en-US" dirty="0" smtClean="0"/>
              <a:t>with the UKC and Entitypedia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63272" cy="635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Roadmap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12968" cy="5328568"/>
          </a:xfrm>
        </p:spPr>
        <p:txBody>
          <a:bodyPr rtlCol="0">
            <a:normAutofit/>
          </a:bodyPr>
          <a:lstStyle/>
          <a:p>
            <a:pPr lvl="0"/>
            <a:r>
              <a:rPr lang="it-IT" sz="2800" b="1" dirty="0" err="1"/>
              <a:t>Diversity</a:t>
            </a:r>
            <a:r>
              <a:rPr lang="it-IT" sz="2800" b="1" dirty="0"/>
              <a:t> and </a:t>
            </a:r>
            <a:r>
              <a:rPr lang="it-IT" sz="2800" b="1" dirty="0" err="1"/>
              <a:t>diversity</a:t>
            </a:r>
            <a:r>
              <a:rPr lang="it-IT" sz="2800" b="1" dirty="0"/>
              <a:t> </a:t>
            </a:r>
            <a:r>
              <a:rPr lang="it-IT" sz="2800" b="1" dirty="0" err="1"/>
              <a:t>dimensions</a:t>
            </a:r>
            <a:endParaRPr lang="it-IT" sz="2800" b="1" dirty="0"/>
          </a:p>
          <a:p>
            <a:pPr lvl="0"/>
            <a:r>
              <a:rPr lang="it-IT" sz="2800" b="1" dirty="0"/>
              <a:t>The </a:t>
            </a:r>
            <a:r>
              <a:rPr lang="it-IT" sz="2800" b="1" dirty="0" err="1"/>
              <a:t>entity-centric</a:t>
            </a:r>
            <a:r>
              <a:rPr lang="it-IT" sz="2800" b="1" dirty="0"/>
              <a:t> </a:t>
            </a:r>
            <a:r>
              <a:rPr lang="it-IT" sz="2800" b="1" dirty="0" err="1"/>
              <a:t>approach</a:t>
            </a:r>
            <a:endParaRPr lang="it-IT" sz="2800" b="1" dirty="0"/>
          </a:p>
          <a:p>
            <a:pPr lvl="0"/>
            <a:r>
              <a:rPr lang="it-IT" sz="2800" b="1" dirty="0"/>
              <a:t>The UKC and Entitypedia</a:t>
            </a:r>
          </a:p>
          <a:p>
            <a:pPr lvl="0"/>
            <a:r>
              <a:rPr lang="it-IT" sz="2800" b="1" dirty="0" err="1"/>
              <a:t>Exercises</a:t>
            </a:r>
            <a:endParaRPr lang="en-US" sz="2800" b="1" dirty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3200" dirty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56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250825" y="116632"/>
            <a:ext cx="8642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>
                <a:solidFill>
                  <a:schemeClr val="tx2"/>
                </a:solidFill>
                <a:latin typeface="Franklin Gothic Book" pitchFamily="34" charset="0"/>
              </a:rPr>
              <a:t>The inherent diversity of the world</a:t>
            </a:r>
          </a:p>
        </p:txBody>
      </p:sp>
      <p:pic>
        <p:nvPicPr>
          <p:cNvPr id="7171" name="Picture 4" descr="Computer-Bu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050" y="908720"/>
            <a:ext cx="3144838" cy="214471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5" descr="Bug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3212183"/>
            <a:ext cx="2879725" cy="216058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6" descr="bug foo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212183"/>
            <a:ext cx="3144838" cy="216058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474788" y="4940970"/>
            <a:ext cx="183515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b="1">
                <a:solidFill>
                  <a:srgbClr val="FF6600"/>
                </a:solidFill>
              </a:rPr>
              <a:t>ENTOMOLOGY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1619250" y="1340520"/>
            <a:ext cx="22812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4000">
                <a:solidFill>
                  <a:srgbClr val="0070C0"/>
                </a:solidFill>
                <a:latin typeface="Perpetua" pitchFamily="18" charset="0"/>
              </a:rPr>
              <a:t>What does </a:t>
            </a:r>
          </a:p>
          <a:p>
            <a:pPr eaLnBrk="1" hangingPunct="1"/>
            <a:r>
              <a:rPr lang="it-IT" sz="4000">
                <a:solidFill>
                  <a:srgbClr val="0070C0"/>
                </a:solidFill>
                <a:latin typeface="Perpetua" pitchFamily="18" charset="0"/>
              </a:rPr>
              <a:t>bug mean?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4787900" y="2348583"/>
            <a:ext cx="1555750" cy="619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b="1">
                <a:solidFill>
                  <a:srgbClr val="FF6600"/>
                </a:solidFill>
              </a:rPr>
              <a:t>COMPUTER </a:t>
            </a:r>
          </a:p>
          <a:p>
            <a:pPr eaLnBrk="1" hangingPunct="1"/>
            <a:r>
              <a:rPr lang="it-IT" b="1">
                <a:solidFill>
                  <a:srgbClr val="FF6600"/>
                </a:solidFill>
              </a:rPr>
              <a:t>SCIENCE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4787900" y="4940970"/>
            <a:ext cx="84455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b="1">
                <a:solidFill>
                  <a:srgbClr val="FF6600"/>
                </a:solidFill>
              </a:rPr>
              <a:t>FOOD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84213" y="5517232"/>
            <a:ext cx="7775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rgbClr val="0070C0"/>
                </a:solidFill>
                <a:latin typeface="Perpetua" pitchFamily="18" charset="0"/>
              </a:rPr>
              <a:t>… </a:t>
            </a:r>
            <a:r>
              <a:rPr lang="it-IT" sz="3200" dirty="0" err="1">
                <a:solidFill>
                  <a:srgbClr val="0070C0"/>
                </a:solidFill>
                <a:latin typeface="Perpetua" pitchFamily="18" charset="0"/>
              </a:rPr>
              <a:t>goals</a:t>
            </a:r>
            <a:r>
              <a:rPr lang="it-IT" sz="3200" dirty="0">
                <a:solidFill>
                  <a:srgbClr val="0070C0"/>
                </a:solidFill>
                <a:latin typeface="Perpetua" pitchFamily="18" charset="0"/>
              </a:rPr>
              <a:t>, culture, </a:t>
            </a:r>
            <a:r>
              <a:rPr lang="it-IT" sz="3200" dirty="0" err="1">
                <a:solidFill>
                  <a:srgbClr val="0070C0"/>
                </a:solidFill>
                <a:latin typeface="Perpetua" pitchFamily="18" charset="0"/>
              </a:rPr>
              <a:t>belief</a:t>
            </a:r>
            <a:r>
              <a:rPr lang="it-IT" sz="3200" dirty="0">
                <a:solidFill>
                  <a:srgbClr val="0070C0"/>
                </a:solidFill>
                <a:latin typeface="Perpetua" pitchFamily="18" charset="0"/>
              </a:rPr>
              <a:t>, personal </a:t>
            </a:r>
            <a:r>
              <a:rPr lang="it-IT" sz="3200" dirty="0" err="1">
                <a:solidFill>
                  <a:srgbClr val="0070C0"/>
                </a:solidFill>
                <a:latin typeface="Perpetua" pitchFamily="18" charset="0"/>
              </a:rPr>
              <a:t>experience</a:t>
            </a:r>
            <a:r>
              <a:rPr lang="it-IT" sz="3200" dirty="0">
                <a:solidFill>
                  <a:srgbClr val="0070C0"/>
                </a:solidFill>
                <a:latin typeface="Perpetua" pitchFamily="18" charset="0"/>
              </a:rPr>
              <a:t> … 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57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DIVERSITY</a:t>
            </a:r>
            <a:r>
              <a:rPr lang="en-US" altLang="en-US" sz="1200" b="1" dirty="0" smtClean="0"/>
              <a:t> ::  THE APPROACH :: UKC &amp; ENTITYPEDIA  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17461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116633"/>
            <a:ext cx="8712968" cy="648072"/>
          </a:xfrm>
        </p:spPr>
        <p:txBody>
          <a:bodyPr/>
          <a:lstStyle/>
          <a:p>
            <a:pPr algn="ctr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Diversity is pervasive in world descriptions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" y="1000125"/>
            <a:ext cx="842962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Within a natural language</a:t>
            </a:r>
          </a:p>
          <a:p>
            <a:pPr marL="285750" indent="-285750" eaLnBrk="1" hangingPunct="1">
              <a:buSzPct val="101000"/>
              <a:buFont typeface="Courier New" pitchFamily="49" charset="0"/>
              <a:buChar char="o"/>
            </a:pPr>
            <a:r>
              <a:rPr lang="en-US" dirty="0" smtClean="0">
                <a:cs typeface="Arial" charset="0"/>
              </a:rPr>
              <a:t>“bug </a:t>
            </a:r>
            <a:r>
              <a:rPr lang="en-US" dirty="0">
                <a:cs typeface="Arial" charset="0"/>
              </a:rPr>
              <a:t>as malfunction” vs. “bug as food” </a:t>
            </a:r>
            <a:r>
              <a:rPr lang="en-US" i="1" dirty="0">
                <a:cs typeface="Arial" charset="0"/>
              </a:rPr>
              <a:t>(homonymy)</a:t>
            </a:r>
          </a:p>
          <a:p>
            <a:pPr marL="285750" indent="-285750" eaLnBrk="1" hangingPunct="1">
              <a:buSzPct val="101000"/>
              <a:buFont typeface="Courier New" pitchFamily="49" charset="0"/>
              <a:buChar char="o"/>
            </a:pPr>
            <a:r>
              <a:rPr lang="en-US" i="1" dirty="0" smtClean="0">
                <a:cs typeface="Arial" charset="0"/>
              </a:rPr>
              <a:t>“</a:t>
            </a:r>
            <a:r>
              <a:rPr lang="en-US" dirty="0" smtClean="0">
                <a:cs typeface="Arial" charset="0"/>
              </a:rPr>
              <a:t>stream</a:t>
            </a:r>
            <a:r>
              <a:rPr lang="en-US" dirty="0">
                <a:cs typeface="Arial" charset="0"/>
              </a:rPr>
              <a:t>” and “watercourse” have same meaning </a:t>
            </a:r>
            <a:r>
              <a:rPr lang="en-US" i="1" dirty="0">
                <a:cs typeface="Arial" charset="0"/>
              </a:rPr>
              <a:t>(synonymy) </a:t>
            </a:r>
            <a:endParaRPr lang="en-US" i="1" dirty="0" smtClean="0">
              <a:cs typeface="Arial" charset="0"/>
            </a:endParaRPr>
          </a:p>
          <a:p>
            <a:pPr marL="285750" indent="-285750" eaLnBrk="1" hangingPunct="1">
              <a:buSzPct val="101000"/>
              <a:buFont typeface="Courier New" pitchFamily="49" charset="0"/>
              <a:buChar char="o"/>
            </a:pPr>
            <a:endParaRPr lang="en-US" i="1" dirty="0">
              <a:cs typeface="Arial" charset="0"/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Across natural languages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  <a:p>
            <a:pPr marL="285750" indent="-285750" eaLnBrk="1" hangingPunct="1">
              <a:buSzPct val="101000"/>
              <a:buFont typeface="Courier New" pitchFamily="49" charset="0"/>
              <a:buChar char="o"/>
            </a:pPr>
            <a:r>
              <a:rPr lang="en-US" dirty="0" smtClean="0"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watercourse” in English is same as “</a:t>
            </a:r>
            <a:r>
              <a:rPr lang="en-US" dirty="0" err="1">
                <a:cs typeface="Arial" charset="0"/>
              </a:rPr>
              <a:t>corso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d’acqua</a:t>
            </a:r>
            <a:r>
              <a:rPr lang="en-US" dirty="0">
                <a:cs typeface="Arial" charset="0"/>
              </a:rPr>
              <a:t>” in Italian (</a:t>
            </a:r>
            <a:r>
              <a:rPr lang="en-US" i="1" dirty="0">
                <a:cs typeface="Arial" charset="0"/>
              </a:rPr>
              <a:t>concepts</a:t>
            </a:r>
            <a:r>
              <a:rPr lang="en-US" dirty="0">
                <a:cs typeface="Arial" charset="0"/>
              </a:rPr>
              <a:t>)</a:t>
            </a:r>
          </a:p>
          <a:p>
            <a:pPr marL="285750" indent="-285750" eaLnBrk="1" hangingPunct="1">
              <a:buSzPct val="101000"/>
              <a:buFont typeface="Courier New" pitchFamily="49" charset="0"/>
              <a:buChar char="o"/>
            </a:pPr>
            <a:r>
              <a:rPr lang="en-US" dirty="0">
                <a:cs typeface="Arial" charset="0"/>
              </a:rPr>
              <a:t>There is no lemma in Italian for “biking” (</a:t>
            </a:r>
            <a:r>
              <a:rPr lang="en-US" i="1" dirty="0">
                <a:cs typeface="Arial" charset="0"/>
              </a:rPr>
              <a:t>lexical GAP</a:t>
            </a:r>
            <a:r>
              <a:rPr lang="en-US" dirty="0">
                <a:cs typeface="Arial" charset="0"/>
              </a:rPr>
              <a:t>)</a:t>
            </a:r>
          </a:p>
          <a:p>
            <a:pPr eaLnBrk="1" hangingPunct="1">
              <a:buSzPct val="101000"/>
            </a:pPr>
            <a:endParaRPr lang="en-US" dirty="0">
              <a:cs typeface="Arial" charset="0"/>
            </a:endParaRPr>
          </a:p>
          <a:p>
            <a:pPr eaLnBrk="1" hangingPunct="1">
              <a:buSzPct val="101000"/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formal language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 marL="285750" indent="-285750" eaLnBrk="1" hangingPunct="1">
              <a:buSzPct val="101000"/>
              <a:buFont typeface="Courier New" pitchFamily="49" charset="0"/>
              <a:buChar char="o"/>
            </a:pPr>
            <a:r>
              <a:rPr lang="en-US" dirty="0">
                <a:cs typeface="Arial" charset="0"/>
              </a:rPr>
              <a:t>There are several types of bodies of water (</a:t>
            </a:r>
            <a:r>
              <a:rPr lang="en-US" i="1" dirty="0">
                <a:cs typeface="Arial" charset="0"/>
              </a:rPr>
              <a:t>semantic relations</a:t>
            </a:r>
            <a:r>
              <a:rPr lang="en-US" dirty="0">
                <a:cs typeface="Arial" charset="0"/>
              </a:rPr>
              <a:t>)</a:t>
            </a:r>
          </a:p>
          <a:p>
            <a:pPr marL="285750" indent="-285750" eaLnBrk="1" hangingPunct="1">
              <a:buSzPct val="101000"/>
              <a:buFont typeface="Courier New" pitchFamily="49" charset="0"/>
              <a:buChar char="o"/>
            </a:pPr>
            <a:r>
              <a:rPr lang="en-US" dirty="0">
                <a:cs typeface="Arial" charset="0"/>
              </a:rPr>
              <a:t>Rivers have a length, lakes have a depth (</a:t>
            </a:r>
            <a:r>
              <a:rPr lang="en-US" i="1" dirty="0">
                <a:cs typeface="Arial" charset="0"/>
              </a:rPr>
              <a:t>schematic knowledge</a:t>
            </a:r>
            <a:r>
              <a:rPr lang="en-US" dirty="0">
                <a:cs typeface="Arial" charset="0"/>
              </a:rPr>
              <a:t>)</a:t>
            </a:r>
          </a:p>
          <a:p>
            <a:pPr marL="285750" indent="-285750" eaLnBrk="1" hangingPunct="1">
              <a:buSzPct val="101000"/>
              <a:buFont typeface="Courier New" pitchFamily="49" charset="0"/>
              <a:buChar char="o"/>
            </a:pPr>
            <a:endParaRPr lang="en-US" i="1" dirty="0">
              <a:cs typeface="Arial" charset="0"/>
            </a:endParaRPr>
          </a:p>
          <a:p>
            <a:pPr eaLnBrk="1" hangingPunct="1">
              <a:buSzPct val="101000"/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data (ground knowledge) 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  <a:p>
            <a:pPr marL="285750" indent="-285750" eaLnBrk="1" hangingPunct="1">
              <a:buSzPct val="101000"/>
              <a:buFont typeface="Courier New" pitchFamily="49" charset="0"/>
              <a:buChar char="o"/>
            </a:pPr>
            <a:r>
              <a:rPr lang="en-US" dirty="0">
                <a:cs typeface="Arial" charset="0"/>
              </a:rPr>
              <a:t>The Adige river is 410 Km long; The Garda lake is 136 m deep</a:t>
            </a:r>
            <a:endParaRPr lang="en-US" i="1" dirty="0">
              <a:cs typeface="Arial" charset="0"/>
            </a:endParaRPr>
          </a:p>
          <a:p>
            <a:pPr eaLnBrk="1" hangingPunct="1">
              <a:buSzPct val="101000"/>
            </a:pPr>
            <a:endParaRPr lang="en-US" i="1" dirty="0">
              <a:cs typeface="Arial" charset="0"/>
            </a:endParaRPr>
          </a:p>
          <a:p>
            <a:pPr marL="285750" indent="-285750" eaLnBrk="1" hangingPunct="1">
              <a:buSzPct val="101000"/>
              <a:buFont typeface="Courier New" pitchFamily="49" charset="0"/>
              <a:buChar char="o"/>
            </a:pPr>
            <a:r>
              <a:rPr lang="en-US" dirty="0" smtClean="0"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Bugs are great food” vs. “how can you eat bugs?” </a:t>
            </a:r>
            <a:r>
              <a:rPr lang="en-US" i="1" dirty="0">
                <a:cs typeface="Arial" charset="0"/>
              </a:rPr>
              <a:t>(the role of culture)</a:t>
            </a:r>
          </a:p>
          <a:p>
            <a:pPr marL="285750" indent="-285750" eaLnBrk="1" hangingPunct="1">
              <a:buSzPct val="101000"/>
              <a:buFont typeface="Courier New" pitchFamily="49" charset="0"/>
              <a:buChar char="o"/>
            </a:pPr>
            <a:r>
              <a:rPr lang="en-US" dirty="0">
                <a:cs typeface="Arial" charset="0"/>
              </a:rPr>
              <a:t>“Climate is/is not an important issue” </a:t>
            </a:r>
            <a:r>
              <a:rPr lang="en-US" i="1" dirty="0">
                <a:cs typeface="Arial" charset="0"/>
              </a:rPr>
              <a:t>(the role of schools of thought</a:t>
            </a:r>
            <a:r>
              <a:rPr lang="en-US" i="1" dirty="0" smtClean="0">
                <a:cs typeface="Arial" charset="0"/>
              </a:rPr>
              <a:t>)</a:t>
            </a:r>
            <a:endParaRPr lang="it-IT" dirty="0">
              <a:cs typeface="Arial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58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DIVERSITY</a:t>
            </a:r>
            <a:r>
              <a:rPr lang="en-US" altLang="en-US" sz="1200" b="1" dirty="0" smtClean="0"/>
              <a:t> ::  THE APPROACH :: UKC &amp; ENTITYPEDIA  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46562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1"/>
          <p:cNvSpPr txBox="1">
            <a:spLocks noChangeArrowheads="1"/>
          </p:cNvSpPr>
          <p:nvPr/>
        </p:nvSpPr>
        <p:spPr bwMode="auto">
          <a:xfrm>
            <a:off x="546100" y="6172200"/>
            <a:ext cx="81264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it-IT">
              <a:solidFill>
                <a:srgbClr val="000000"/>
              </a:solidFill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0" y="414338"/>
            <a:ext cx="9144000" cy="4572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34" charset="-128"/>
              </a:rPr>
              <a:t>   Diversity in Language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550988" y="22320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1521" y="116633"/>
            <a:ext cx="8712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Diversity in language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2" name="Picture 4" descr="Untitled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134" y="764705"/>
            <a:ext cx="8931362" cy="54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59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DIVERSITY</a:t>
            </a:r>
            <a:r>
              <a:rPr lang="en-US" altLang="en-US" sz="1200" b="1" dirty="0" smtClean="0"/>
              <a:t> ::  THE APPROACH :: UKC &amp; ENTITYPEDIA  :: EXERCISES</a:t>
            </a:r>
            <a:endParaRPr lang="en-US" altLang="en-US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056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Early solutions</a:t>
            </a:r>
            <a:endParaRPr lang="en-US" altLang="zh-CN" dirty="0" smtClean="0"/>
          </a:p>
        </p:txBody>
      </p:sp>
      <p:sp>
        <p:nvSpPr>
          <p:cNvPr id="48" name="Rectangle 3"/>
          <p:cNvSpPr>
            <a:spLocks noGrp="1" noChangeArrowheads="1"/>
          </p:cNvSpPr>
          <p:nvPr>
            <p:ph idx="1"/>
          </p:nvPr>
        </p:nvSpPr>
        <p:spPr>
          <a:xfrm>
            <a:off x="5090637" y="1124744"/>
            <a:ext cx="3759041" cy="5012055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n-US" sz="1800" b="1" dirty="0"/>
              <a:t>Physical connectivity </a:t>
            </a:r>
            <a:r>
              <a:rPr lang="en-US" sz="1800" dirty="0"/>
              <a:t>relies on the presence of a stable communication channel between the parties, for instance ODBC data gateways and software adapters. </a:t>
            </a:r>
          </a:p>
          <a:p>
            <a:pPr marL="0" indent="0" algn="just">
              <a:buNone/>
              <a:defRPr/>
            </a:pPr>
            <a:endParaRPr lang="en-US" sz="1800" b="1" dirty="0"/>
          </a:p>
          <a:p>
            <a:pPr marL="0" indent="0" algn="just">
              <a:buNone/>
              <a:defRPr/>
            </a:pPr>
            <a:r>
              <a:rPr lang="en-US" sz="1800" b="1" dirty="0"/>
              <a:t>Syntactic connectivity </a:t>
            </a:r>
            <a:r>
              <a:rPr lang="en-US" sz="1800" dirty="0"/>
              <a:t>is established by instituting a common vocabulary of terms to be used by the parties or by point-to-point bridges that translate messages written in one vocabulary in messages in the other vocabulary. </a:t>
            </a:r>
          </a:p>
          <a:p>
            <a:pPr marL="0" indent="0" algn="just">
              <a:buNone/>
              <a:defRPr/>
            </a:pPr>
            <a:endParaRPr lang="en-US" sz="1800" dirty="0"/>
          </a:p>
          <a:p>
            <a:pPr marL="0" indent="0" algn="just">
              <a:buNone/>
              <a:defRPr/>
            </a:pPr>
            <a:r>
              <a:rPr lang="en-US" sz="1800" dirty="0"/>
              <a:t>This rigidity and lack of explicit meaning causes </a:t>
            </a:r>
            <a:r>
              <a:rPr lang="en-US" sz="1800" b="1" dirty="0">
                <a:solidFill>
                  <a:srgbClr val="FF0000"/>
                </a:solidFill>
              </a:rPr>
              <a:t>very high maintenance costs</a:t>
            </a:r>
            <a:r>
              <a:rPr lang="en-US" sz="1800" dirty="0"/>
              <a:t> (up to 95% of the overall ownership costs) as well as </a:t>
            </a:r>
            <a:r>
              <a:rPr lang="en-US" sz="1800" b="1" dirty="0">
                <a:solidFill>
                  <a:srgbClr val="FF0000"/>
                </a:solidFill>
              </a:rPr>
              <a:t>integration failure </a:t>
            </a:r>
            <a:r>
              <a:rPr lang="en-US" sz="1800" dirty="0"/>
              <a:t>(up to 88% of the projects) </a:t>
            </a:r>
            <a:r>
              <a:rPr lang="en-US" sz="1800" b="1" dirty="0">
                <a:solidFill>
                  <a:srgbClr val="0070C0"/>
                </a:solidFill>
              </a:rPr>
              <a:t>[Pollock, 2002]</a:t>
            </a:r>
            <a:endParaRPr lang="en-US" sz="28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 smtClean="0"/>
          </a:p>
        </p:txBody>
      </p:sp>
      <p:pic>
        <p:nvPicPr>
          <p:cNvPr id="18437" name="Picture 2" descr="http://www.canaimasoft.com/f90sql/OnlineManual/Chapter02/Archit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33" y="1196752"/>
            <a:ext cx="4407694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6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F6CBD-1EB8-4AC1-9E7B-B008E609731F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SOLUTION</a:t>
            </a:r>
            <a:r>
              <a:rPr lang="en-US" altLang="en-US" sz="1200" b="1" dirty="0" smtClean="0"/>
              <a:t> :: ONTOLOGIES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346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1"/>
          <p:cNvSpPr txBox="1">
            <a:spLocks noChangeArrowheads="1"/>
          </p:cNvSpPr>
          <p:nvPr/>
        </p:nvSpPr>
        <p:spPr bwMode="auto">
          <a:xfrm>
            <a:off x="546100" y="6172200"/>
            <a:ext cx="81264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it-IT">
              <a:solidFill>
                <a:srgbClr val="000000"/>
              </a:solidFill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414338"/>
            <a:ext cx="9144000" cy="4572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34" charset="-128"/>
              </a:rPr>
              <a:t>Diversity in Knowledge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1550988" y="22320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t-IT"/>
          </a:p>
        </p:txBody>
      </p:sp>
      <p:pic>
        <p:nvPicPr>
          <p:cNvPr id="13317" name="Picture 2" descr="C:\Users\admin\Desktop\Foundation slides\3074587-pallone-pianeta-terra-su-erba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733" y="829816"/>
            <a:ext cx="9125237" cy="5407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 rot="16200000">
            <a:off x="-30633" y="1451445"/>
            <a:ext cx="4065587" cy="369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/>
              <a:t>Billions of  </a:t>
            </a:r>
            <a:r>
              <a:rPr lang="en-US" sz="2400" b="1" dirty="0" smtClean="0">
                <a:solidFill>
                  <a:schemeClr val="bg1"/>
                </a:solidFill>
              </a:rPr>
              <a:t>locations</a:t>
            </a:r>
          </a:p>
          <a:p>
            <a:pPr>
              <a:defRPr/>
            </a:pPr>
            <a:r>
              <a:rPr lang="en-US" sz="2400" b="1" dirty="0" smtClean="0"/>
              <a:t>Billions of </a:t>
            </a:r>
            <a:r>
              <a:rPr lang="en-US" sz="2400" b="1" dirty="0" smtClean="0">
                <a:solidFill>
                  <a:schemeClr val="bg1"/>
                </a:solidFill>
              </a:rPr>
              <a:t>people</a:t>
            </a:r>
          </a:p>
          <a:p>
            <a:pPr>
              <a:defRPr/>
            </a:pPr>
            <a:r>
              <a:rPr lang="en-US" sz="2400" b="1" dirty="0" smtClean="0"/>
              <a:t>Millions of </a:t>
            </a:r>
            <a:r>
              <a:rPr lang="en-US" sz="2400" b="1" dirty="0" smtClean="0">
                <a:solidFill>
                  <a:schemeClr val="bg1"/>
                </a:solidFill>
              </a:rPr>
              <a:t>organizations</a:t>
            </a:r>
          </a:p>
          <a:p>
            <a:pPr>
              <a:defRPr/>
            </a:pPr>
            <a:r>
              <a:rPr lang="en-US" sz="2400" b="1" dirty="0" smtClean="0"/>
              <a:t>… and events, artifacts, </a:t>
            </a:r>
            <a:br>
              <a:rPr lang="en-US" sz="2400" b="1" dirty="0" smtClean="0"/>
            </a:br>
            <a:r>
              <a:rPr lang="en-US" sz="2400" b="1" dirty="0" smtClean="0"/>
              <a:t>creative works,  …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4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3600" dirty="0" smtClean="0"/>
          </a:p>
        </p:txBody>
      </p:sp>
      <p:cxnSp>
        <p:nvCxnSpPr>
          <p:cNvPr id="10" name="Elbow Connector 9"/>
          <p:cNvCxnSpPr>
            <a:stCxn id="11" idx="1"/>
          </p:cNvCxnSpPr>
          <p:nvPr/>
        </p:nvCxnSpPr>
        <p:spPr>
          <a:xfrm rot="10800000" flipV="1">
            <a:off x="4572001" y="1843397"/>
            <a:ext cx="1526575" cy="1081546"/>
          </a:xfrm>
          <a:prstGeom prst="bentConnector3">
            <a:avLst>
              <a:gd name="adj1" fmla="val 1000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8575" y="1020437"/>
            <a:ext cx="1235675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2" name="Elbow Connector 11"/>
          <p:cNvCxnSpPr/>
          <p:nvPr/>
        </p:nvCxnSpPr>
        <p:spPr>
          <a:xfrm rot="5400000">
            <a:off x="6180930" y="930276"/>
            <a:ext cx="633413" cy="347345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2" descr="No. 7 Albert Einstein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898" y="1021080"/>
            <a:ext cx="1357811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4" name="Elbow Connector 13"/>
          <p:cNvCxnSpPr>
            <a:stCxn id="15" idx="1"/>
          </p:cNvCxnSpPr>
          <p:nvPr/>
        </p:nvCxnSpPr>
        <p:spPr>
          <a:xfrm rot="10800000">
            <a:off x="4727790" y="3140969"/>
            <a:ext cx="2892424" cy="2077779"/>
          </a:xfrm>
          <a:prstGeom prst="bentConnector3">
            <a:avLst>
              <a:gd name="adj1" fmla="val 995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Picture 4" descr="C:\Users\admin\Desktop\Foundation slides\fao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214" y="4571999"/>
            <a:ext cx="1293495" cy="129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1521" y="116633"/>
            <a:ext cx="8712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Diversity in Knowledge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60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DIVERSITY</a:t>
            </a:r>
            <a:r>
              <a:rPr lang="en-US" altLang="en-US" sz="1200" b="1" dirty="0" smtClean="0"/>
              <a:t> ::  THE APPROACH :: UKC &amp; ENTITYPEDIA  :: EXERCISES</a:t>
            </a:r>
            <a:endParaRPr lang="en-US" altLang="en-US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359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250825" y="116632"/>
            <a:ext cx="8642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solidFill>
                  <a:schemeClr val="tx2"/>
                </a:solidFill>
                <a:latin typeface="Franklin Gothic Book" pitchFamily="34" charset="0"/>
              </a:rPr>
              <a:t>Terminological and ground Knowledge</a:t>
            </a:r>
            <a:endParaRPr lang="en-US" sz="3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17412" name="Picture 4" descr="movie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004" y="1994593"/>
            <a:ext cx="2038350" cy="28829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michael_j_fox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154" y="1994593"/>
            <a:ext cx="2030413" cy="28797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Line 11"/>
          <p:cNvSpPr>
            <a:spLocks noChangeShapeType="1"/>
          </p:cNvSpPr>
          <p:nvPr/>
        </p:nvSpPr>
        <p:spPr bwMode="auto">
          <a:xfrm>
            <a:off x="3639642" y="3361431"/>
            <a:ext cx="18716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1623517" y="1219893"/>
            <a:ext cx="995362" cy="523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2800" b="1">
                <a:solidFill>
                  <a:srgbClr val="0070C0"/>
                </a:solidFill>
                <a:latin typeface="Calibri" pitchFamily="34" charset="0"/>
              </a:rPr>
              <a:t>Actor</a:t>
            </a:r>
          </a:p>
        </p:txBody>
      </p:sp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3707904" y="1219893"/>
            <a:ext cx="1368425" cy="523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2800" b="1">
                <a:solidFill>
                  <a:srgbClr val="0070C0"/>
                </a:solidFill>
                <a:latin typeface="Calibri" pitchFamily="34" charset="0"/>
              </a:rPr>
              <a:t>acted in</a:t>
            </a: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5822454" y="1219893"/>
            <a:ext cx="1936750" cy="523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2800" b="1">
                <a:solidFill>
                  <a:srgbClr val="0070C0"/>
                </a:solidFill>
                <a:latin typeface="Calibri" pitchFamily="34" charset="0"/>
              </a:rPr>
              <a:t>Movie, Film</a:t>
            </a:r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1093292" y="5299768"/>
            <a:ext cx="2266950" cy="5111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2800" b="1">
                <a:solidFill>
                  <a:schemeClr val="accent2"/>
                </a:solidFill>
                <a:latin typeface="Calibri" pitchFamily="34" charset="0"/>
              </a:rPr>
              <a:t>Michael J. Fox</a:t>
            </a: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3638054" y="5299768"/>
            <a:ext cx="1371600" cy="5111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2800" b="1">
                <a:solidFill>
                  <a:schemeClr val="accent2"/>
                </a:solidFill>
                <a:latin typeface="Calibri" pitchFamily="34" charset="0"/>
              </a:rPr>
              <a:t>acted in</a:t>
            </a:r>
          </a:p>
        </p:txBody>
      </p:sp>
      <p:sp>
        <p:nvSpPr>
          <p:cNvPr id="17420" name="Text Box 17"/>
          <p:cNvSpPr txBox="1">
            <a:spLocks noChangeArrowheads="1"/>
          </p:cNvSpPr>
          <p:nvPr/>
        </p:nvSpPr>
        <p:spPr bwMode="auto">
          <a:xfrm>
            <a:off x="5254129" y="5299768"/>
            <a:ext cx="3136900" cy="5111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2800" b="1">
                <a:solidFill>
                  <a:schemeClr val="accent2"/>
                </a:solidFill>
                <a:latin typeface="Calibri" pitchFamily="34" charset="0"/>
              </a:rPr>
              <a:t>Back to the future II</a:t>
            </a: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61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DIVERSITY</a:t>
            </a:r>
            <a:r>
              <a:rPr lang="en-US" altLang="en-US" sz="1200" b="1" dirty="0" smtClean="0"/>
              <a:t> ::  THE APPROACH :: UKC &amp; ENTITYPEDIA  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56324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contenuto 2"/>
          <p:cNvSpPr txBox="1">
            <a:spLocks/>
          </p:cNvSpPr>
          <p:nvPr/>
        </p:nvSpPr>
        <p:spPr bwMode="auto">
          <a:xfrm>
            <a:off x="250826" y="1052737"/>
            <a:ext cx="540129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400" b="1" dirty="0">
                <a:latin typeface="+mn-lt"/>
              </a:rPr>
              <a:t>Entities are objects which are so important in our everyday life to be referred with a </a:t>
            </a:r>
            <a:r>
              <a:rPr lang="en-US" sz="2400" b="1" dirty="0">
                <a:solidFill>
                  <a:srgbClr val="0066FF"/>
                </a:solidFill>
                <a:latin typeface="+mn-lt"/>
              </a:rPr>
              <a:t>name</a:t>
            </a:r>
          </a:p>
          <a:p>
            <a:pPr algn="just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400" b="1" dirty="0">
                <a:latin typeface="+mn-lt"/>
              </a:rPr>
              <a:t>Each entity has its own </a:t>
            </a:r>
            <a:r>
              <a:rPr lang="en-US" sz="2400" b="1" dirty="0">
                <a:solidFill>
                  <a:srgbClr val="0066FF"/>
                </a:solidFill>
                <a:latin typeface="+mn-lt"/>
              </a:rPr>
              <a:t>attributes</a:t>
            </a:r>
            <a:r>
              <a:rPr lang="en-US" sz="2400" b="1" dirty="0">
                <a:latin typeface="+mn-lt"/>
              </a:rPr>
              <a:t> (e.g. latitude, longitude, height…)</a:t>
            </a:r>
          </a:p>
          <a:p>
            <a:pPr algn="just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400" b="1" dirty="0">
                <a:latin typeface="+mn-lt"/>
              </a:rPr>
              <a:t>Each entity is in </a:t>
            </a:r>
            <a:r>
              <a:rPr lang="en-US" sz="2400" b="1" dirty="0">
                <a:solidFill>
                  <a:srgbClr val="0066FF"/>
                </a:solidFill>
                <a:latin typeface="+mn-lt"/>
              </a:rPr>
              <a:t>relation</a:t>
            </a:r>
            <a:r>
              <a:rPr lang="en-US" sz="2400" b="1" dirty="0">
                <a:latin typeface="+mn-lt"/>
              </a:rPr>
              <a:t> with other entities (e.g. Eiffel Tower is located in Paris, France)</a:t>
            </a:r>
          </a:p>
          <a:p>
            <a:pPr algn="just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400" b="1" dirty="0">
                <a:latin typeface="+mn-lt"/>
              </a:rPr>
              <a:t>Each entity as a reference </a:t>
            </a:r>
            <a:r>
              <a:rPr lang="en-US" sz="2400" b="1" dirty="0">
                <a:solidFill>
                  <a:srgbClr val="0066FF"/>
                </a:solidFill>
                <a:latin typeface="+mn-lt"/>
              </a:rPr>
              <a:t>class</a:t>
            </a:r>
            <a:r>
              <a:rPr lang="en-US" sz="2400" b="1" dirty="0">
                <a:latin typeface="+mn-lt"/>
              </a:rPr>
              <a:t> (e.g. monument) which determines its </a:t>
            </a:r>
            <a:r>
              <a:rPr lang="en-US" sz="2400" b="1" dirty="0">
                <a:solidFill>
                  <a:srgbClr val="0066FF"/>
                </a:solidFill>
                <a:latin typeface="+mn-lt"/>
              </a:rPr>
              <a:t>entity type </a:t>
            </a:r>
            <a:r>
              <a:rPr lang="en-US" sz="2400" b="1" dirty="0">
                <a:latin typeface="+mn-lt"/>
              </a:rPr>
              <a:t>(e.g. location)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12160" y="1196752"/>
            <a:ext cx="2880320" cy="4536504"/>
            <a:chOff x="5286375" y="1763713"/>
            <a:chExt cx="2670175" cy="4329112"/>
          </a:xfrm>
        </p:grpSpPr>
        <p:pic>
          <p:nvPicPr>
            <p:cNvPr id="820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75" y="1763713"/>
              <a:ext cx="2670175" cy="35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393" name="Segnaposto contenuto 2"/>
            <p:cNvSpPr txBox="1">
              <a:spLocks/>
            </p:cNvSpPr>
            <p:nvPr/>
          </p:nvSpPr>
          <p:spPr bwMode="auto">
            <a:xfrm>
              <a:off x="5286375" y="5437188"/>
              <a:ext cx="2670175" cy="65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400">
                  <a:solidFill>
                    <a:srgbClr val="0070C0"/>
                  </a:solidFill>
                  <a:latin typeface="Perpetua" pitchFamily="18" charset="0"/>
                </a:rPr>
                <a:t>Eiffel</a:t>
              </a:r>
              <a:r>
                <a:rPr lang="en-US" sz="2400">
                  <a:latin typeface="Perpetua" pitchFamily="18" charset="0"/>
                </a:rPr>
                <a:t> </a:t>
              </a:r>
              <a:r>
                <a:rPr lang="en-US" sz="2400">
                  <a:solidFill>
                    <a:srgbClr val="0070C0"/>
                  </a:solidFill>
                  <a:latin typeface="Perpetua" pitchFamily="18" charset="0"/>
                </a:rPr>
                <a:t>Tower</a:t>
              </a:r>
            </a:p>
          </p:txBody>
        </p:sp>
      </p:grp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250825" y="116632"/>
            <a:ext cx="8642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>
                <a:solidFill>
                  <a:schemeClr val="tx2"/>
                </a:solidFill>
                <a:latin typeface="Franklin Gothic Book" pitchFamily="34" charset="0"/>
              </a:rPr>
              <a:t>An entity-centric vision of the </a:t>
            </a:r>
            <a:r>
              <a:rPr lang="en-US" sz="3400" dirty="0" smtClean="0">
                <a:solidFill>
                  <a:schemeClr val="tx2"/>
                </a:solidFill>
                <a:latin typeface="Franklin Gothic Book" pitchFamily="34" charset="0"/>
              </a:rPr>
              <a:t>world (I)</a:t>
            </a:r>
            <a:endParaRPr lang="en-US" sz="3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62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DIVERSITY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THE APPROACH </a:t>
            </a:r>
            <a:r>
              <a:rPr lang="en-US" altLang="en-US" sz="1200" b="1" dirty="0" smtClean="0"/>
              <a:t>:: UKC &amp; ENTITYPEDIA  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81328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250825" y="89738"/>
            <a:ext cx="8642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Franklin Gothic Book" pitchFamily="34" charset="0"/>
              </a:rPr>
              <a:t>An entity-centric vision of the world (</a:t>
            </a:r>
            <a:r>
              <a:rPr lang="en-US" sz="4000" dirty="0" smtClean="0">
                <a:solidFill>
                  <a:schemeClr val="tx2"/>
                </a:solidFill>
                <a:latin typeface="Franklin Gothic Book" pitchFamily="34" charset="0"/>
              </a:rPr>
              <a:t>II)</a:t>
            </a:r>
            <a:endParaRPr lang="en-US" sz="40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 bwMode="auto">
          <a:xfrm>
            <a:off x="132057" y="5445224"/>
            <a:ext cx="8832431" cy="94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just" eaLnBrk="1" hangingPunct="1">
              <a:spcBef>
                <a:spcPct val="20000"/>
              </a:spcBef>
            </a:pPr>
            <a:r>
              <a:rPr lang="en-US" sz="2400" dirty="0">
                <a:latin typeface="+mn-lt"/>
              </a:rPr>
              <a:t>Entities are </a:t>
            </a:r>
            <a:r>
              <a:rPr lang="en-US" sz="2400" dirty="0" smtClean="0">
                <a:latin typeface="+mn-lt"/>
              </a:rPr>
              <a:t>not all the same; they have different metadata according to the type of entity</a:t>
            </a:r>
            <a:endParaRPr lang="en-US" sz="2400" dirty="0">
              <a:latin typeface="+mn-lt"/>
            </a:endParaRPr>
          </a:p>
        </p:txBody>
      </p:sp>
      <p:pic>
        <p:nvPicPr>
          <p:cNvPr id="13314" name="Picture 2" descr="http://www.creativeplanetnetwork.com/the_wire/wp-content/uploads/2013/01/2-BHZ-MIN014-PAT-AR1-001-IMGINT-R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0728"/>
            <a:ext cx="6603352" cy="44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7082408" y="992892"/>
            <a:ext cx="1440160" cy="47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just" eaLnBrk="1" hangingPunct="1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location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 bwMode="auto">
          <a:xfrm>
            <a:off x="7071816" y="2104057"/>
            <a:ext cx="1892672" cy="47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just" eaLnBrk="1" hangingPunct="1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organization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 bwMode="auto">
          <a:xfrm>
            <a:off x="7092280" y="1527993"/>
            <a:ext cx="1440160" cy="47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just" eaLnBrk="1" hangingPunct="1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event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 bwMode="auto">
          <a:xfrm>
            <a:off x="7092280" y="2718667"/>
            <a:ext cx="1440160" cy="47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just" eaLnBrk="1" hangingPunct="1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person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 bwMode="auto">
          <a:xfrm>
            <a:off x="7082408" y="3341661"/>
            <a:ext cx="1440160" cy="47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just" eaLnBrk="1" hangingPunct="1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…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" name="Straight Connector 5"/>
          <p:cNvCxnSpPr>
            <a:stCxn id="17" idx="1"/>
          </p:cNvCxnSpPr>
          <p:nvPr/>
        </p:nvCxnSpPr>
        <p:spPr>
          <a:xfrm flipH="1">
            <a:off x="6372200" y="1228189"/>
            <a:ext cx="710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1"/>
          </p:cNvCxnSpPr>
          <p:nvPr/>
        </p:nvCxnSpPr>
        <p:spPr>
          <a:xfrm flipH="1">
            <a:off x="4644008" y="1763290"/>
            <a:ext cx="2448272" cy="17474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8" idx="1"/>
          </p:cNvCxnSpPr>
          <p:nvPr/>
        </p:nvCxnSpPr>
        <p:spPr>
          <a:xfrm flipH="1">
            <a:off x="5796136" y="2339354"/>
            <a:ext cx="1275680" cy="1531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1"/>
          </p:cNvCxnSpPr>
          <p:nvPr/>
        </p:nvCxnSpPr>
        <p:spPr>
          <a:xfrm flipH="1">
            <a:off x="6524600" y="2953964"/>
            <a:ext cx="567680" cy="1060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63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DIVERSITY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THE APPROACH </a:t>
            </a:r>
            <a:r>
              <a:rPr lang="en-US" altLang="en-US" sz="1200" b="1" dirty="0" smtClean="0"/>
              <a:t>:: UKC &amp; ENTITYPEDIA  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38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64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67052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Book" pitchFamily="34" charset="0"/>
                <a:ea typeface="ＭＳ Ｐゴシック" pitchFamily="34" charset="-128"/>
                <a:cs typeface="+mn-cs"/>
              </a:rPr>
              <a:t>What do we aim to? How to achieve that?</a:t>
            </a:r>
          </a:p>
        </p:txBody>
      </p:sp>
      <p:pic>
        <p:nvPicPr>
          <p:cNvPr id="1026" name="Picture 2" descr="http://www.culturaeculture.it/wp-content/uploads/2012/11/Fotolia_27324742_Subscription_Monthly_X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52400" y="941764"/>
            <a:ext cx="8846574" cy="4719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04800" y="1013048"/>
            <a:ext cx="1752600" cy="1600200"/>
          </a:xfrm>
          <a:prstGeom prst="wedgeRoundRectCallout">
            <a:avLst>
              <a:gd name="adj1" fmla="val 62757"/>
              <a:gd name="adj2" fmla="val -2475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t" anchorCtr="0"/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Name: </a:t>
            </a:r>
            <a:r>
              <a:rPr lang="en-US" sz="1500" dirty="0" smtClean="0">
                <a:solidFill>
                  <a:schemeClr val="tx1"/>
                </a:solidFill>
              </a:rPr>
              <a:t>Coliseum</a:t>
            </a:r>
          </a:p>
          <a:p>
            <a:r>
              <a:rPr lang="en-US" sz="1500" b="1" dirty="0" smtClean="0">
                <a:solidFill>
                  <a:schemeClr val="tx1"/>
                </a:solidFill>
              </a:rPr>
              <a:t>Class: </a:t>
            </a:r>
            <a:r>
              <a:rPr lang="en-US" sz="1500" u="sng" dirty="0" smtClean="0">
                <a:solidFill>
                  <a:srgbClr val="0070C0"/>
                </a:solidFill>
              </a:rPr>
              <a:t>Amphitheatre</a:t>
            </a:r>
            <a:r>
              <a:rPr lang="en-US" sz="1500" dirty="0" smtClean="0">
                <a:solidFill>
                  <a:schemeClr val="tx1"/>
                </a:solidFill>
              </a:rPr>
              <a:t/>
            </a:r>
            <a:br>
              <a:rPr lang="en-US" sz="1500" dirty="0" smtClean="0">
                <a:solidFill>
                  <a:schemeClr val="tx1"/>
                </a:solidFill>
              </a:rPr>
            </a:br>
            <a:r>
              <a:rPr lang="en-US" sz="1500" b="1" dirty="0">
                <a:solidFill>
                  <a:schemeClr val="tx1"/>
                </a:solidFill>
              </a:rPr>
              <a:t>Height: </a:t>
            </a:r>
            <a:r>
              <a:rPr lang="en-US" sz="1500" dirty="0">
                <a:solidFill>
                  <a:schemeClr val="tx1"/>
                </a:solidFill>
              </a:rPr>
              <a:t>48,5 m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Latitude: </a:t>
            </a:r>
            <a:r>
              <a:rPr lang="en-US" sz="1500" dirty="0">
                <a:solidFill>
                  <a:schemeClr val="tx1"/>
                </a:solidFill>
              </a:rPr>
              <a:t>41.89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Longitude: </a:t>
            </a:r>
            <a:r>
              <a:rPr lang="en-US" sz="1500" dirty="0">
                <a:solidFill>
                  <a:schemeClr val="tx1"/>
                </a:solidFill>
              </a:rPr>
              <a:t>12.49</a:t>
            </a:r>
          </a:p>
          <a:p>
            <a:r>
              <a:rPr lang="en-US" sz="1500" b="1" dirty="0" smtClean="0">
                <a:solidFill>
                  <a:schemeClr val="tx1"/>
                </a:solidFill>
              </a:rPr>
              <a:t>Location: </a:t>
            </a:r>
            <a:r>
              <a:rPr lang="en-US" sz="1500" u="sng" dirty="0" smtClean="0">
                <a:solidFill>
                  <a:srgbClr val="0070C0"/>
                </a:solidFill>
              </a:rPr>
              <a:t>Rome</a:t>
            </a:r>
            <a:endParaRPr lang="en-US" sz="1500" u="sng" dirty="0">
              <a:solidFill>
                <a:srgbClr val="0070C0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584373" y="1317848"/>
            <a:ext cx="2286000" cy="1600200"/>
          </a:xfrm>
          <a:prstGeom prst="wedgeRoundRectCallout">
            <a:avLst>
              <a:gd name="adj1" fmla="val -11339"/>
              <a:gd name="adj2" fmla="val 6434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t" anchorCtr="0"/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Name: </a:t>
            </a:r>
            <a:r>
              <a:rPr lang="en-US" sz="1500" dirty="0">
                <a:solidFill>
                  <a:schemeClr val="tx1"/>
                </a:solidFill>
              </a:rPr>
              <a:t>Arch of Constantine</a:t>
            </a:r>
          </a:p>
          <a:p>
            <a:r>
              <a:rPr lang="en-US" sz="1500" b="1" dirty="0" smtClean="0">
                <a:solidFill>
                  <a:schemeClr val="tx1"/>
                </a:solidFill>
              </a:rPr>
              <a:t>Class: </a:t>
            </a:r>
            <a:r>
              <a:rPr lang="en-US" sz="1500" dirty="0">
                <a:hlinkClick r:id="rId4" tooltip="Triumphal arch"/>
              </a:rPr>
              <a:t>Triumphal </a:t>
            </a:r>
            <a:r>
              <a:rPr lang="en-US" sz="1500" dirty="0" smtClean="0">
                <a:hlinkClick r:id="rId4" tooltip="Triumphal arch"/>
              </a:rPr>
              <a:t>arch</a:t>
            </a:r>
            <a:r>
              <a:rPr lang="en-US" sz="1500" dirty="0" smtClean="0">
                <a:solidFill>
                  <a:schemeClr val="tx1"/>
                </a:solidFill>
              </a:rPr>
              <a:t/>
            </a:r>
            <a:br>
              <a:rPr lang="en-US" sz="1500" dirty="0" smtClean="0">
                <a:solidFill>
                  <a:schemeClr val="tx1"/>
                </a:solidFill>
              </a:rPr>
            </a:br>
            <a:r>
              <a:rPr lang="en-US" sz="1500" b="1" dirty="0" smtClean="0">
                <a:solidFill>
                  <a:schemeClr val="tx1"/>
                </a:solidFill>
              </a:rPr>
              <a:t>Latitude</a:t>
            </a:r>
            <a:r>
              <a:rPr lang="en-US" sz="1500" b="1" dirty="0">
                <a:solidFill>
                  <a:schemeClr val="tx1"/>
                </a:solidFill>
              </a:rPr>
              <a:t>: </a:t>
            </a:r>
            <a:r>
              <a:rPr lang="en-US" sz="1500" dirty="0" smtClean="0">
                <a:solidFill>
                  <a:schemeClr val="tx1"/>
                </a:solidFill>
              </a:rPr>
              <a:t>41.88</a:t>
            </a:r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b="1" dirty="0">
                <a:solidFill>
                  <a:schemeClr val="tx1"/>
                </a:solidFill>
              </a:rPr>
              <a:t>Longitude: </a:t>
            </a:r>
            <a:r>
              <a:rPr lang="en-US" sz="1500" dirty="0">
                <a:solidFill>
                  <a:schemeClr val="tx1"/>
                </a:solidFill>
              </a:rPr>
              <a:t>12.49</a:t>
            </a:r>
          </a:p>
          <a:p>
            <a:r>
              <a:rPr lang="en-US" sz="1500" b="1" dirty="0" smtClean="0">
                <a:solidFill>
                  <a:schemeClr val="tx1"/>
                </a:solidFill>
              </a:rPr>
              <a:t>Location: </a:t>
            </a:r>
            <a:r>
              <a:rPr lang="en-US" sz="1500" u="sng" dirty="0" smtClean="0">
                <a:solidFill>
                  <a:srgbClr val="0070C0"/>
                </a:solidFill>
              </a:rPr>
              <a:t>Rome</a:t>
            </a:r>
            <a:br>
              <a:rPr lang="en-US" sz="1500" u="sng" dirty="0" smtClean="0">
                <a:solidFill>
                  <a:srgbClr val="0070C0"/>
                </a:solidFill>
              </a:rPr>
            </a:br>
            <a:r>
              <a:rPr lang="en-US" sz="1500" b="1" dirty="0">
                <a:solidFill>
                  <a:schemeClr val="tx1"/>
                </a:solidFill>
              </a:rPr>
              <a:t>Customer: </a:t>
            </a:r>
            <a:r>
              <a:rPr lang="en-US" sz="1500" u="sng" dirty="0">
                <a:solidFill>
                  <a:srgbClr val="0070C0"/>
                </a:solidFill>
                <a:hlinkClick r:id="rId5" tooltip="Constantine I"/>
              </a:rPr>
              <a:t>Constantine I</a:t>
            </a:r>
            <a:endParaRPr lang="en-US" sz="1500" u="sng" dirty="0">
              <a:solidFill>
                <a:srgbClr val="0070C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04800" y="3301506"/>
            <a:ext cx="1752600" cy="838200"/>
          </a:xfrm>
          <a:prstGeom prst="wedgeRoundRectCallout">
            <a:avLst>
              <a:gd name="adj1" fmla="val 13389"/>
              <a:gd name="adj2" fmla="val 11511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t" anchorCtr="0"/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Name: </a:t>
            </a:r>
            <a:r>
              <a:rPr lang="en-US" sz="1500" dirty="0" err="1">
                <a:solidFill>
                  <a:schemeClr val="tx1"/>
                </a:solidFill>
              </a:rPr>
              <a:t>Fori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Imperiali</a:t>
            </a:r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b="1" dirty="0" smtClean="0">
                <a:solidFill>
                  <a:schemeClr val="tx1"/>
                </a:solidFill>
              </a:rPr>
              <a:t>Class: </a:t>
            </a:r>
            <a:r>
              <a:rPr lang="en-US" sz="1500" u="sng" dirty="0" smtClean="0">
                <a:solidFill>
                  <a:srgbClr val="0070C0"/>
                </a:solidFill>
              </a:rPr>
              <a:t>Bus Stop</a:t>
            </a:r>
            <a:r>
              <a:rPr lang="en-US" sz="1500" dirty="0" smtClean="0">
                <a:solidFill>
                  <a:schemeClr val="tx1"/>
                </a:solidFill>
              </a:rPr>
              <a:t/>
            </a:r>
            <a:br>
              <a:rPr lang="en-US" sz="1500" dirty="0" smtClean="0">
                <a:solidFill>
                  <a:schemeClr val="tx1"/>
                </a:solidFill>
              </a:rPr>
            </a:br>
            <a:r>
              <a:rPr lang="en-US" sz="1500" b="1" dirty="0" smtClean="0">
                <a:solidFill>
                  <a:schemeClr val="tx1"/>
                </a:solidFill>
              </a:rPr>
              <a:t>Company: </a:t>
            </a:r>
            <a:r>
              <a:rPr lang="en-US" sz="1500" u="sng" dirty="0" smtClean="0">
                <a:solidFill>
                  <a:srgbClr val="0070C0"/>
                </a:solidFill>
              </a:rPr>
              <a:t>ATAC</a:t>
            </a:r>
            <a:endParaRPr lang="en-US" sz="1500" u="sng" dirty="0">
              <a:solidFill>
                <a:srgbClr val="0070C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705600" y="4061048"/>
            <a:ext cx="2164773" cy="838200"/>
          </a:xfrm>
          <a:prstGeom prst="wedgeRoundRectCallout">
            <a:avLst>
              <a:gd name="adj1" fmla="val 18839"/>
              <a:gd name="adj2" fmla="val 7640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t" anchorCtr="0"/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Name: </a:t>
            </a:r>
            <a:r>
              <a:rPr lang="en-US" sz="1500" dirty="0" smtClean="0">
                <a:solidFill>
                  <a:schemeClr val="tx1"/>
                </a:solidFill>
              </a:rPr>
              <a:t>John Doe</a:t>
            </a:r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b="1" dirty="0" smtClean="0">
                <a:solidFill>
                  <a:schemeClr val="tx1"/>
                </a:solidFill>
              </a:rPr>
              <a:t>Class: </a:t>
            </a:r>
            <a:r>
              <a:rPr lang="en-US" sz="1500" u="sng" dirty="0" smtClean="0">
                <a:solidFill>
                  <a:srgbClr val="0070C0"/>
                </a:solidFill>
              </a:rPr>
              <a:t>Person</a:t>
            </a:r>
            <a:r>
              <a:rPr lang="en-US" sz="1500" dirty="0" smtClean="0">
                <a:solidFill>
                  <a:schemeClr val="tx1"/>
                </a:solidFill>
              </a:rPr>
              <a:t/>
            </a:r>
            <a:br>
              <a:rPr lang="en-US" sz="1500" dirty="0" smtClean="0">
                <a:solidFill>
                  <a:schemeClr val="tx1"/>
                </a:solidFill>
              </a:rPr>
            </a:br>
            <a:r>
              <a:rPr lang="en-US" sz="1500" b="1" dirty="0" smtClean="0">
                <a:solidFill>
                  <a:schemeClr val="tx1"/>
                </a:solidFill>
              </a:rPr>
              <a:t>Date of Birth: </a:t>
            </a:r>
            <a:r>
              <a:rPr lang="en-US" sz="1500" dirty="0">
                <a:solidFill>
                  <a:schemeClr val="tx1"/>
                </a:solidFill>
              </a:rPr>
              <a:t>1960-05-12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50825" y="6212160"/>
            <a:ext cx="4625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Vincenzo Maltese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DIVERSITY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THE APPROACH </a:t>
            </a:r>
            <a:r>
              <a:rPr lang="en-US" altLang="en-US" sz="1200" b="1" dirty="0" smtClean="0"/>
              <a:t>:: UKC &amp; ENTITYPEDIA  :: EXERCISES</a:t>
            </a:r>
            <a:endParaRPr lang="en-US" altLang="en-US" sz="1200" b="1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/>
              <a:t>The UKC and Entitypedia (since 2010)</a:t>
            </a:r>
            <a:endParaRPr lang="en-US" altLang="en-US" dirty="0"/>
          </a:p>
        </p:txBody>
      </p:sp>
      <p:grpSp>
        <p:nvGrpSpPr>
          <p:cNvPr id="4" name="Gruppo 3"/>
          <p:cNvGrpSpPr/>
          <p:nvPr/>
        </p:nvGrpSpPr>
        <p:grpSpPr>
          <a:xfrm>
            <a:off x="747378" y="836712"/>
            <a:ext cx="7425022" cy="4156328"/>
            <a:chOff x="747378" y="836712"/>
            <a:chExt cx="7425022" cy="4156328"/>
          </a:xfrm>
        </p:grpSpPr>
        <p:sp>
          <p:nvSpPr>
            <p:cNvPr id="44" name="Rounded Rectangle 41"/>
            <p:cNvSpPr>
              <a:spLocks noChangeArrowheads="1"/>
            </p:cNvSpPr>
            <p:nvPr/>
          </p:nvSpPr>
          <p:spPr bwMode="auto">
            <a:xfrm>
              <a:off x="6013828" y="1950140"/>
              <a:ext cx="2158572" cy="7402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8288" tIns="0" rIns="18288" bIns="0" numCol="1" anchor="ctr" anchorCtr="0" compatLnSpc="1">
              <a:prstTxWarp prst="textNoShape">
                <a:avLst/>
              </a:prstTxWarp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Uno </a:t>
              </a:r>
              <a:r>
                <a:rPr kumimoji="0" lang="en-US" altLang="zh-CN" sz="12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specchio</a:t>
              </a:r>
              <a:r>
                <a:rPr kumimoji="0" lang="en-US" altLang="zh-CN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zh-CN" sz="12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d’acqua</a:t>
              </a:r>
              <a:r>
                <a:rPr kumimoji="0" lang="en-US" altLang="zh-CN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zh-CN" sz="12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che</a:t>
              </a:r>
              <a:r>
                <a:rPr kumimoji="0" lang="en-US" altLang="zh-CN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zh-CN" sz="12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scorre</a:t>
              </a:r>
              <a:r>
                <a:rPr kumimoji="0" lang="en-US" altLang="zh-CN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zh-CN" sz="12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sulla</a:t>
              </a:r>
              <a:r>
                <a:rPr kumimoji="0" lang="en-US" altLang="zh-CN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zh-CN" sz="12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tera</a:t>
              </a:r>
              <a:r>
                <a:rPr kumimoji="0" lang="en-US" altLang="zh-CN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o al di sotto di </a:t>
              </a:r>
              <a:r>
                <a:rPr kumimoji="0" lang="en-US" altLang="zh-CN" sz="12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essa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6585539" y="1342646"/>
              <a:ext cx="1054664" cy="3594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zh-CN" sz="1400" dirty="0" smtClean="0">
                  <a:latin typeface="Times"/>
                  <a:cs typeface="Arial" pitchFamily="34" charset="0"/>
                </a:rPr>
                <a:t>corso d’acqua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Straight Connector 45"/>
            <p:cNvSpPr>
              <a:spLocks noChangeShapeType="1"/>
            </p:cNvSpPr>
            <p:nvPr/>
          </p:nvSpPr>
          <p:spPr bwMode="auto">
            <a:xfrm flipH="1">
              <a:off x="7112871" y="1657105"/>
              <a:ext cx="0" cy="2930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0" name="Rectangle 55"/>
            <p:cNvSpPr>
              <a:spLocks noChangeArrowheads="1"/>
            </p:cNvSpPr>
            <p:nvPr/>
          </p:nvSpPr>
          <p:spPr bwMode="auto">
            <a:xfrm>
              <a:off x="4645676" y="2729919"/>
              <a:ext cx="432048" cy="3459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Calibri" pitchFamily="34" charset="0"/>
                  <a:cs typeface="Arial" pitchFamily="34" charset="0"/>
                </a:rPr>
                <a:t>is-a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ounded Rectangle 41"/>
            <p:cNvSpPr>
              <a:spLocks noChangeArrowheads="1"/>
            </p:cNvSpPr>
            <p:nvPr/>
          </p:nvSpPr>
          <p:spPr bwMode="auto">
            <a:xfrm>
              <a:off x="6013828" y="2978470"/>
              <a:ext cx="2158572" cy="7402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8288" tIns="0" rIns="18288" bIns="0" numCol="1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kumimoji="0" lang="en-US" altLang="zh-CN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Un </a:t>
              </a:r>
              <a:r>
                <a:rPr kumimoji="0" lang="en-US" altLang="zh-CN" sz="12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grande</a:t>
              </a:r>
              <a:r>
                <a:rPr kumimoji="0" lang="en-US" altLang="zh-CN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zh-CN" sz="12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corso</a:t>
              </a:r>
              <a:r>
                <a:rPr lang="en-US" altLang="zh-CN" sz="1200" i="1" dirty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altLang="zh-CN" sz="1200" i="1" dirty="0" err="1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d’acqua</a:t>
              </a:r>
              <a:r>
                <a:rPr lang="en-US" altLang="zh-CN" sz="1200" i="1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di </a:t>
              </a:r>
              <a:r>
                <a:rPr lang="en-US" altLang="zh-CN" sz="1200" i="1" dirty="0" err="1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origine</a:t>
              </a:r>
              <a:r>
                <a:rPr lang="en-US" altLang="zh-CN" sz="1200" i="1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altLang="zh-CN" sz="1200" i="1" dirty="0" err="1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naturale</a:t>
              </a:r>
              <a:r>
                <a:rPr lang="en-US" altLang="zh-CN" sz="1200" i="1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zh-CN" sz="1200" b="0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US" altLang="zh-CN" sz="1200" b="0" i="1" u="none" strike="noStrike" cap="none" normalizeH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piu</a:t>
              </a:r>
              <a:r>
                <a:rPr kumimoji="0" lang="en-US" altLang="zh-CN" sz="1200" b="0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’ </a:t>
              </a:r>
              <a:r>
                <a:rPr kumimoji="0" lang="en-US" altLang="zh-CN" sz="1200" b="0" i="1" u="none" strike="noStrike" cap="none" normalizeH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grande</a:t>
              </a:r>
              <a:r>
                <a:rPr kumimoji="0" lang="en-US" altLang="zh-CN" sz="1200" b="0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di un </a:t>
              </a:r>
              <a:r>
                <a:rPr kumimoji="0" lang="en-US" altLang="zh-CN" sz="1200" b="0" i="1" u="none" strike="noStrike" cap="none" normalizeH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ruscello</a:t>
              </a:r>
              <a:r>
                <a:rPr kumimoji="0" lang="en-US" altLang="zh-CN" sz="1200" b="0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5" name="Straight Arrow Connector 54"/>
            <p:cNvCxnSpPr>
              <a:stCxn id="58" idx="0"/>
              <a:endCxn id="2" idx="4"/>
            </p:cNvCxnSpPr>
            <p:nvPr/>
          </p:nvCxnSpPr>
          <p:spPr>
            <a:xfrm flipV="1">
              <a:off x="4537664" y="2104266"/>
              <a:ext cx="0" cy="15942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6797958" y="4133127"/>
              <a:ext cx="570580" cy="3039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Calibri" pitchFamily="34" charset="0"/>
                  <a:cs typeface="Arial" pitchFamily="34" charset="0"/>
                </a:rPr>
                <a:t>fiume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Straight Connector 44"/>
            <p:cNvSpPr>
              <a:spLocks noChangeShapeType="1"/>
            </p:cNvSpPr>
            <p:nvPr/>
          </p:nvSpPr>
          <p:spPr bwMode="auto">
            <a:xfrm flipV="1">
              <a:off x="7093113" y="3718766"/>
              <a:ext cx="0" cy="4009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" name="Oval 1"/>
            <p:cNvSpPr/>
            <p:nvPr/>
          </p:nvSpPr>
          <p:spPr>
            <a:xfrm>
              <a:off x="4429652" y="1898350"/>
              <a:ext cx="216024" cy="205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9652" y="3698550"/>
              <a:ext cx="216024" cy="205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42"/>
            <p:cNvSpPr>
              <a:spLocks noChangeArrowheads="1"/>
            </p:cNvSpPr>
            <p:nvPr/>
          </p:nvSpPr>
          <p:spPr bwMode="auto">
            <a:xfrm>
              <a:off x="3848081" y="2168296"/>
              <a:ext cx="570580" cy="3039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Calibri" pitchFamily="34" charset="0"/>
                  <a:cs typeface="Arial" pitchFamily="34" charset="0"/>
                </a:rPr>
                <a:t>#123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42"/>
            <p:cNvSpPr>
              <a:spLocks noChangeArrowheads="1"/>
            </p:cNvSpPr>
            <p:nvPr/>
          </p:nvSpPr>
          <p:spPr bwMode="auto">
            <a:xfrm>
              <a:off x="3859072" y="3316426"/>
              <a:ext cx="570580" cy="3039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Calibri" pitchFamily="34" charset="0"/>
                  <a:cs typeface="Arial" pitchFamily="34" charset="0"/>
                </a:rPr>
                <a:t>#456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Connector 7"/>
            <p:cNvCxnSpPr>
              <a:stCxn id="2" idx="6"/>
              <a:endCxn id="44" idx="1"/>
            </p:cNvCxnSpPr>
            <p:nvPr/>
          </p:nvCxnSpPr>
          <p:spPr>
            <a:xfrm>
              <a:off x="4645676" y="2001308"/>
              <a:ext cx="1368152" cy="318981"/>
            </a:xfrm>
            <a:prstGeom prst="line">
              <a:avLst/>
            </a:prstGeom>
            <a:ln w="12700">
              <a:solidFill>
                <a:srgbClr val="00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8" idx="6"/>
              <a:endCxn id="54" idx="1"/>
            </p:cNvCxnSpPr>
            <p:nvPr/>
          </p:nvCxnSpPr>
          <p:spPr>
            <a:xfrm flipV="1">
              <a:off x="4645676" y="3348619"/>
              <a:ext cx="1368152" cy="452889"/>
            </a:xfrm>
            <a:prstGeom prst="line">
              <a:avLst/>
            </a:prstGeom>
            <a:ln w="12700">
              <a:solidFill>
                <a:srgbClr val="00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41"/>
            <p:cNvSpPr>
              <a:spLocks noChangeArrowheads="1"/>
            </p:cNvSpPr>
            <p:nvPr/>
          </p:nvSpPr>
          <p:spPr bwMode="auto">
            <a:xfrm>
              <a:off x="747378" y="1931658"/>
              <a:ext cx="2158572" cy="7402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8288" tIns="0" rIns="18288" bIns="0" numCol="1" anchor="ctr" anchorCtr="0" compatLnSpc="1">
              <a:prstTxWarp prst="textNoShape">
                <a:avLst/>
              </a:prstTxWarp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 </a:t>
              </a:r>
              <a:r>
                <a:rPr lang="en-US" altLang="zh-CN" sz="1200" i="1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natural body of running water flowing on or under the earth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42"/>
            <p:cNvSpPr>
              <a:spLocks noChangeArrowheads="1"/>
            </p:cNvSpPr>
            <p:nvPr/>
          </p:nvSpPr>
          <p:spPr bwMode="auto">
            <a:xfrm>
              <a:off x="891394" y="1359858"/>
              <a:ext cx="570580" cy="3039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Calibri" pitchFamily="34" charset="0"/>
                  <a:cs typeface="Arial" pitchFamily="34" charset="0"/>
                </a:rPr>
                <a:t>stream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1827498" y="1375811"/>
              <a:ext cx="1054664" cy="3594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zh-CN" sz="1400" dirty="0" smtClean="0">
                  <a:latin typeface="Times"/>
                  <a:cs typeface="Arial" pitchFamily="34" charset="0"/>
                </a:rPr>
                <a:t>watercourse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Straight Connector 44"/>
            <p:cNvSpPr>
              <a:spLocks noChangeShapeType="1"/>
            </p:cNvSpPr>
            <p:nvPr/>
          </p:nvSpPr>
          <p:spPr bwMode="auto">
            <a:xfrm>
              <a:off x="1233991" y="1657105"/>
              <a:ext cx="612430" cy="2745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6" name="Straight Connector 45"/>
            <p:cNvSpPr>
              <a:spLocks noChangeShapeType="1"/>
            </p:cNvSpPr>
            <p:nvPr/>
          </p:nvSpPr>
          <p:spPr bwMode="auto">
            <a:xfrm flipH="1">
              <a:off x="1846421" y="1677287"/>
              <a:ext cx="458220" cy="2543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7" name="Rounded Rectangle 41"/>
            <p:cNvSpPr>
              <a:spLocks noChangeArrowheads="1"/>
            </p:cNvSpPr>
            <p:nvPr/>
          </p:nvSpPr>
          <p:spPr bwMode="auto">
            <a:xfrm>
              <a:off x="747378" y="2959988"/>
              <a:ext cx="2158572" cy="7402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8288" tIns="0" rIns="18288" bIns="0" numCol="1" anchor="ctr" anchorCtr="0" compatLnSpc="1">
              <a:prstTxWarp prst="textNoShape">
                <a:avLst/>
              </a:prstTxWarp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 </a:t>
              </a:r>
              <a:r>
                <a:rPr lang="en-US" altLang="zh-CN" sz="1200" i="1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large natural stream of water (larger than a creek)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531508" y="4114645"/>
              <a:ext cx="570580" cy="3039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Calibri" pitchFamily="34" charset="0"/>
                  <a:cs typeface="Arial" pitchFamily="34" charset="0"/>
                </a:rPr>
                <a:t>river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Straight Connector 44"/>
            <p:cNvSpPr>
              <a:spLocks noChangeShapeType="1"/>
            </p:cNvSpPr>
            <p:nvPr/>
          </p:nvSpPr>
          <p:spPr bwMode="auto">
            <a:xfrm flipV="1">
              <a:off x="1826663" y="3700284"/>
              <a:ext cx="0" cy="4009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cxnSp>
          <p:nvCxnSpPr>
            <p:cNvPr id="70" name="Straight Connector 69"/>
            <p:cNvCxnSpPr>
              <a:stCxn id="62" idx="3"/>
              <a:endCxn id="2" idx="2"/>
            </p:cNvCxnSpPr>
            <p:nvPr/>
          </p:nvCxnSpPr>
          <p:spPr>
            <a:xfrm flipV="1">
              <a:off x="2905950" y="2001308"/>
              <a:ext cx="1523702" cy="300499"/>
            </a:xfrm>
            <a:prstGeom prst="line">
              <a:avLst/>
            </a:prstGeom>
            <a:ln w="12700">
              <a:solidFill>
                <a:srgbClr val="00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7" idx="3"/>
              <a:endCxn id="58" idx="2"/>
            </p:cNvCxnSpPr>
            <p:nvPr/>
          </p:nvCxnSpPr>
          <p:spPr>
            <a:xfrm>
              <a:off x="2905950" y="3330137"/>
              <a:ext cx="1523702" cy="471371"/>
            </a:xfrm>
            <a:prstGeom prst="line">
              <a:avLst/>
            </a:prstGeom>
            <a:ln w="12700">
              <a:solidFill>
                <a:srgbClr val="00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42"/>
            <p:cNvSpPr>
              <a:spLocks noChangeArrowheads="1"/>
            </p:cNvSpPr>
            <p:nvPr/>
          </p:nvSpPr>
          <p:spPr bwMode="auto">
            <a:xfrm>
              <a:off x="3563888" y="836712"/>
              <a:ext cx="1944216" cy="3039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Calibri" pitchFamily="34" charset="0"/>
                  <a:cs typeface="Arial" pitchFamily="34" charset="0"/>
                </a:rPr>
                <a:t>FORMAL LANGUAGE</a:t>
              </a:r>
              <a:endPara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42"/>
            <p:cNvSpPr>
              <a:spLocks noChangeArrowheads="1"/>
            </p:cNvSpPr>
            <p:nvPr/>
          </p:nvSpPr>
          <p:spPr bwMode="auto">
            <a:xfrm>
              <a:off x="844690" y="836712"/>
              <a:ext cx="1944216" cy="5059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 smtClean="0">
                  <a:latin typeface="Times"/>
                  <a:ea typeface="Calibri" pitchFamily="34" charset="0"/>
                  <a:cs typeface="Arial" pitchFamily="34" charset="0"/>
                </a:rPr>
                <a:t>NATURAL </a:t>
              </a: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Calibri" pitchFamily="34" charset="0"/>
                  <a:cs typeface="Arial" pitchFamily="34" charset="0"/>
                </a:rPr>
                <a:t>LANGUAGE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 smtClean="0">
                  <a:latin typeface="Times"/>
                  <a:cs typeface="Arial" pitchFamily="34" charset="0"/>
                </a:rPr>
                <a:t>EN</a:t>
              </a:r>
              <a:endPara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42"/>
            <p:cNvSpPr>
              <a:spLocks noChangeArrowheads="1"/>
            </p:cNvSpPr>
            <p:nvPr/>
          </p:nvSpPr>
          <p:spPr bwMode="auto">
            <a:xfrm>
              <a:off x="6121006" y="836712"/>
              <a:ext cx="1944216" cy="43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 smtClean="0">
                  <a:latin typeface="Times"/>
                  <a:ea typeface="Calibri" pitchFamily="34" charset="0"/>
                  <a:cs typeface="Arial" pitchFamily="34" charset="0"/>
                </a:rPr>
                <a:t>NATURAL </a:t>
              </a: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Calibri" pitchFamily="34" charset="0"/>
                  <a:cs typeface="Arial" pitchFamily="34" charset="0"/>
                </a:rPr>
                <a:t>LANGUAGE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 smtClean="0">
                  <a:latin typeface="Times"/>
                  <a:cs typeface="Arial" pitchFamily="34" charset="0"/>
                </a:rPr>
                <a:t>IT</a:t>
              </a:r>
              <a:endPara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8" name="Straight Arrow Connector 77"/>
            <p:cNvCxnSpPr>
              <a:endCxn id="58" idx="4"/>
            </p:cNvCxnSpPr>
            <p:nvPr/>
          </p:nvCxnSpPr>
          <p:spPr>
            <a:xfrm flipV="1">
              <a:off x="4537664" y="3904466"/>
              <a:ext cx="0" cy="82067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4429652" y="4365104"/>
              <a:ext cx="216024" cy="205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42"/>
            <p:cNvSpPr>
              <a:spLocks noChangeArrowheads="1"/>
            </p:cNvSpPr>
            <p:nvPr/>
          </p:nvSpPr>
          <p:spPr bwMode="auto">
            <a:xfrm>
              <a:off x="4761526" y="4293096"/>
              <a:ext cx="1898705" cy="3039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1400" dirty="0"/>
                <a:t>Mississippi River 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42"/>
            <p:cNvSpPr>
              <a:spLocks noChangeArrowheads="1"/>
            </p:cNvSpPr>
            <p:nvPr/>
          </p:nvSpPr>
          <p:spPr bwMode="auto">
            <a:xfrm>
              <a:off x="3347864" y="4653136"/>
              <a:ext cx="2304256" cy="339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 smtClean="0">
                  <a:latin typeface="Times"/>
                  <a:cs typeface="Arial" pitchFamily="34" charset="0"/>
                </a:rPr>
                <a:t>GROUND KNOWLEDGE</a:t>
              </a:r>
              <a:endPara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193140" y="4995753"/>
            <a:ext cx="87091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Manually built via collaborative development </a:t>
            </a:r>
            <a:r>
              <a:rPr lang="en-US" altLang="en-US" sz="1400" dirty="0">
                <a:solidFill>
                  <a:srgbClr val="0066FF"/>
                </a:solidFill>
                <a:latin typeface="Gill Sans"/>
              </a:rPr>
              <a:t>[</a:t>
            </a:r>
            <a:r>
              <a:rPr lang="en-US" altLang="en-US" sz="1400" dirty="0" err="1">
                <a:solidFill>
                  <a:srgbClr val="0066FF"/>
                </a:solidFill>
                <a:latin typeface="Gill Sans"/>
              </a:rPr>
              <a:t>Tawfik</a:t>
            </a:r>
            <a:r>
              <a:rPr lang="en-US" altLang="en-US" sz="1400" dirty="0">
                <a:solidFill>
                  <a:srgbClr val="0066FF"/>
                </a:solidFill>
                <a:latin typeface="Gill Sans"/>
              </a:rPr>
              <a:t> et al., 2014</a:t>
            </a:r>
            <a:r>
              <a:rPr lang="en-US" altLang="en-US" sz="1400" dirty="0" smtClean="0">
                <a:solidFill>
                  <a:srgbClr val="0066FF"/>
                </a:solidFill>
                <a:latin typeface="Gill Sans"/>
              </a:rPr>
              <a:t>]</a:t>
            </a:r>
            <a:r>
              <a:rPr lang="en-US" sz="1400" dirty="0" smtClean="0"/>
              <a:t>, bootstrapped from WordNet, MultiWordNet, GeoNames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Split natural language, formal language and </a:t>
            </a:r>
            <a:r>
              <a:rPr lang="en-US" sz="1400" dirty="0" smtClean="0"/>
              <a:t>ground knowledge </a:t>
            </a:r>
            <a:r>
              <a:rPr lang="it-IT" sz="1400" dirty="0">
                <a:solidFill>
                  <a:srgbClr val="0066FF"/>
                </a:solidFill>
                <a:latin typeface="Gill Sans"/>
              </a:rPr>
              <a:t>[Giunchiglia et al., 2012b</a:t>
            </a:r>
            <a:r>
              <a:rPr lang="it-IT" sz="1400" dirty="0" smtClean="0">
                <a:solidFill>
                  <a:srgbClr val="0066FF"/>
                </a:solidFill>
                <a:latin typeface="Gill Sans"/>
              </a:rPr>
              <a:t>]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Domain </a:t>
            </a:r>
            <a:r>
              <a:rPr lang="en-US" sz="1400" dirty="0"/>
              <a:t>knowledge is created following the DERA methodology </a:t>
            </a:r>
            <a:r>
              <a:rPr lang="it-IT" sz="1400" dirty="0">
                <a:solidFill>
                  <a:srgbClr val="0066FF"/>
                </a:solidFill>
                <a:latin typeface="Gill Sans"/>
              </a:rPr>
              <a:t>[Giunchiglia et al., 2012a] </a:t>
            </a:r>
            <a:r>
              <a:rPr lang="it-IT" sz="1400" dirty="0" smtClean="0">
                <a:solidFill>
                  <a:srgbClr val="0066FF"/>
                </a:solidFill>
                <a:latin typeface="Gill Sans"/>
              </a:rPr>
              <a:t> </a:t>
            </a:r>
            <a:r>
              <a:rPr lang="en-US" sz="1400" dirty="0" smtClean="0"/>
              <a:t>and principles </a:t>
            </a:r>
            <a:r>
              <a:rPr lang="it-IT" sz="1400" dirty="0">
                <a:solidFill>
                  <a:srgbClr val="0066FF"/>
                </a:solidFill>
                <a:latin typeface="Gill Sans"/>
              </a:rPr>
              <a:t>[Giunchiglia et al., </a:t>
            </a:r>
            <a:r>
              <a:rPr lang="it-IT" sz="1400" dirty="0" smtClean="0">
                <a:solidFill>
                  <a:srgbClr val="0066FF"/>
                </a:solidFill>
                <a:latin typeface="Gill Sans"/>
              </a:rPr>
              <a:t>2009] </a:t>
            </a:r>
            <a:r>
              <a:rPr lang="en-US" sz="1400" dirty="0" smtClean="0"/>
              <a:t>with </a:t>
            </a:r>
            <a:r>
              <a:rPr lang="en-US" sz="1400" dirty="0"/>
              <a:t>distinction between entities, </a:t>
            </a:r>
            <a:r>
              <a:rPr lang="en-US" sz="1400" b="1" dirty="0" smtClean="0"/>
              <a:t>classes</a:t>
            </a:r>
            <a:r>
              <a:rPr lang="en-US" sz="1400" dirty="0"/>
              <a:t>, </a:t>
            </a:r>
            <a:r>
              <a:rPr lang="en-US" sz="1400" b="1" dirty="0" smtClean="0"/>
              <a:t>relations</a:t>
            </a:r>
            <a:r>
              <a:rPr lang="en-US" sz="1400" dirty="0"/>
              <a:t>, </a:t>
            </a:r>
            <a:r>
              <a:rPr lang="en-US" sz="1400" b="1" dirty="0"/>
              <a:t>attributes</a:t>
            </a:r>
            <a:r>
              <a:rPr lang="en-US" sz="1400" dirty="0"/>
              <a:t> and </a:t>
            </a:r>
            <a:r>
              <a:rPr lang="en-US" sz="1400" dirty="0" smtClean="0"/>
              <a:t>values</a:t>
            </a:r>
          </a:p>
        </p:txBody>
      </p:sp>
      <p:sp>
        <p:nvSpPr>
          <p:cNvPr id="37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39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65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DIVERSITY ::  THE APPROACH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UKC &amp; ENTITYPEDIA  </a:t>
            </a:r>
            <a:r>
              <a:rPr lang="en-US" altLang="en-US" sz="1200" b="1" dirty="0" smtClean="0"/>
              <a:t>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245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250825" y="116632"/>
            <a:ext cx="8642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>
                <a:solidFill>
                  <a:schemeClr val="tx2"/>
                </a:solidFill>
                <a:latin typeface="Franklin Gothic Book" pitchFamily="34" charset="0"/>
              </a:rPr>
              <a:t>The </a:t>
            </a:r>
            <a:r>
              <a:rPr lang="en-US" sz="3400" dirty="0" smtClean="0">
                <a:solidFill>
                  <a:schemeClr val="tx2"/>
                </a:solidFill>
                <a:latin typeface="Franklin Gothic Book" pitchFamily="34" charset="0"/>
              </a:rPr>
              <a:t>UKC </a:t>
            </a:r>
            <a:r>
              <a:rPr lang="en-US" sz="3400" dirty="0">
                <a:solidFill>
                  <a:schemeClr val="tx2"/>
                </a:solidFill>
                <a:latin typeface="Franklin Gothic Book" pitchFamily="34" charset="0"/>
              </a:rPr>
              <a:t>components</a:t>
            </a:r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3439368" y="1412527"/>
            <a:ext cx="4445000" cy="523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rgbClr val="0070C0"/>
                </a:solidFill>
                <a:latin typeface="Calibri" pitchFamily="34" charset="0"/>
              </a:rPr>
              <a:t>Natural Language Core (NLC)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3439368" y="2546002"/>
            <a:ext cx="4445000" cy="5222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2800" b="1">
                <a:solidFill>
                  <a:srgbClr val="0070C0"/>
                </a:solidFill>
                <a:latin typeface="Calibri" pitchFamily="34" charset="0"/>
              </a:rPr>
              <a:t>Concept Core (CC)</a:t>
            </a: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3439368" y="3717577"/>
            <a:ext cx="4445000" cy="5222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2800" b="1">
                <a:solidFill>
                  <a:srgbClr val="0070C0"/>
                </a:solidFill>
                <a:latin typeface="Calibri" pitchFamily="34" charset="0"/>
              </a:rPr>
              <a:t>EType Core (ETC)</a:t>
            </a: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3439368" y="4849465"/>
            <a:ext cx="4445000" cy="523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2800" b="1">
                <a:solidFill>
                  <a:srgbClr val="0070C0"/>
                </a:solidFill>
                <a:latin typeface="Calibri" pitchFamily="34" charset="0"/>
              </a:rPr>
              <a:t>Domain Core (DC)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062880" y="1229965"/>
            <a:ext cx="2160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66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it-IT" sz="1600" dirty="0" smtClean="0">
                <a:solidFill>
                  <a:srgbClr val="FF0000"/>
                </a:solidFill>
                <a:ea typeface="+mn-ea"/>
              </a:rPr>
              <a:t>The natural language: 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our vocabulary in multiple languages</a:t>
            </a:r>
            <a:endParaRPr lang="it-IT" sz="160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62880" y="2382490"/>
            <a:ext cx="2160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66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it-IT" sz="1600" dirty="0" smtClean="0">
                <a:solidFill>
                  <a:srgbClr val="FF0000"/>
                </a:solidFill>
                <a:ea typeface="+mn-ea"/>
              </a:rPr>
              <a:t>The fomal language: 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our graph of language-independent notions</a:t>
            </a:r>
            <a:endParaRPr lang="it-IT" sz="160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062880" y="3573115"/>
            <a:ext cx="2160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66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it-IT" sz="1600" dirty="0" smtClean="0">
                <a:solidFill>
                  <a:srgbClr val="FF0000"/>
                </a:solidFill>
                <a:ea typeface="+mn-ea"/>
              </a:rPr>
              <a:t>Schematic knowledge: 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Our schema of basic entity types</a:t>
            </a:r>
            <a:endParaRPr lang="it-IT" sz="160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062880" y="4757390"/>
            <a:ext cx="2376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66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  <a:ea typeface="+mn-ea"/>
              </a:rPr>
              <a:t>Domain knowledge: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Domain-specific partition of the language above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66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DIVERSITY ::  THE APPROACH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UKC &amp; ENTITYPEDIA  </a:t>
            </a:r>
            <a:r>
              <a:rPr lang="en-US" altLang="en-US" sz="1200" b="1" dirty="0" smtClean="0"/>
              <a:t>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67118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32" grpId="0"/>
      <p:bldP spid="33" grpId="0"/>
      <p:bldP spid="3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250825" y="116632"/>
            <a:ext cx="8642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solidFill>
                  <a:schemeClr val="tx2"/>
                </a:solidFill>
                <a:latin typeface="Franklin Gothic Book" pitchFamily="34" charset="0"/>
              </a:rPr>
              <a:t>Concept Core</a:t>
            </a:r>
            <a:endParaRPr lang="en-US" sz="3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2052" name="Picture 4" descr="C:\Users\Elena\Desktop\cc_rels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94" y="1124744"/>
            <a:ext cx="890850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67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DIVERSITY ::  THE APPROACH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UKC &amp; ENTITYPEDIA  </a:t>
            </a:r>
            <a:r>
              <a:rPr lang="en-US" altLang="en-US" sz="1200" b="1" dirty="0" smtClean="0"/>
              <a:t>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17734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250825" y="116632"/>
            <a:ext cx="8642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solidFill>
                  <a:schemeClr val="tx2"/>
                </a:solidFill>
                <a:latin typeface="Franklin Gothic Book" pitchFamily="34" charset="0"/>
              </a:rPr>
              <a:t>Natural Language Core</a:t>
            </a:r>
            <a:endParaRPr lang="en-US" sz="3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62614"/>
              </p:ext>
            </p:extLst>
          </p:nvPr>
        </p:nvGraphicFramePr>
        <p:xfrm>
          <a:off x="1475656" y="841484"/>
          <a:ext cx="6264696" cy="3883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4136"/>
                <a:gridCol w="1248816"/>
                <a:gridCol w="37917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Synset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Gloss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Canal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and narrow strip of water made for boats or for irrigation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canale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naviglio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corso d'acqua artificiale, costruito per l'irrigazione o la navigazione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az-Cyrl-AZ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суваг</a:t>
                      </a:r>
                      <a:endParaRPr kumimoji="0" lang="az-Cyrl-AZ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az-Cyrl-AZ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усжуулалт эсвэл завинд зориулсан барьсан усны урт нарийн гудамж</a:t>
                      </a:r>
                      <a:endParaRPr kumimoji="0" lang="az-Cyrl-AZ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খাল</a:t>
                      </a:r>
                      <a:endParaRPr kumimoji="0" lang="bn-BD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পানির দীর্ঘ এবং সরু ধারা যা সেচ বা নাব্যতার জন্য তৈরি করা হয়েছে</a:t>
                      </a:r>
                      <a:endParaRPr kumimoji="0" lang="bn-BD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zh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ja-JP" altLang="en-US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沟渠</a:t>
                      </a:r>
                      <a:r>
                        <a:rPr kumimoji="0" lang="en-US" altLang="ja-JP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ja-JP" altLang="en-US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运河</a:t>
                      </a:r>
                      <a:endParaRPr kumimoji="0" lang="bn-BD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zh-CN" alt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人工水道或人工修缮的河流，用于旅行、航运或灌溉</a:t>
                      </a:r>
                      <a:endParaRPr kumimoji="0" lang="bn-BD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नहर; कुलिया</a:t>
                      </a:r>
                      <a:endParaRPr kumimoji="0" lang="bn-BD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सिंचाई, यात्रा आदि के लिए छोटी नदी के रूप में तैयार किया हुआ जलमार्ग</a:t>
                      </a:r>
                      <a:endParaRPr kumimoji="0" lang="bn-BD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34438"/>
              </p:ext>
            </p:extLst>
          </p:nvPr>
        </p:nvGraphicFramePr>
        <p:xfrm>
          <a:off x="1475656" y="4869160"/>
          <a:ext cx="6264696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4136"/>
                <a:gridCol w="1248816"/>
                <a:gridCol w="37917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Synset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Gloss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Rivulet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small stream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GAP</a:t>
                      </a:r>
                      <a:endParaRPr kumimoji="0" lang="az-Cyrl-AZ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छोटी सी धारा</a:t>
                      </a:r>
                      <a:endParaRPr kumimoji="0" lang="az-Cyrl-AZ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68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DIVERSITY ::  THE APPROACH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UKC &amp; ENTITYPEDIA  </a:t>
            </a:r>
            <a:r>
              <a:rPr lang="en-US" altLang="en-US" sz="1200" b="1" dirty="0" smtClean="0"/>
              <a:t>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80691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5396196"/>
              </p:ext>
            </p:extLst>
          </p:nvPr>
        </p:nvGraphicFramePr>
        <p:xfrm>
          <a:off x="250825" y="868139"/>
          <a:ext cx="8785671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250825" y="116632"/>
            <a:ext cx="8642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3200" dirty="0" smtClean="0">
                <a:solidFill>
                  <a:schemeClr val="tx2"/>
                </a:solidFill>
                <a:latin typeface="Franklin Gothic Book" pitchFamily="34" charset="0"/>
              </a:rPr>
              <a:t>Etype </a:t>
            </a:r>
            <a:r>
              <a:rPr lang="it-IT" sz="3200" dirty="0">
                <a:solidFill>
                  <a:schemeClr val="tx2"/>
                </a:solidFill>
                <a:latin typeface="Franklin Gothic Book" pitchFamily="34" charset="0"/>
              </a:rPr>
              <a:t>C</a:t>
            </a:r>
            <a:r>
              <a:rPr lang="it-IT" sz="3200" dirty="0" smtClean="0">
                <a:solidFill>
                  <a:schemeClr val="tx2"/>
                </a:solidFill>
                <a:latin typeface="Franklin Gothic Book" pitchFamily="34" charset="0"/>
              </a:rPr>
              <a:t>ore: lattice (sample)</a:t>
            </a:r>
            <a:endParaRPr lang="en-US" sz="3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69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DIVERSITY ::  THE APPROACH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UKC &amp; ENTITYPEDIA  </a:t>
            </a:r>
            <a:r>
              <a:rPr lang="en-US" altLang="en-US" sz="1200" b="1" dirty="0" smtClean="0"/>
              <a:t>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39314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semantic interoperability solution</a:t>
            </a:r>
            <a:endParaRPr lang="en-US" altLang="zh-CN" dirty="0" smtClean="0"/>
          </a:p>
        </p:txBody>
      </p:sp>
      <p:sp>
        <p:nvSpPr>
          <p:cNvPr id="48" name="Rectangle 3"/>
          <p:cNvSpPr>
            <a:spLocks noGrp="1" noChangeArrowheads="1"/>
          </p:cNvSpPr>
          <p:nvPr>
            <p:ph idx="1"/>
          </p:nvPr>
        </p:nvSpPr>
        <p:spPr>
          <a:xfrm>
            <a:off x="4615038" y="1225868"/>
            <a:ext cx="4168917" cy="5012055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sz="1800" dirty="0"/>
              <a:t>The solution in three points:</a:t>
            </a:r>
          </a:p>
          <a:p>
            <a:pPr algn="just">
              <a:defRPr/>
            </a:pPr>
            <a:r>
              <a:rPr lang="en-US" sz="1800" b="1" i="1" dirty="0" smtClean="0"/>
              <a:t>Semantic </a:t>
            </a:r>
            <a:r>
              <a:rPr lang="en-US" sz="1800" b="1" i="1" dirty="0"/>
              <a:t>mediation</a:t>
            </a:r>
            <a:r>
              <a:rPr lang="en-US" sz="1800" dirty="0"/>
              <a:t>: the usage of an ontology, providing </a:t>
            </a:r>
            <a:r>
              <a:rPr lang="en-US" sz="1800" dirty="0">
                <a:solidFill>
                  <a:srgbClr val="FF0000"/>
                </a:solidFill>
              </a:rPr>
              <a:t>a shared vocabulary of terms </a:t>
            </a:r>
            <a:r>
              <a:rPr lang="en-US" sz="1800" dirty="0"/>
              <a:t>with explicit meaning.</a:t>
            </a:r>
          </a:p>
          <a:p>
            <a:pPr algn="just">
              <a:defRPr/>
            </a:pPr>
            <a:r>
              <a:rPr lang="en-US" sz="1800" b="1" i="1" dirty="0" smtClean="0"/>
              <a:t>Semantic </a:t>
            </a:r>
            <a:r>
              <a:rPr lang="en-US" sz="1800" b="1" i="1" dirty="0"/>
              <a:t>mapping</a:t>
            </a:r>
            <a:r>
              <a:rPr lang="en-US" sz="1800" dirty="0"/>
              <a:t>: using the ontology, the </a:t>
            </a:r>
            <a:r>
              <a:rPr lang="en-US" sz="1800" i="1" dirty="0">
                <a:solidFill>
                  <a:srgbClr val="FF0000"/>
                </a:solidFill>
              </a:rPr>
              <a:t>establishment of a mapping </a:t>
            </a:r>
            <a:r>
              <a:rPr lang="en-US" sz="1800" dirty="0"/>
              <a:t>constituted by a set of correspondences between semantically similar data elements independently maintained by the parties.</a:t>
            </a:r>
          </a:p>
          <a:p>
            <a:pPr algn="just">
              <a:defRPr/>
            </a:pPr>
            <a:r>
              <a:rPr lang="en-US" sz="1800" b="1" i="1" dirty="0" smtClean="0"/>
              <a:t>Context </a:t>
            </a:r>
            <a:r>
              <a:rPr lang="en-US" sz="1800" b="1" i="1" dirty="0"/>
              <a:t>sensitivity</a:t>
            </a:r>
            <a:r>
              <a:rPr lang="en-US" sz="1800" dirty="0"/>
              <a:t>: the mapping has </a:t>
            </a:r>
            <a:r>
              <a:rPr lang="en-US" sz="1800" i="1" dirty="0">
                <a:solidFill>
                  <a:srgbClr val="FF0000"/>
                </a:solidFill>
              </a:rPr>
              <a:t>contextual validity</a:t>
            </a:r>
            <a:r>
              <a:rPr lang="en-US" sz="1800" dirty="0"/>
              <a:t>, i.e. it has to be used by taking into account the conditions and the purposes for which it was generated.</a:t>
            </a:r>
          </a:p>
          <a:p>
            <a:pPr eaLnBrk="1"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 smtClean="0"/>
          </a:p>
        </p:txBody>
      </p:sp>
      <p:pic>
        <p:nvPicPr>
          <p:cNvPr id="19461" name="Picture 2" descr="http://www.vtt.fi/kuvat/projektit/imgsebi/sebi_yleiskuva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30" y="1255872"/>
            <a:ext cx="3771046" cy="466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F5364-F483-4CA1-A2A0-1D069AEA16DD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7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979712" y="6309320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SOLUTION</a:t>
            </a:r>
            <a:r>
              <a:rPr lang="en-US" altLang="en-US" sz="1200" b="1" dirty="0" smtClean="0"/>
              <a:t> :: ONTOLOGIES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801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251520" y="44624"/>
            <a:ext cx="8642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solidFill>
                  <a:schemeClr val="tx2"/>
                </a:solidFill>
                <a:latin typeface="Franklin Gothic Book" pitchFamily="34" charset="0"/>
              </a:rPr>
              <a:t>Domain Core: the </a:t>
            </a:r>
            <a:r>
              <a:rPr lang="en-US" sz="3400" dirty="0">
                <a:solidFill>
                  <a:schemeClr val="tx2"/>
                </a:solidFill>
                <a:latin typeface="Franklin Gothic Book" pitchFamily="34" charset="0"/>
              </a:rPr>
              <a:t>DERA methodology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287338" y="1085835"/>
            <a:ext cx="86065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6600"/>
                </a:solidFill>
                <a:latin typeface="Calibri" pitchFamily="34" charset="0"/>
              </a:defRPr>
            </a:lvl1pPr>
          </a:lstStyle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To capture terminology relevant to a specific domain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Based on the faceted approach from Library and Information Science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Terminology can be directly codified into Description Logic</a:t>
            </a:r>
            <a:endParaRPr lang="en-US" sz="2400" b="0" dirty="0" smtClean="0">
              <a:solidFill>
                <a:srgbClr val="0066FF"/>
              </a:solidFill>
              <a:latin typeface="+mn-lt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27584" y="2636912"/>
            <a:ext cx="7200608" cy="3054767"/>
            <a:chOff x="683568" y="2504276"/>
            <a:chExt cx="7200608" cy="3054767"/>
          </a:xfrm>
        </p:grpSpPr>
        <p:sp>
          <p:nvSpPr>
            <p:cNvPr id="27657" name="AutoShape 70"/>
            <p:cNvSpPr>
              <a:spLocks noChangeArrowheads="1"/>
            </p:cNvSpPr>
            <p:nvPr/>
          </p:nvSpPr>
          <p:spPr bwMode="auto">
            <a:xfrm>
              <a:off x="683568" y="3028151"/>
              <a:ext cx="7200608" cy="189194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67" name="Rectangle 92"/>
            <p:cNvSpPr>
              <a:spLocks noChangeArrowheads="1"/>
            </p:cNvSpPr>
            <p:nvPr/>
          </p:nvSpPr>
          <p:spPr bwMode="auto">
            <a:xfrm>
              <a:off x="4794250" y="3217063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b="1" dirty="0">
                  <a:ea typeface="+mn-ea"/>
                </a:rPr>
                <a:t>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68" name="Rectangle 113"/>
            <p:cNvSpPr>
              <a:spLocks noChangeArrowheads="1"/>
            </p:cNvSpPr>
            <p:nvPr/>
          </p:nvSpPr>
          <p:spPr bwMode="auto">
            <a:xfrm>
              <a:off x="6138863" y="3217063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b="1" dirty="0">
                  <a:ea typeface="+mn-ea"/>
                </a:rPr>
                <a:t>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69" name="Rectangle 116"/>
            <p:cNvSpPr>
              <a:spLocks noChangeArrowheads="1"/>
            </p:cNvSpPr>
            <p:nvPr/>
          </p:nvSpPr>
          <p:spPr bwMode="auto">
            <a:xfrm>
              <a:off x="1350963" y="3236114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b="1" dirty="0">
                  <a:ea typeface="+mn-ea"/>
                </a:rPr>
                <a:t>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27661" name="Oval 118"/>
            <p:cNvSpPr>
              <a:spLocks noChangeArrowheads="1"/>
            </p:cNvSpPr>
            <p:nvPr/>
          </p:nvSpPr>
          <p:spPr bwMode="auto">
            <a:xfrm>
              <a:off x="1216290" y="3164656"/>
              <a:ext cx="465519" cy="440666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27662" name="Oval 121"/>
            <p:cNvSpPr>
              <a:spLocks noChangeArrowheads="1"/>
            </p:cNvSpPr>
            <p:nvPr/>
          </p:nvSpPr>
          <p:spPr bwMode="auto">
            <a:xfrm>
              <a:off x="6074330" y="3154650"/>
              <a:ext cx="465519" cy="440667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27663" name="AutoShape 131"/>
            <p:cNvSpPr>
              <a:spLocks noChangeArrowheads="1"/>
            </p:cNvSpPr>
            <p:nvPr/>
          </p:nvSpPr>
          <p:spPr bwMode="auto">
            <a:xfrm>
              <a:off x="4737796" y="3532761"/>
              <a:ext cx="1196001" cy="10717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grpSp>
          <p:nvGrpSpPr>
            <p:cNvPr id="27664" name="Group 49"/>
            <p:cNvGrpSpPr>
              <a:grpSpLocks/>
            </p:cNvGrpSpPr>
            <p:nvPr/>
          </p:nvGrpSpPr>
          <p:grpSpPr bwMode="auto">
            <a:xfrm>
              <a:off x="4793423" y="3616168"/>
              <a:ext cx="996912" cy="847971"/>
              <a:chOff x="1428" y="1933"/>
              <a:chExt cx="681" cy="610"/>
            </a:xfrm>
          </p:grpSpPr>
          <p:sp>
            <p:nvSpPr>
              <p:cNvPr id="27709" name="Oval 50"/>
              <p:cNvSpPr>
                <a:spLocks noChangeArrowheads="1"/>
              </p:cNvSpPr>
              <p:nvPr/>
            </p:nvSpPr>
            <p:spPr bwMode="auto">
              <a:xfrm>
                <a:off x="1792" y="193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710" name="AutoShape 51"/>
              <p:cNvCxnSpPr>
                <a:cxnSpLocks noChangeShapeType="1"/>
                <a:stCxn id="27709" idx="3"/>
                <a:endCxn id="27711" idx="7"/>
              </p:cNvCxnSpPr>
              <p:nvPr/>
            </p:nvCxnSpPr>
            <p:spPr bwMode="auto">
              <a:xfrm flipH="1">
                <a:off x="1726" y="2049"/>
                <a:ext cx="86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711" name="Oval 52"/>
              <p:cNvSpPr>
                <a:spLocks noChangeArrowheads="1"/>
              </p:cNvSpPr>
              <p:nvPr/>
            </p:nvSpPr>
            <p:spPr bwMode="auto">
              <a:xfrm>
                <a:off x="1610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712" name="Oval 53"/>
              <p:cNvSpPr>
                <a:spLocks noChangeArrowheads="1"/>
              </p:cNvSpPr>
              <p:nvPr/>
            </p:nvSpPr>
            <p:spPr bwMode="auto">
              <a:xfrm>
                <a:off x="197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713" name="AutoShape 54"/>
              <p:cNvCxnSpPr>
                <a:cxnSpLocks noChangeShapeType="1"/>
                <a:stCxn id="27709" idx="5"/>
                <a:endCxn id="27712" idx="1"/>
              </p:cNvCxnSpPr>
              <p:nvPr/>
            </p:nvCxnSpPr>
            <p:spPr bwMode="auto">
              <a:xfrm>
                <a:off x="1908" y="2049"/>
                <a:ext cx="85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14" name="AutoShape 55"/>
              <p:cNvCxnSpPr>
                <a:cxnSpLocks noChangeShapeType="1"/>
                <a:stCxn id="27711" idx="3"/>
                <a:endCxn id="27715" idx="7"/>
              </p:cNvCxnSpPr>
              <p:nvPr/>
            </p:nvCxnSpPr>
            <p:spPr bwMode="auto">
              <a:xfrm flipH="1">
                <a:off x="1544" y="2276"/>
                <a:ext cx="86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715" name="Oval 56"/>
              <p:cNvSpPr>
                <a:spLocks noChangeArrowheads="1"/>
              </p:cNvSpPr>
              <p:nvPr/>
            </p:nvSpPr>
            <p:spPr bwMode="auto">
              <a:xfrm>
                <a:off x="1428" y="240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716" name="Oval 57"/>
              <p:cNvSpPr>
                <a:spLocks noChangeArrowheads="1"/>
              </p:cNvSpPr>
              <p:nvPr/>
            </p:nvSpPr>
            <p:spPr bwMode="auto">
              <a:xfrm>
                <a:off x="1791" y="240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717" name="AutoShape 58"/>
              <p:cNvCxnSpPr>
                <a:cxnSpLocks noChangeShapeType="1"/>
                <a:stCxn id="27711" idx="5"/>
                <a:endCxn id="27716" idx="1"/>
              </p:cNvCxnSpPr>
              <p:nvPr/>
            </p:nvCxnSpPr>
            <p:spPr bwMode="auto">
              <a:xfrm>
                <a:off x="1726" y="2276"/>
                <a:ext cx="85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65" name="Oval 120"/>
            <p:cNvSpPr>
              <a:spLocks noChangeArrowheads="1"/>
            </p:cNvSpPr>
            <p:nvPr/>
          </p:nvSpPr>
          <p:spPr bwMode="auto">
            <a:xfrm>
              <a:off x="4737796" y="3154650"/>
              <a:ext cx="465519" cy="440667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27666" name="Line 132"/>
            <p:cNvSpPr>
              <a:spLocks noChangeShapeType="1"/>
            </p:cNvSpPr>
            <p:nvPr/>
          </p:nvSpPr>
          <p:spPr bwMode="auto">
            <a:xfrm>
              <a:off x="5135974" y="4605931"/>
              <a:ext cx="0" cy="6297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5" name="Text Box 133"/>
            <p:cNvSpPr txBox="1">
              <a:spLocks noChangeArrowheads="1"/>
            </p:cNvSpPr>
            <p:nvPr/>
          </p:nvSpPr>
          <p:spPr bwMode="auto">
            <a:xfrm>
              <a:off x="4805363" y="5220489"/>
              <a:ext cx="9286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</a:rPr>
                <a:t>FACET</a:t>
              </a:r>
            </a:p>
          </p:txBody>
        </p:sp>
        <p:sp>
          <p:nvSpPr>
            <p:cNvPr id="27668" name="AutoShape 135"/>
            <p:cNvSpPr>
              <a:spLocks noChangeArrowheads="1"/>
            </p:cNvSpPr>
            <p:nvPr/>
          </p:nvSpPr>
          <p:spPr bwMode="auto">
            <a:xfrm>
              <a:off x="1949076" y="3092095"/>
              <a:ext cx="2722842" cy="151244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grpSp>
          <p:nvGrpSpPr>
            <p:cNvPr id="27669" name="Group 28"/>
            <p:cNvGrpSpPr>
              <a:grpSpLocks/>
            </p:cNvGrpSpPr>
            <p:nvPr/>
          </p:nvGrpSpPr>
          <p:grpSpPr bwMode="auto">
            <a:xfrm>
              <a:off x="3455423" y="3616168"/>
              <a:ext cx="996912" cy="847971"/>
              <a:chOff x="1428" y="1933"/>
              <a:chExt cx="681" cy="610"/>
            </a:xfrm>
          </p:grpSpPr>
          <p:sp>
            <p:nvSpPr>
              <p:cNvPr id="27700" name="Oval 18"/>
              <p:cNvSpPr>
                <a:spLocks noChangeArrowheads="1"/>
              </p:cNvSpPr>
              <p:nvPr/>
            </p:nvSpPr>
            <p:spPr bwMode="auto">
              <a:xfrm>
                <a:off x="1792" y="193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701" name="AutoShape 19"/>
              <p:cNvCxnSpPr>
                <a:cxnSpLocks noChangeShapeType="1"/>
                <a:stCxn id="27700" idx="3"/>
                <a:endCxn id="27702" idx="7"/>
              </p:cNvCxnSpPr>
              <p:nvPr/>
            </p:nvCxnSpPr>
            <p:spPr bwMode="auto">
              <a:xfrm flipH="1">
                <a:off x="1726" y="2049"/>
                <a:ext cx="86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702" name="Oval 20"/>
              <p:cNvSpPr>
                <a:spLocks noChangeArrowheads="1"/>
              </p:cNvSpPr>
              <p:nvPr/>
            </p:nvSpPr>
            <p:spPr bwMode="auto">
              <a:xfrm>
                <a:off x="1610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703" name="Oval 21"/>
              <p:cNvSpPr>
                <a:spLocks noChangeArrowheads="1"/>
              </p:cNvSpPr>
              <p:nvPr/>
            </p:nvSpPr>
            <p:spPr bwMode="auto">
              <a:xfrm>
                <a:off x="197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704" name="AutoShape 22"/>
              <p:cNvCxnSpPr>
                <a:cxnSpLocks noChangeShapeType="1"/>
                <a:stCxn id="27700" idx="5"/>
                <a:endCxn id="27703" idx="1"/>
              </p:cNvCxnSpPr>
              <p:nvPr/>
            </p:nvCxnSpPr>
            <p:spPr bwMode="auto">
              <a:xfrm>
                <a:off x="1908" y="2049"/>
                <a:ext cx="85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05" name="AutoShape 23"/>
              <p:cNvCxnSpPr>
                <a:cxnSpLocks noChangeShapeType="1"/>
                <a:stCxn id="27702" idx="3"/>
                <a:endCxn id="27706" idx="7"/>
              </p:cNvCxnSpPr>
              <p:nvPr/>
            </p:nvCxnSpPr>
            <p:spPr bwMode="auto">
              <a:xfrm flipH="1">
                <a:off x="1544" y="2276"/>
                <a:ext cx="86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706" name="Oval 24"/>
              <p:cNvSpPr>
                <a:spLocks noChangeArrowheads="1"/>
              </p:cNvSpPr>
              <p:nvPr/>
            </p:nvSpPr>
            <p:spPr bwMode="auto">
              <a:xfrm>
                <a:off x="1428" y="240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707" name="Oval 25"/>
              <p:cNvSpPr>
                <a:spLocks noChangeArrowheads="1"/>
              </p:cNvSpPr>
              <p:nvPr/>
            </p:nvSpPr>
            <p:spPr bwMode="auto">
              <a:xfrm>
                <a:off x="1791" y="240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708" name="AutoShape 26"/>
              <p:cNvCxnSpPr>
                <a:cxnSpLocks noChangeShapeType="1"/>
                <a:stCxn id="27702" idx="5"/>
                <a:endCxn id="27707" idx="1"/>
              </p:cNvCxnSpPr>
              <p:nvPr/>
            </p:nvCxnSpPr>
            <p:spPr bwMode="auto">
              <a:xfrm>
                <a:off x="1726" y="2276"/>
                <a:ext cx="85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670" name="Group 78"/>
            <p:cNvGrpSpPr>
              <a:grpSpLocks/>
            </p:cNvGrpSpPr>
            <p:nvPr/>
          </p:nvGrpSpPr>
          <p:grpSpPr bwMode="auto">
            <a:xfrm>
              <a:off x="2137920" y="3595317"/>
              <a:ext cx="996912" cy="847971"/>
              <a:chOff x="1428" y="1933"/>
              <a:chExt cx="681" cy="610"/>
            </a:xfrm>
          </p:grpSpPr>
          <p:sp>
            <p:nvSpPr>
              <p:cNvPr id="27691" name="Oval 79"/>
              <p:cNvSpPr>
                <a:spLocks noChangeArrowheads="1"/>
              </p:cNvSpPr>
              <p:nvPr/>
            </p:nvSpPr>
            <p:spPr bwMode="auto">
              <a:xfrm>
                <a:off x="1792" y="193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692" name="AutoShape 80"/>
              <p:cNvCxnSpPr>
                <a:cxnSpLocks noChangeShapeType="1"/>
                <a:stCxn id="27691" idx="3"/>
                <a:endCxn id="27693" idx="7"/>
              </p:cNvCxnSpPr>
              <p:nvPr/>
            </p:nvCxnSpPr>
            <p:spPr bwMode="auto">
              <a:xfrm flipH="1">
                <a:off x="1726" y="2049"/>
                <a:ext cx="86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93" name="Oval 81"/>
              <p:cNvSpPr>
                <a:spLocks noChangeArrowheads="1"/>
              </p:cNvSpPr>
              <p:nvPr/>
            </p:nvSpPr>
            <p:spPr bwMode="auto">
              <a:xfrm>
                <a:off x="1610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694" name="Oval 82"/>
              <p:cNvSpPr>
                <a:spLocks noChangeArrowheads="1"/>
              </p:cNvSpPr>
              <p:nvPr/>
            </p:nvSpPr>
            <p:spPr bwMode="auto">
              <a:xfrm>
                <a:off x="197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695" name="AutoShape 83"/>
              <p:cNvCxnSpPr>
                <a:cxnSpLocks noChangeShapeType="1"/>
                <a:stCxn id="27691" idx="5"/>
                <a:endCxn id="27694" idx="1"/>
              </p:cNvCxnSpPr>
              <p:nvPr/>
            </p:nvCxnSpPr>
            <p:spPr bwMode="auto">
              <a:xfrm>
                <a:off x="1908" y="2049"/>
                <a:ext cx="85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96" name="AutoShape 84"/>
              <p:cNvCxnSpPr>
                <a:cxnSpLocks noChangeShapeType="1"/>
                <a:stCxn id="27693" idx="3"/>
                <a:endCxn id="27697" idx="7"/>
              </p:cNvCxnSpPr>
              <p:nvPr/>
            </p:nvCxnSpPr>
            <p:spPr bwMode="auto">
              <a:xfrm flipH="1">
                <a:off x="1544" y="2276"/>
                <a:ext cx="86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97" name="Oval 85"/>
              <p:cNvSpPr>
                <a:spLocks noChangeArrowheads="1"/>
              </p:cNvSpPr>
              <p:nvPr/>
            </p:nvSpPr>
            <p:spPr bwMode="auto">
              <a:xfrm>
                <a:off x="1428" y="240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698" name="Oval 86"/>
              <p:cNvSpPr>
                <a:spLocks noChangeArrowheads="1"/>
              </p:cNvSpPr>
              <p:nvPr/>
            </p:nvSpPr>
            <p:spPr bwMode="auto">
              <a:xfrm>
                <a:off x="1791" y="240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699" name="AutoShape 87"/>
              <p:cNvCxnSpPr>
                <a:cxnSpLocks noChangeShapeType="1"/>
                <a:stCxn id="27693" idx="5"/>
                <a:endCxn id="27698" idx="1"/>
              </p:cNvCxnSpPr>
              <p:nvPr/>
            </p:nvCxnSpPr>
            <p:spPr bwMode="auto">
              <a:xfrm>
                <a:off x="1726" y="2276"/>
                <a:ext cx="85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7" name="Rectangle 88"/>
            <p:cNvSpPr>
              <a:spLocks noChangeArrowheads="1"/>
            </p:cNvSpPr>
            <p:nvPr/>
          </p:nvSpPr>
          <p:spPr bwMode="auto">
            <a:xfrm>
              <a:off x="2193925" y="3244051"/>
              <a:ext cx="287258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b="1" dirty="0">
                  <a:ea typeface="+mn-ea"/>
                </a:rPr>
                <a:t>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27672" name="Oval 117"/>
            <p:cNvSpPr>
              <a:spLocks noChangeArrowheads="1"/>
            </p:cNvSpPr>
            <p:nvPr/>
          </p:nvSpPr>
          <p:spPr bwMode="auto">
            <a:xfrm>
              <a:off x="2080827" y="3153260"/>
              <a:ext cx="465519" cy="440666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27673" name="Line 136"/>
            <p:cNvSpPr>
              <a:spLocks noChangeShapeType="1"/>
            </p:cNvSpPr>
            <p:nvPr/>
          </p:nvSpPr>
          <p:spPr bwMode="auto">
            <a:xfrm>
              <a:off x="2613685" y="4604542"/>
              <a:ext cx="0" cy="629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" name="Text Box 137"/>
            <p:cNvSpPr txBox="1">
              <a:spLocks noChangeArrowheads="1"/>
            </p:cNvSpPr>
            <p:nvPr/>
          </p:nvSpPr>
          <p:spPr bwMode="auto">
            <a:xfrm>
              <a:off x="1835696" y="5220489"/>
              <a:ext cx="15107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</a:rPr>
                <a:t>CATEGORY</a:t>
              </a:r>
            </a:p>
          </p:txBody>
        </p:sp>
        <p:grpSp>
          <p:nvGrpSpPr>
            <p:cNvPr id="27675" name="Group 141"/>
            <p:cNvGrpSpPr>
              <a:grpSpLocks/>
            </p:cNvGrpSpPr>
            <p:nvPr/>
          </p:nvGrpSpPr>
          <p:grpSpPr bwMode="auto">
            <a:xfrm>
              <a:off x="6331976" y="3616168"/>
              <a:ext cx="938356" cy="863262"/>
              <a:chOff x="3742" y="2628"/>
              <a:chExt cx="641" cy="621"/>
            </a:xfrm>
          </p:grpSpPr>
          <p:sp>
            <p:nvSpPr>
              <p:cNvPr id="27682" name="Oval 94"/>
              <p:cNvSpPr>
                <a:spLocks noChangeArrowheads="1"/>
              </p:cNvSpPr>
              <p:nvPr/>
            </p:nvSpPr>
            <p:spPr bwMode="auto">
              <a:xfrm>
                <a:off x="4066" y="262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683" name="AutoShape 95"/>
              <p:cNvCxnSpPr>
                <a:cxnSpLocks noChangeShapeType="1"/>
                <a:stCxn id="27682" idx="3"/>
                <a:endCxn id="27684" idx="7"/>
              </p:cNvCxnSpPr>
              <p:nvPr/>
            </p:nvCxnSpPr>
            <p:spPr bwMode="auto">
              <a:xfrm flipH="1">
                <a:off x="4000" y="2744"/>
                <a:ext cx="86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84" name="Oval 96"/>
              <p:cNvSpPr>
                <a:spLocks noChangeArrowheads="1"/>
              </p:cNvSpPr>
              <p:nvPr/>
            </p:nvSpPr>
            <p:spPr bwMode="auto">
              <a:xfrm>
                <a:off x="3884" y="285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685" name="Oval 97"/>
              <p:cNvSpPr>
                <a:spLocks noChangeArrowheads="1"/>
              </p:cNvSpPr>
              <p:nvPr/>
            </p:nvSpPr>
            <p:spPr bwMode="auto">
              <a:xfrm>
                <a:off x="4247" y="285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686" name="AutoShape 98"/>
              <p:cNvCxnSpPr>
                <a:cxnSpLocks noChangeShapeType="1"/>
                <a:stCxn id="27682" idx="5"/>
                <a:endCxn id="27685" idx="1"/>
              </p:cNvCxnSpPr>
              <p:nvPr/>
            </p:nvCxnSpPr>
            <p:spPr bwMode="auto">
              <a:xfrm>
                <a:off x="4182" y="2744"/>
                <a:ext cx="85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87" name="AutoShape 99"/>
              <p:cNvCxnSpPr>
                <a:cxnSpLocks noChangeShapeType="1"/>
                <a:stCxn id="27684" idx="3"/>
                <a:endCxn id="27690" idx="0"/>
              </p:cNvCxnSpPr>
              <p:nvPr/>
            </p:nvCxnSpPr>
            <p:spPr bwMode="auto">
              <a:xfrm flipH="1">
                <a:off x="3810" y="2971"/>
                <a:ext cx="94" cy="1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88" name="Oval 101"/>
              <p:cNvSpPr>
                <a:spLocks noChangeArrowheads="1"/>
              </p:cNvSpPr>
              <p:nvPr/>
            </p:nvSpPr>
            <p:spPr bwMode="auto">
              <a:xfrm>
                <a:off x="4065" y="310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689" name="AutoShape 102"/>
              <p:cNvCxnSpPr>
                <a:cxnSpLocks noChangeShapeType="1"/>
                <a:stCxn id="27684" idx="5"/>
                <a:endCxn id="27688" idx="1"/>
              </p:cNvCxnSpPr>
              <p:nvPr/>
            </p:nvCxnSpPr>
            <p:spPr bwMode="auto">
              <a:xfrm>
                <a:off x="4000" y="2971"/>
                <a:ext cx="85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90" name="Oval 140"/>
              <p:cNvSpPr>
                <a:spLocks noChangeArrowheads="1"/>
              </p:cNvSpPr>
              <p:nvPr/>
            </p:nvSpPr>
            <p:spPr bwMode="auto">
              <a:xfrm>
                <a:off x="3742" y="311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</p:grpSp>
        <p:sp>
          <p:nvSpPr>
            <p:cNvPr id="27676" name="AutoShape 135"/>
            <p:cNvSpPr>
              <a:spLocks noChangeArrowheads="1"/>
            </p:cNvSpPr>
            <p:nvPr/>
          </p:nvSpPr>
          <p:spPr bwMode="auto">
            <a:xfrm>
              <a:off x="2101467" y="4197930"/>
              <a:ext cx="801338" cy="28149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27677" name="Line 136"/>
            <p:cNvSpPr>
              <a:spLocks noChangeShapeType="1"/>
            </p:cNvSpPr>
            <p:nvPr/>
          </p:nvSpPr>
          <p:spPr bwMode="auto">
            <a:xfrm>
              <a:off x="1608911" y="4355306"/>
              <a:ext cx="47191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678" name="Text Box 137"/>
            <p:cNvSpPr txBox="1">
              <a:spLocks noChangeArrowheads="1"/>
            </p:cNvSpPr>
            <p:nvPr/>
          </p:nvSpPr>
          <p:spPr bwMode="auto">
            <a:xfrm>
              <a:off x="683569" y="4238712"/>
              <a:ext cx="1017150" cy="367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Perpetua" pitchFamily="18" charset="0"/>
                </a:rPr>
                <a:t>ARRAY</a:t>
              </a:r>
            </a:p>
          </p:txBody>
        </p:sp>
        <p:sp>
          <p:nvSpPr>
            <p:cNvPr id="27679" name="Line 132"/>
            <p:cNvSpPr>
              <a:spLocks noChangeShapeType="1"/>
            </p:cNvSpPr>
            <p:nvPr/>
          </p:nvSpPr>
          <p:spPr bwMode="auto">
            <a:xfrm>
              <a:off x="6431520" y="4542189"/>
              <a:ext cx="0" cy="629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680" name="AutoShape 135"/>
            <p:cNvSpPr>
              <a:spLocks noChangeArrowheads="1"/>
            </p:cNvSpPr>
            <p:nvPr/>
          </p:nvSpPr>
          <p:spPr bwMode="auto">
            <a:xfrm>
              <a:off x="6214721" y="4244152"/>
              <a:ext cx="424672" cy="28149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128" name="Text Box 133"/>
            <p:cNvSpPr txBox="1">
              <a:spLocks noChangeArrowheads="1"/>
            </p:cNvSpPr>
            <p:nvPr/>
          </p:nvSpPr>
          <p:spPr bwMode="auto">
            <a:xfrm>
              <a:off x="6064661" y="5210964"/>
              <a:ext cx="11282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FF0000"/>
                  </a:solidFill>
                  <a:latin typeface="+mn-lt"/>
                  <a:ea typeface="+mn-ea"/>
                </a:rPr>
                <a:t>CONCEPT</a:t>
              </a:r>
              <a:endParaRPr lang="en-US" sz="1600" b="1" dirty="0">
                <a:solidFill>
                  <a:srgbClr val="FF0000"/>
                </a:solidFill>
                <a:latin typeface="+mn-lt"/>
                <a:ea typeface="+mn-ea"/>
              </a:endParaRPr>
            </a:p>
          </p:txBody>
        </p:sp>
        <p:sp>
          <p:nvSpPr>
            <p:cNvPr id="27653" name="Segnaposto contenuto 2"/>
            <p:cNvSpPr txBox="1">
              <a:spLocks/>
            </p:cNvSpPr>
            <p:nvPr/>
          </p:nvSpPr>
          <p:spPr bwMode="auto">
            <a:xfrm>
              <a:off x="2055763" y="2532851"/>
              <a:ext cx="1508125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000" dirty="0">
                  <a:solidFill>
                    <a:srgbClr val="FF0000"/>
                  </a:solidFill>
                  <a:latin typeface="Perpetua" pitchFamily="18" charset="0"/>
                </a:rPr>
                <a:t>Entity Classes</a:t>
              </a:r>
              <a:endParaRPr lang="en-US" sz="2400" dirty="0">
                <a:solidFill>
                  <a:srgbClr val="FF0000"/>
                </a:solidFill>
                <a:latin typeface="Perpetua" pitchFamily="18" charset="0"/>
              </a:endParaRPr>
            </a:p>
          </p:txBody>
        </p:sp>
        <p:sp>
          <p:nvSpPr>
            <p:cNvPr id="27654" name="Segnaposto contenuto 2"/>
            <p:cNvSpPr txBox="1">
              <a:spLocks/>
            </p:cNvSpPr>
            <p:nvPr/>
          </p:nvSpPr>
          <p:spPr bwMode="auto">
            <a:xfrm>
              <a:off x="4537075" y="2534439"/>
              <a:ext cx="1508125" cy="4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  <a:latin typeface="Perpetua" pitchFamily="18" charset="0"/>
                </a:rPr>
                <a:t>Relations</a:t>
              </a:r>
              <a:endParaRPr lang="en-US" sz="2400">
                <a:solidFill>
                  <a:srgbClr val="FF0000"/>
                </a:solidFill>
                <a:latin typeface="Perpetua" pitchFamily="18" charset="0"/>
              </a:endParaRPr>
            </a:p>
          </p:txBody>
        </p:sp>
        <p:sp>
          <p:nvSpPr>
            <p:cNvPr id="27655" name="Segnaposto contenuto 2"/>
            <p:cNvSpPr txBox="1">
              <a:spLocks/>
            </p:cNvSpPr>
            <p:nvPr/>
          </p:nvSpPr>
          <p:spPr bwMode="auto">
            <a:xfrm>
              <a:off x="6073775" y="2532851"/>
              <a:ext cx="1508125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  <a:latin typeface="Perpetua" pitchFamily="18" charset="0"/>
                </a:rPr>
                <a:t>Attributes</a:t>
              </a:r>
              <a:endParaRPr lang="en-US" sz="2400">
                <a:solidFill>
                  <a:srgbClr val="FF0000"/>
                </a:solidFill>
                <a:latin typeface="Perpetua" pitchFamily="18" charset="0"/>
              </a:endParaRPr>
            </a:p>
          </p:txBody>
        </p:sp>
        <p:sp>
          <p:nvSpPr>
            <p:cNvPr id="27656" name="Segnaposto contenuto 2"/>
            <p:cNvSpPr txBox="1">
              <a:spLocks/>
            </p:cNvSpPr>
            <p:nvPr/>
          </p:nvSpPr>
          <p:spPr bwMode="auto">
            <a:xfrm>
              <a:off x="944563" y="2504276"/>
              <a:ext cx="1008062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  <a:latin typeface="Perpetua" pitchFamily="18" charset="0"/>
                </a:rPr>
                <a:t>Domain</a:t>
              </a:r>
              <a:endParaRPr lang="en-US" sz="2400">
                <a:solidFill>
                  <a:srgbClr val="FF0000"/>
                </a:solidFill>
                <a:latin typeface="Perpetua" pitchFamily="18" charset="0"/>
              </a:endParaRPr>
            </a:p>
          </p:txBody>
        </p:sp>
      </p:grpSp>
      <p:sp>
        <p:nvSpPr>
          <p:cNvPr id="73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7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70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DIVERSITY ::  THE APPROACH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UKC &amp; ENTITYPEDIA  </a:t>
            </a:r>
            <a:r>
              <a:rPr lang="en-US" altLang="en-US" sz="1200" b="1" dirty="0" smtClean="0"/>
              <a:t>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08500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712968" cy="635000"/>
          </a:xfrm>
        </p:spPr>
        <p:txBody>
          <a:bodyPr/>
          <a:lstStyle/>
          <a:p>
            <a:pPr marL="342900" indent="-342900" algn="ctr" eaLnBrk="1" hangingPunct="1"/>
            <a:r>
              <a:rPr lang="en-US" sz="3000" dirty="0">
                <a:latin typeface="Franklin Gothic Book" pitchFamily="34" charset="0"/>
                <a:ea typeface="ＭＳ Ｐゴシック" pitchFamily="34" charset="-128"/>
                <a:cs typeface="+mn-cs"/>
              </a:rPr>
              <a:t>Entitypedia </a:t>
            </a:r>
            <a:r>
              <a:rPr lang="en-US" sz="30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compared with existing knowledge bases</a:t>
            </a:r>
            <a:endParaRPr lang="en-US" sz="30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81307"/>
              </p:ext>
            </p:extLst>
          </p:nvPr>
        </p:nvGraphicFramePr>
        <p:xfrm>
          <a:off x="179512" y="1268761"/>
          <a:ext cx="8784975" cy="43204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4"/>
                <a:gridCol w="1296144"/>
                <a:gridCol w="1008112"/>
                <a:gridCol w="1224136"/>
                <a:gridCol w="1510783"/>
                <a:gridCol w="1441545"/>
                <a:gridCol w="1008111"/>
              </a:tblGrid>
              <a:tr h="10324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KB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#entities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#facts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Domains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Distinction classes</a:t>
                      </a:r>
                      <a:r>
                        <a:rPr lang="en-US" sz="2000" baseline="0" dirty="0" smtClean="0"/>
                        <a:t> and </a:t>
                      </a:r>
                      <a:r>
                        <a:rPr lang="en-US" sz="2000" dirty="0" smtClean="0"/>
                        <a:t>instances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Distinction NL/FL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Manual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</a:tr>
              <a:tr h="41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CYC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250K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2.2 M 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</a:tr>
              <a:tr h="41100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OpenCYC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47k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306k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</a:tr>
              <a:tr h="41100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err="1" smtClean="0"/>
                        <a:t>SUMO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/>
                        <a:t> 1k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/>
                        <a:t>4k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/>
                        <a:t> No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/>
                        <a:t> Yes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/>
                        <a:t> Yes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/>
                        <a:t> Yes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</a:tr>
              <a:tr h="41100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err="1" smtClean="0"/>
                        <a:t>MILO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/>
                        <a:t> 21k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/>
                        <a:t> 74k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/>
                        <a:t> Yes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/>
                        <a:t> Yes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/>
                        <a:t> Yes</a:t>
                      </a:r>
                      <a:endParaRPr lang="it-IT" sz="20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/>
                        <a:t> Yes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</a:tr>
              <a:tr h="41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DBPedia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 M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500 M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</a:tr>
              <a:tr h="41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YAGO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2.5 M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 M 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</a:tr>
              <a:tr h="41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Freebase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 M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91450" marR="91450" marT="45710" marB="45710"/>
                </a:tc>
              </a:tr>
              <a:tr h="411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Entitypedia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 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2" marR="9145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80 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2" marR="9145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2" marR="9145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2" marR="9145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2" marR="9145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52" marR="91452" marT="45704" marB="45704"/>
                </a:tc>
              </a:tr>
            </a:tbl>
          </a:graphicData>
        </a:graphic>
      </p:graphicFrame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71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DIVERSITY ::  THE APPROACH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UKC &amp; ENTITYPEDIA  </a:t>
            </a:r>
            <a:r>
              <a:rPr lang="en-US" altLang="en-US" sz="1200" b="1" dirty="0" smtClean="0"/>
              <a:t>:: 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189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" y="115888"/>
            <a:ext cx="8724776" cy="633922"/>
          </a:xfrm>
        </p:spPr>
        <p:txBody>
          <a:bodyPr/>
          <a:lstStyle/>
          <a:p>
            <a:pPr algn="ctr" eaLnBrk="1" hangingPunct="1"/>
            <a:r>
              <a:rPr lang="en-US" sz="29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Exercises</a:t>
            </a:r>
            <a:endParaRPr lang="en-US" sz="29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3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72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177552" y="1052736"/>
            <a:ext cx="8724776" cy="47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 smtClean="0">
                <a:latin typeface="Gill Sans"/>
              </a:rPr>
              <a:t>Search on the Web information about how many languages are spoken in Europe and in the whole world.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 smtClean="0">
                <a:latin typeface="Gill Sans"/>
              </a:rPr>
              <a:t>What is the most widely spoken language in the world?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 smtClean="0">
                <a:latin typeface="Gill Sans"/>
              </a:rPr>
              <a:t>Provide an example of concept which is </a:t>
            </a:r>
            <a:r>
              <a:rPr lang="en-US" altLang="en-US" sz="2000" dirty="0" smtClean="0">
                <a:latin typeface="Gill Sans"/>
              </a:rPr>
              <a:t>heavily </a:t>
            </a:r>
            <a:r>
              <a:rPr lang="en-US" altLang="en-US" sz="2000" dirty="0" smtClean="0">
                <a:latin typeface="Gill Sans"/>
              </a:rPr>
              <a:t>cultural </a:t>
            </a:r>
            <a:r>
              <a:rPr lang="en-US" altLang="en-US" sz="2000" dirty="0" err="1" smtClean="0">
                <a:latin typeface="Gill Sans"/>
              </a:rPr>
              <a:t>dependant</a:t>
            </a:r>
            <a:r>
              <a:rPr lang="en-US" altLang="en-US" sz="2000" dirty="0" smtClean="0">
                <a:latin typeface="Gill Sans"/>
              </a:rPr>
              <a:t>.</a:t>
            </a:r>
            <a:endParaRPr lang="en-US" altLang="en-US" sz="2000" dirty="0" smtClean="0">
              <a:latin typeface="Gill Sans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 smtClean="0">
                <a:latin typeface="Gill Sans"/>
              </a:rPr>
              <a:t>What are the top level entity types (up to 10) that to you are necessary to codify the whole world knowledge?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 smtClean="0">
                <a:latin typeface="Gill Sans"/>
              </a:rPr>
              <a:t>What are the main novelties introduced by the UKC and Entitypedia w.r.t. previous approaches?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endParaRPr lang="en-GB" altLang="en-US" sz="2000" dirty="0">
              <a:latin typeface="Gill Sans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017235" y="6279961"/>
            <a:ext cx="5254432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DIVERSITY ::  THE APPROACH :: UKC &amp; ENTITYPEDIA 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EXERCISES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>
              <a:defRPr/>
            </a:pPr>
            <a:r>
              <a:rPr lang="en-US" dirty="0" smtClean="0"/>
              <a:t>Methodologies for content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3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63272" cy="635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Roadmap</a:t>
            </a:r>
            <a:endParaRPr lang="en-US" sz="34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12968" cy="5328568"/>
          </a:xfrm>
        </p:spPr>
        <p:txBody>
          <a:bodyPr rtlCol="0">
            <a:normAutofit/>
          </a:bodyPr>
          <a:lstStyle/>
          <a:p>
            <a:pPr lvl="0"/>
            <a:r>
              <a:rPr lang="en-US" sz="2800" b="1" dirty="0" smtClean="0"/>
              <a:t>Introduction</a:t>
            </a:r>
          </a:p>
          <a:p>
            <a:pPr lvl="1"/>
            <a:r>
              <a:rPr lang="en-US" b="1" dirty="0"/>
              <a:t>Motivation</a:t>
            </a:r>
          </a:p>
          <a:p>
            <a:pPr lvl="1"/>
            <a:r>
              <a:rPr lang="it-IT" b="1" dirty="0"/>
              <a:t>The </a:t>
            </a:r>
            <a:r>
              <a:rPr lang="it-IT" b="1" dirty="0" err="1"/>
              <a:t>original</a:t>
            </a:r>
            <a:r>
              <a:rPr lang="it-IT" b="1" dirty="0"/>
              <a:t> </a:t>
            </a:r>
            <a:r>
              <a:rPr lang="it-IT" b="1" dirty="0" err="1"/>
              <a:t>faceted</a:t>
            </a:r>
            <a:r>
              <a:rPr lang="it-IT" b="1" dirty="0"/>
              <a:t> </a:t>
            </a:r>
            <a:r>
              <a:rPr lang="it-IT" b="1" dirty="0" err="1"/>
              <a:t>approach</a:t>
            </a:r>
            <a:endParaRPr lang="en-US" b="1" dirty="0"/>
          </a:p>
          <a:p>
            <a:r>
              <a:rPr lang="en-US" b="1" dirty="0"/>
              <a:t>Primitive notions </a:t>
            </a:r>
            <a:r>
              <a:rPr lang="en-US" b="1" dirty="0" smtClean="0"/>
              <a:t>in DERA </a:t>
            </a:r>
          </a:p>
          <a:p>
            <a:r>
              <a:rPr lang="en-US" sz="3000" b="1" dirty="0" smtClean="0"/>
              <a:t>Steps </a:t>
            </a:r>
            <a:r>
              <a:rPr lang="en-US" sz="3000" b="1" dirty="0"/>
              <a:t>in the methodology</a:t>
            </a:r>
          </a:p>
          <a:p>
            <a:pPr lvl="0"/>
            <a:r>
              <a:rPr lang="en-US" sz="2800" b="1" dirty="0"/>
              <a:t>Guiding principles </a:t>
            </a:r>
          </a:p>
          <a:p>
            <a:pPr lvl="0"/>
            <a:r>
              <a:rPr lang="en-US" sz="2800" b="1" dirty="0"/>
              <a:t>Converting DERA ontologies into DL</a:t>
            </a:r>
          </a:p>
          <a:p>
            <a:pPr lvl="0"/>
            <a:r>
              <a:rPr lang="en-US" sz="2800" b="1" dirty="0" smtClean="0"/>
              <a:t>Applications</a:t>
            </a:r>
          </a:p>
          <a:p>
            <a:r>
              <a:rPr lang="en-US" sz="2800" b="1" dirty="0" smtClean="0"/>
              <a:t>Exercises</a:t>
            </a:r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74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737578"/>
            <a:ext cx="7560840" cy="675198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chemeClr val="tx1"/>
                </a:solidFill>
              </a:rPr>
              <a:t>WHY DO WE NEED A METHODOLOGY?</a:t>
            </a:r>
            <a:br>
              <a:rPr lang="en-US" altLang="en-US" sz="3200" b="1" dirty="0" smtClean="0">
                <a:solidFill>
                  <a:schemeClr val="tx1"/>
                </a:solidFill>
              </a:rPr>
            </a:br>
            <a:r>
              <a:rPr lang="en-US" altLang="en-US" sz="3200" b="1" dirty="0" smtClean="0">
                <a:solidFill>
                  <a:srgbClr val="FF0000"/>
                </a:solidFill>
              </a:rPr>
              <a:t>BECAUSE SMALL DIFFERENCES MATTER…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idr.seieditrice.com/files/2009/09/immagine8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1340768"/>
            <a:ext cx="6696744" cy="38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4941169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Humans and chimps share a surprising 98.8 percent of their DNA</a:t>
            </a:r>
            <a:r>
              <a:rPr lang="en-US" dirty="0" smtClean="0">
                <a:hlinkClick r:id="rId3"/>
              </a:rPr>
              <a:t>.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How to build ontologies which are of the highest quality possible?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0E261-748A-4EB6-980D-9CC153F37A5C}" type="datetime1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75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INTRO</a:t>
            </a:r>
            <a:r>
              <a:rPr lang="en-US" altLang="en-US" sz="1200" b="1" dirty="0" smtClean="0"/>
              <a:t> ::  DERA :: STEPS </a:t>
            </a:r>
            <a:r>
              <a:rPr lang="en-US" altLang="en-US" sz="1200" b="1" dirty="0"/>
              <a:t>:: PRINCIPLES :: APPLICATIONS :: EXERCISES</a:t>
            </a:r>
          </a:p>
        </p:txBody>
      </p:sp>
    </p:spTree>
    <p:extLst>
      <p:ext uri="{BB962C8B-B14F-4D97-AF65-F5344CB8AC3E}">
        <p14:creationId xmlns:p14="http://schemas.microsoft.com/office/powerpoint/2010/main" val="1340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512" y="1052736"/>
            <a:ext cx="5473823" cy="4752528"/>
          </a:xfrm>
        </p:spPr>
        <p:txBody>
          <a:bodyPr/>
          <a:lstStyle/>
          <a:p>
            <a:r>
              <a:rPr lang="en-US" altLang="en-US" sz="2000" dirty="0"/>
              <a:t>Several methodologies have been developed for the construction and maintenance of </a:t>
            </a:r>
            <a:r>
              <a:rPr lang="en-US" altLang="en-US" sz="2000" dirty="0" smtClean="0"/>
              <a:t>ontologies (KR) or controlled vocabularies (KO)</a:t>
            </a:r>
          </a:p>
          <a:p>
            <a:r>
              <a:rPr lang="en-US" altLang="en-US" sz="2000" dirty="0"/>
              <a:t>T</a:t>
            </a:r>
            <a:r>
              <a:rPr lang="en-US" altLang="en-US" sz="2000" dirty="0" smtClean="0"/>
              <a:t>he </a:t>
            </a:r>
            <a:r>
              <a:rPr lang="en-US" altLang="en-US" sz="2000" dirty="0">
                <a:solidFill>
                  <a:srgbClr val="FF0000"/>
                </a:solidFill>
              </a:rPr>
              <a:t>faceted approach </a:t>
            </a:r>
            <a:r>
              <a:rPr lang="en-US" altLang="en-US" sz="2000" b="1" dirty="0">
                <a:solidFill>
                  <a:srgbClr val="0070C0"/>
                </a:solidFill>
                <a:ea typeface="MS PGothic" panose="020B0600070205080204" pitchFamily="34" charset="-128"/>
              </a:rPr>
              <a:t>[</a:t>
            </a:r>
            <a:r>
              <a:rPr lang="en-GB" altLang="en-US" sz="2000" b="1" dirty="0" err="1">
                <a:solidFill>
                  <a:srgbClr val="0070C0"/>
                </a:solidFill>
                <a:ea typeface="MS PGothic" panose="020B0600070205080204" pitchFamily="34" charset="-128"/>
              </a:rPr>
              <a:t>Ranganathan</a:t>
            </a:r>
            <a:r>
              <a:rPr lang="en-GB" altLang="en-US" sz="2000" b="1" dirty="0">
                <a:solidFill>
                  <a:srgbClr val="0070C0"/>
                </a:solidFill>
                <a:ea typeface="MS PGothic" panose="020B0600070205080204" pitchFamily="34" charset="-128"/>
              </a:rPr>
              <a:t>, 1967] </a:t>
            </a:r>
            <a:r>
              <a:rPr lang="en-GB" altLang="en-US" sz="2000" dirty="0"/>
              <a:t>from library science </a:t>
            </a:r>
            <a:r>
              <a:rPr lang="en-US" altLang="en-US" sz="2000" dirty="0"/>
              <a:t>is known to have great benefits in terms of quality and scalability </a:t>
            </a:r>
            <a:endParaRPr lang="en-US" altLang="en-US" sz="2000" dirty="0" smtClean="0"/>
          </a:p>
          <a:p>
            <a:r>
              <a:rPr lang="en-US" altLang="en-US" sz="2000" dirty="0" smtClean="0"/>
              <a:t>It </a:t>
            </a:r>
            <a:r>
              <a:rPr lang="en-US" altLang="en-US" sz="2000" dirty="0"/>
              <a:t>is based on the fundamental notions of </a:t>
            </a:r>
            <a:r>
              <a:rPr lang="en-US" altLang="en-US" sz="2000" i="1" dirty="0">
                <a:solidFill>
                  <a:srgbClr val="FF0000"/>
                </a:solidFill>
              </a:rPr>
              <a:t>domain</a:t>
            </a:r>
            <a:r>
              <a:rPr lang="en-US" altLang="en-US" sz="2000" dirty="0"/>
              <a:t> and </a:t>
            </a:r>
            <a:r>
              <a:rPr lang="en-US" altLang="en-US" sz="2000" i="1" dirty="0">
                <a:solidFill>
                  <a:srgbClr val="FF0000"/>
                </a:solidFill>
              </a:rPr>
              <a:t>facets</a:t>
            </a:r>
            <a:r>
              <a:rPr lang="en-US" altLang="en-US" sz="2000" dirty="0"/>
              <a:t>, which allow capturing the different aspects of a domain </a:t>
            </a:r>
            <a:r>
              <a:rPr lang="en-US" altLang="en-US" sz="2000" dirty="0" smtClean="0"/>
              <a:t>and allow </a:t>
            </a:r>
            <a:r>
              <a:rPr lang="en-US" altLang="en-US" sz="2000" dirty="0"/>
              <a:t>for an incremental </a:t>
            </a:r>
            <a:r>
              <a:rPr lang="en-US" altLang="en-US" sz="2000" dirty="0" smtClean="0"/>
              <a:t>growth. </a:t>
            </a:r>
            <a:endParaRPr lang="en-US" altLang="en-US" sz="2000" dirty="0"/>
          </a:p>
          <a:p>
            <a:pPr marL="311468" indent="-308610"/>
            <a:r>
              <a:rPr lang="en-US" altLang="en-US" sz="2000" dirty="0" smtClean="0"/>
              <a:t>Originally </a:t>
            </a:r>
            <a:r>
              <a:rPr lang="en-US" altLang="en-US" sz="2000" dirty="0"/>
              <a:t>facets were of 5 types (</a:t>
            </a:r>
            <a:r>
              <a:rPr lang="en-US" altLang="en-US" sz="2000" dirty="0">
                <a:solidFill>
                  <a:srgbClr val="FF0000"/>
                </a:solidFill>
              </a:rPr>
              <a:t>PMEST</a:t>
            </a:r>
            <a:r>
              <a:rPr lang="en-US" altLang="en-US" sz="2000" dirty="0"/>
              <a:t>): Personality, Matter, Energy, Space, </a:t>
            </a:r>
            <a:r>
              <a:rPr lang="en-US" altLang="en-US" sz="2000" dirty="0" smtClean="0"/>
              <a:t>Time.</a:t>
            </a:r>
            <a:endParaRPr lang="en-US" altLang="en-US" sz="2000" dirty="0"/>
          </a:p>
          <a:p>
            <a:r>
              <a:rPr lang="en-US" sz="2000" dirty="0" smtClean="0"/>
              <a:t>A key feature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FF0000"/>
                </a:solidFill>
              </a:rPr>
              <a:t>compositionality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meccano</a:t>
            </a:r>
            <a:r>
              <a:rPr lang="en-US" sz="2000" dirty="0" smtClean="0"/>
              <a:t> </a:t>
            </a:r>
            <a:r>
              <a:rPr lang="en-US" sz="2000" dirty="0"/>
              <a:t>property), i.e. the system allows a subject to be constructed by freely combining some basic components (facets).</a:t>
            </a:r>
          </a:p>
          <a:p>
            <a:endParaRPr lang="en-US" alt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3528" y="116632"/>
            <a:ext cx="8568952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en-US" altLang="en-US" sz="3600" dirty="0" smtClean="0"/>
              <a:t>Methodologies to ontology development</a:t>
            </a:r>
            <a:endParaRPr lang="en-US" altLang="en-US" sz="3600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53335" y="1125389"/>
            <a:ext cx="3311153" cy="388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 dirty="0"/>
              <a:t>[D]</a:t>
            </a:r>
            <a:r>
              <a:rPr lang="en-US" sz="1400" b="1" dirty="0">
                <a:solidFill>
                  <a:srgbClr val="0066FF"/>
                </a:solidFill>
              </a:rPr>
              <a:t> Medicine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400" b="1" dirty="0">
              <a:solidFill>
                <a:srgbClr val="0066FF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 dirty="0"/>
              <a:t>[E] Body Part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 dirty="0">
                <a:solidFill>
                  <a:srgbClr val="0066FF"/>
                </a:solidFill>
              </a:rPr>
              <a:t>	. Digestive System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 dirty="0">
                <a:solidFill>
                  <a:srgbClr val="0066FF"/>
                </a:solidFill>
              </a:rPr>
              <a:t>	. . Stomach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400" b="1" dirty="0">
              <a:solidFill>
                <a:srgbClr val="0066FF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 dirty="0"/>
              <a:t>[P]</a:t>
            </a:r>
            <a:r>
              <a:rPr lang="en-US" sz="1400" b="1" dirty="0">
                <a:solidFill>
                  <a:srgbClr val="0066FF"/>
                </a:solidFill>
              </a:rPr>
              <a:t>	 </a:t>
            </a:r>
            <a:r>
              <a:rPr lang="en-US" sz="1400" b="1" dirty="0"/>
              <a:t>Disease</a:t>
            </a:r>
            <a:endParaRPr lang="en-US" sz="1400" b="1" dirty="0">
              <a:solidFill>
                <a:srgbClr val="0066FF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 dirty="0">
                <a:solidFill>
                  <a:srgbClr val="0066FF"/>
                </a:solidFill>
              </a:rPr>
              <a:t>	. Cancer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 dirty="0">
                <a:solidFill>
                  <a:srgbClr val="0066FF"/>
                </a:solidFill>
              </a:rPr>
              <a:t>	. . Carcinoma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 dirty="0">
                <a:solidFill>
                  <a:srgbClr val="0066FF"/>
                </a:solidFill>
              </a:rPr>
              <a:t>	. . . Adenocarcinoma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400" b="1" dirty="0">
              <a:solidFill>
                <a:srgbClr val="0066FF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 dirty="0"/>
              <a:t>[A]</a:t>
            </a:r>
            <a:r>
              <a:rPr lang="en-US" sz="1400" b="1" dirty="0">
                <a:solidFill>
                  <a:srgbClr val="0066FF"/>
                </a:solidFill>
              </a:rPr>
              <a:t>	 </a:t>
            </a:r>
            <a:r>
              <a:rPr lang="en-US" sz="1400" b="1" dirty="0"/>
              <a:t>Action</a:t>
            </a:r>
            <a:endParaRPr lang="en-US" sz="1400" b="1" dirty="0">
              <a:solidFill>
                <a:srgbClr val="0066FF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 dirty="0">
                <a:solidFill>
                  <a:srgbClr val="0066FF"/>
                </a:solidFill>
              </a:rPr>
              <a:t>	. Treatment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400" b="1" dirty="0">
              <a:solidFill>
                <a:srgbClr val="0066FF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 dirty="0"/>
              <a:t>[M] Kind (to be applied to [A] Action)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 dirty="0">
                <a:solidFill>
                  <a:srgbClr val="0066FF"/>
                </a:solidFill>
              </a:rPr>
              <a:t>	. Chemotherapy 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2D0E261-748A-4EB6-980D-9CC153F37A5C}" type="datetime1">
              <a:rPr lang="en-US" smtClean="0"/>
              <a:t>11/7/2014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76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</a:rPr>
              <a:t>INTRO</a:t>
            </a:r>
            <a:r>
              <a:rPr lang="en-US" altLang="en-US" sz="1200" b="1" dirty="0" smtClean="0"/>
              <a:t> ::  DERA :: STEPS </a:t>
            </a:r>
            <a:r>
              <a:rPr lang="en-US" altLang="en-US" sz="1200" b="1" dirty="0"/>
              <a:t>:: PRINCIPLES :: APPLICATIONS :: EXERCISES</a:t>
            </a:r>
          </a:p>
        </p:txBody>
      </p:sp>
    </p:spTree>
    <p:extLst>
      <p:ext uri="{BB962C8B-B14F-4D97-AF65-F5344CB8AC3E}">
        <p14:creationId xmlns:p14="http://schemas.microsoft.com/office/powerpoint/2010/main" val="145048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251520" y="44624"/>
            <a:ext cx="8642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>
                <a:solidFill>
                  <a:schemeClr val="tx2"/>
                </a:solidFill>
                <a:latin typeface="Franklin Gothic Book" pitchFamily="34" charset="0"/>
              </a:rPr>
              <a:t>T</a:t>
            </a:r>
            <a:r>
              <a:rPr lang="en-US" sz="3400" dirty="0" smtClean="0">
                <a:solidFill>
                  <a:schemeClr val="tx2"/>
                </a:solidFill>
                <a:latin typeface="Franklin Gothic Book" pitchFamily="34" charset="0"/>
              </a:rPr>
              <a:t>he </a:t>
            </a:r>
            <a:r>
              <a:rPr lang="en-US" sz="3400" dirty="0">
                <a:solidFill>
                  <a:schemeClr val="tx2"/>
                </a:solidFill>
                <a:latin typeface="Franklin Gothic Book" pitchFamily="34" charset="0"/>
              </a:rPr>
              <a:t>DERA </a:t>
            </a:r>
            <a:r>
              <a:rPr lang="en-US" sz="3400" dirty="0" smtClean="0">
                <a:solidFill>
                  <a:schemeClr val="tx2"/>
                </a:solidFill>
                <a:latin typeface="Franklin Gothic Book" pitchFamily="34" charset="0"/>
              </a:rPr>
              <a:t>framework</a:t>
            </a:r>
            <a:endParaRPr lang="en-US" sz="3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287338" y="836712"/>
            <a:ext cx="86065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6600"/>
                </a:solidFill>
                <a:latin typeface="Calibri" pitchFamily="34" charset="0"/>
              </a:defRPr>
            </a:lvl1pPr>
          </a:lstStyle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To capture terminology relevant to a specific domain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altLang="en-US" sz="2400" b="0" dirty="0" smtClean="0">
                <a:solidFill>
                  <a:schemeClr val="tx1"/>
                </a:solidFill>
                <a:latin typeface="+mn-lt"/>
              </a:rPr>
              <a:t>DERA </a:t>
            </a: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is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faceted </a:t>
            </a: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as it is inspired to the </a:t>
            </a:r>
            <a:r>
              <a:rPr lang="en-US" altLang="en-US" sz="2400" b="0" dirty="0" smtClean="0">
                <a:solidFill>
                  <a:schemeClr val="tx1"/>
                </a:solidFill>
                <a:latin typeface="+mn-lt"/>
              </a:rPr>
              <a:t>faceted </a:t>
            </a: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approach </a:t>
            </a:r>
            <a:endParaRPr lang="en-US" altLang="en-US" sz="24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altLang="en-US" sz="2400" b="0" dirty="0" smtClean="0">
                <a:solidFill>
                  <a:schemeClr val="tx1"/>
                </a:solidFill>
                <a:latin typeface="+mn-lt"/>
              </a:rPr>
              <a:t>DERA </a:t>
            </a: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is a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KR approach </a:t>
            </a:r>
            <a:r>
              <a:rPr lang="en-US" altLang="en-US" sz="2400" b="0" dirty="0">
                <a:solidFill>
                  <a:schemeClr val="tx1"/>
                </a:solidFill>
                <a:latin typeface="+mn-lt"/>
              </a:rPr>
              <a:t>as it models entities of a domain (D) by their entity classes (E), relations (R) and attributes (A)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Terminology can be directly codified into Description Logic</a:t>
            </a:r>
            <a:endParaRPr lang="en-US" sz="2400" b="0" dirty="0" smtClean="0">
              <a:solidFill>
                <a:srgbClr val="0066FF"/>
              </a:solidFill>
              <a:latin typeface="+mn-lt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27584" y="2966521"/>
            <a:ext cx="7200608" cy="3054767"/>
            <a:chOff x="683568" y="2504276"/>
            <a:chExt cx="7200608" cy="3054767"/>
          </a:xfrm>
        </p:grpSpPr>
        <p:sp>
          <p:nvSpPr>
            <p:cNvPr id="27657" name="AutoShape 70"/>
            <p:cNvSpPr>
              <a:spLocks noChangeArrowheads="1"/>
            </p:cNvSpPr>
            <p:nvPr/>
          </p:nvSpPr>
          <p:spPr bwMode="auto">
            <a:xfrm>
              <a:off x="683568" y="3028151"/>
              <a:ext cx="7200608" cy="189194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67" name="Rectangle 92"/>
            <p:cNvSpPr>
              <a:spLocks noChangeArrowheads="1"/>
            </p:cNvSpPr>
            <p:nvPr/>
          </p:nvSpPr>
          <p:spPr bwMode="auto">
            <a:xfrm>
              <a:off x="4794250" y="3217063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b="1" dirty="0">
                  <a:ea typeface="+mn-ea"/>
                </a:rPr>
                <a:t>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68" name="Rectangle 113"/>
            <p:cNvSpPr>
              <a:spLocks noChangeArrowheads="1"/>
            </p:cNvSpPr>
            <p:nvPr/>
          </p:nvSpPr>
          <p:spPr bwMode="auto">
            <a:xfrm>
              <a:off x="6138863" y="3217063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b="1" dirty="0">
                  <a:ea typeface="+mn-ea"/>
                </a:rPr>
                <a:t>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69" name="Rectangle 116"/>
            <p:cNvSpPr>
              <a:spLocks noChangeArrowheads="1"/>
            </p:cNvSpPr>
            <p:nvPr/>
          </p:nvSpPr>
          <p:spPr bwMode="auto">
            <a:xfrm>
              <a:off x="1350963" y="3236114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b="1" dirty="0">
                  <a:ea typeface="+mn-ea"/>
                </a:rPr>
                <a:t>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27661" name="Oval 118"/>
            <p:cNvSpPr>
              <a:spLocks noChangeArrowheads="1"/>
            </p:cNvSpPr>
            <p:nvPr/>
          </p:nvSpPr>
          <p:spPr bwMode="auto">
            <a:xfrm>
              <a:off x="1216290" y="3164656"/>
              <a:ext cx="465519" cy="440666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27662" name="Oval 121"/>
            <p:cNvSpPr>
              <a:spLocks noChangeArrowheads="1"/>
            </p:cNvSpPr>
            <p:nvPr/>
          </p:nvSpPr>
          <p:spPr bwMode="auto">
            <a:xfrm>
              <a:off x="6074330" y="3154650"/>
              <a:ext cx="465519" cy="440667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27663" name="AutoShape 131"/>
            <p:cNvSpPr>
              <a:spLocks noChangeArrowheads="1"/>
            </p:cNvSpPr>
            <p:nvPr/>
          </p:nvSpPr>
          <p:spPr bwMode="auto">
            <a:xfrm>
              <a:off x="4737796" y="3532761"/>
              <a:ext cx="1196001" cy="10717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grpSp>
          <p:nvGrpSpPr>
            <p:cNvPr id="27664" name="Group 49"/>
            <p:cNvGrpSpPr>
              <a:grpSpLocks/>
            </p:cNvGrpSpPr>
            <p:nvPr/>
          </p:nvGrpSpPr>
          <p:grpSpPr bwMode="auto">
            <a:xfrm>
              <a:off x="4793423" y="3616168"/>
              <a:ext cx="996912" cy="847971"/>
              <a:chOff x="1428" y="1933"/>
              <a:chExt cx="681" cy="610"/>
            </a:xfrm>
          </p:grpSpPr>
          <p:sp>
            <p:nvSpPr>
              <p:cNvPr id="27709" name="Oval 50"/>
              <p:cNvSpPr>
                <a:spLocks noChangeArrowheads="1"/>
              </p:cNvSpPr>
              <p:nvPr/>
            </p:nvSpPr>
            <p:spPr bwMode="auto">
              <a:xfrm>
                <a:off x="1792" y="193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710" name="AutoShape 51"/>
              <p:cNvCxnSpPr>
                <a:cxnSpLocks noChangeShapeType="1"/>
                <a:stCxn id="27709" idx="3"/>
                <a:endCxn id="27711" idx="7"/>
              </p:cNvCxnSpPr>
              <p:nvPr/>
            </p:nvCxnSpPr>
            <p:spPr bwMode="auto">
              <a:xfrm flipH="1">
                <a:off x="1726" y="2049"/>
                <a:ext cx="86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711" name="Oval 52"/>
              <p:cNvSpPr>
                <a:spLocks noChangeArrowheads="1"/>
              </p:cNvSpPr>
              <p:nvPr/>
            </p:nvSpPr>
            <p:spPr bwMode="auto">
              <a:xfrm>
                <a:off x="1610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712" name="Oval 53"/>
              <p:cNvSpPr>
                <a:spLocks noChangeArrowheads="1"/>
              </p:cNvSpPr>
              <p:nvPr/>
            </p:nvSpPr>
            <p:spPr bwMode="auto">
              <a:xfrm>
                <a:off x="197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713" name="AutoShape 54"/>
              <p:cNvCxnSpPr>
                <a:cxnSpLocks noChangeShapeType="1"/>
                <a:stCxn id="27709" idx="5"/>
                <a:endCxn id="27712" idx="1"/>
              </p:cNvCxnSpPr>
              <p:nvPr/>
            </p:nvCxnSpPr>
            <p:spPr bwMode="auto">
              <a:xfrm>
                <a:off x="1908" y="2049"/>
                <a:ext cx="85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14" name="AutoShape 55"/>
              <p:cNvCxnSpPr>
                <a:cxnSpLocks noChangeShapeType="1"/>
                <a:stCxn id="27711" idx="3"/>
                <a:endCxn id="27715" idx="7"/>
              </p:cNvCxnSpPr>
              <p:nvPr/>
            </p:nvCxnSpPr>
            <p:spPr bwMode="auto">
              <a:xfrm flipH="1">
                <a:off x="1544" y="2276"/>
                <a:ext cx="86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715" name="Oval 56"/>
              <p:cNvSpPr>
                <a:spLocks noChangeArrowheads="1"/>
              </p:cNvSpPr>
              <p:nvPr/>
            </p:nvSpPr>
            <p:spPr bwMode="auto">
              <a:xfrm>
                <a:off x="1428" y="240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716" name="Oval 57"/>
              <p:cNvSpPr>
                <a:spLocks noChangeArrowheads="1"/>
              </p:cNvSpPr>
              <p:nvPr/>
            </p:nvSpPr>
            <p:spPr bwMode="auto">
              <a:xfrm>
                <a:off x="1791" y="240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717" name="AutoShape 58"/>
              <p:cNvCxnSpPr>
                <a:cxnSpLocks noChangeShapeType="1"/>
                <a:stCxn id="27711" idx="5"/>
                <a:endCxn id="27716" idx="1"/>
              </p:cNvCxnSpPr>
              <p:nvPr/>
            </p:nvCxnSpPr>
            <p:spPr bwMode="auto">
              <a:xfrm>
                <a:off x="1726" y="2276"/>
                <a:ext cx="85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65" name="Oval 120"/>
            <p:cNvSpPr>
              <a:spLocks noChangeArrowheads="1"/>
            </p:cNvSpPr>
            <p:nvPr/>
          </p:nvSpPr>
          <p:spPr bwMode="auto">
            <a:xfrm>
              <a:off x="4737796" y="3154650"/>
              <a:ext cx="465519" cy="440667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27666" name="Line 132"/>
            <p:cNvSpPr>
              <a:spLocks noChangeShapeType="1"/>
            </p:cNvSpPr>
            <p:nvPr/>
          </p:nvSpPr>
          <p:spPr bwMode="auto">
            <a:xfrm>
              <a:off x="5135974" y="4605931"/>
              <a:ext cx="0" cy="6297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5" name="Text Box 133"/>
            <p:cNvSpPr txBox="1">
              <a:spLocks noChangeArrowheads="1"/>
            </p:cNvSpPr>
            <p:nvPr/>
          </p:nvSpPr>
          <p:spPr bwMode="auto">
            <a:xfrm>
              <a:off x="4805363" y="5220489"/>
              <a:ext cx="9286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</a:rPr>
                <a:t>FACET</a:t>
              </a:r>
            </a:p>
          </p:txBody>
        </p:sp>
        <p:sp>
          <p:nvSpPr>
            <p:cNvPr id="27668" name="AutoShape 135"/>
            <p:cNvSpPr>
              <a:spLocks noChangeArrowheads="1"/>
            </p:cNvSpPr>
            <p:nvPr/>
          </p:nvSpPr>
          <p:spPr bwMode="auto">
            <a:xfrm>
              <a:off x="1949076" y="3092095"/>
              <a:ext cx="2722842" cy="151244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grpSp>
          <p:nvGrpSpPr>
            <p:cNvPr id="27669" name="Group 28"/>
            <p:cNvGrpSpPr>
              <a:grpSpLocks/>
            </p:cNvGrpSpPr>
            <p:nvPr/>
          </p:nvGrpSpPr>
          <p:grpSpPr bwMode="auto">
            <a:xfrm>
              <a:off x="3455423" y="3616168"/>
              <a:ext cx="996912" cy="847971"/>
              <a:chOff x="1428" y="1933"/>
              <a:chExt cx="681" cy="610"/>
            </a:xfrm>
          </p:grpSpPr>
          <p:sp>
            <p:nvSpPr>
              <p:cNvPr id="27700" name="Oval 18"/>
              <p:cNvSpPr>
                <a:spLocks noChangeArrowheads="1"/>
              </p:cNvSpPr>
              <p:nvPr/>
            </p:nvSpPr>
            <p:spPr bwMode="auto">
              <a:xfrm>
                <a:off x="1792" y="193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701" name="AutoShape 19"/>
              <p:cNvCxnSpPr>
                <a:cxnSpLocks noChangeShapeType="1"/>
                <a:stCxn id="27700" idx="3"/>
                <a:endCxn id="27702" idx="7"/>
              </p:cNvCxnSpPr>
              <p:nvPr/>
            </p:nvCxnSpPr>
            <p:spPr bwMode="auto">
              <a:xfrm flipH="1">
                <a:off x="1726" y="2049"/>
                <a:ext cx="86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702" name="Oval 20"/>
              <p:cNvSpPr>
                <a:spLocks noChangeArrowheads="1"/>
              </p:cNvSpPr>
              <p:nvPr/>
            </p:nvSpPr>
            <p:spPr bwMode="auto">
              <a:xfrm>
                <a:off x="1610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703" name="Oval 21"/>
              <p:cNvSpPr>
                <a:spLocks noChangeArrowheads="1"/>
              </p:cNvSpPr>
              <p:nvPr/>
            </p:nvSpPr>
            <p:spPr bwMode="auto">
              <a:xfrm>
                <a:off x="197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704" name="AutoShape 22"/>
              <p:cNvCxnSpPr>
                <a:cxnSpLocks noChangeShapeType="1"/>
                <a:stCxn id="27700" idx="5"/>
                <a:endCxn id="27703" idx="1"/>
              </p:cNvCxnSpPr>
              <p:nvPr/>
            </p:nvCxnSpPr>
            <p:spPr bwMode="auto">
              <a:xfrm>
                <a:off x="1908" y="2049"/>
                <a:ext cx="85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05" name="AutoShape 23"/>
              <p:cNvCxnSpPr>
                <a:cxnSpLocks noChangeShapeType="1"/>
                <a:stCxn id="27702" idx="3"/>
                <a:endCxn id="27706" idx="7"/>
              </p:cNvCxnSpPr>
              <p:nvPr/>
            </p:nvCxnSpPr>
            <p:spPr bwMode="auto">
              <a:xfrm flipH="1">
                <a:off x="1544" y="2276"/>
                <a:ext cx="86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706" name="Oval 24"/>
              <p:cNvSpPr>
                <a:spLocks noChangeArrowheads="1"/>
              </p:cNvSpPr>
              <p:nvPr/>
            </p:nvSpPr>
            <p:spPr bwMode="auto">
              <a:xfrm>
                <a:off x="1428" y="240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707" name="Oval 25"/>
              <p:cNvSpPr>
                <a:spLocks noChangeArrowheads="1"/>
              </p:cNvSpPr>
              <p:nvPr/>
            </p:nvSpPr>
            <p:spPr bwMode="auto">
              <a:xfrm>
                <a:off x="1791" y="240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708" name="AutoShape 26"/>
              <p:cNvCxnSpPr>
                <a:cxnSpLocks noChangeShapeType="1"/>
                <a:stCxn id="27702" idx="5"/>
                <a:endCxn id="27707" idx="1"/>
              </p:cNvCxnSpPr>
              <p:nvPr/>
            </p:nvCxnSpPr>
            <p:spPr bwMode="auto">
              <a:xfrm>
                <a:off x="1726" y="2276"/>
                <a:ext cx="85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670" name="Group 78"/>
            <p:cNvGrpSpPr>
              <a:grpSpLocks/>
            </p:cNvGrpSpPr>
            <p:nvPr/>
          </p:nvGrpSpPr>
          <p:grpSpPr bwMode="auto">
            <a:xfrm>
              <a:off x="2137920" y="3595317"/>
              <a:ext cx="996912" cy="847971"/>
              <a:chOff x="1428" y="1933"/>
              <a:chExt cx="681" cy="610"/>
            </a:xfrm>
          </p:grpSpPr>
          <p:sp>
            <p:nvSpPr>
              <p:cNvPr id="27691" name="Oval 79"/>
              <p:cNvSpPr>
                <a:spLocks noChangeArrowheads="1"/>
              </p:cNvSpPr>
              <p:nvPr/>
            </p:nvSpPr>
            <p:spPr bwMode="auto">
              <a:xfrm>
                <a:off x="1792" y="193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692" name="AutoShape 80"/>
              <p:cNvCxnSpPr>
                <a:cxnSpLocks noChangeShapeType="1"/>
                <a:stCxn id="27691" idx="3"/>
                <a:endCxn id="27693" idx="7"/>
              </p:cNvCxnSpPr>
              <p:nvPr/>
            </p:nvCxnSpPr>
            <p:spPr bwMode="auto">
              <a:xfrm flipH="1">
                <a:off x="1726" y="2049"/>
                <a:ext cx="86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93" name="Oval 81"/>
              <p:cNvSpPr>
                <a:spLocks noChangeArrowheads="1"/>
              </p:cNvSpPr>
              <p:nvPr/>
            </p:nvSpPr>
            <p:spPr bwMode="auto">
              <a:xfrm>
                <a:off x="1610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694" name="Oval 82"/>
              <p:cNvSpPr>
                <a:spLocks noChangeArrowheads="1"/>
              </p:cNvSpPr>
              <p:nvPr/>
            </p:nvSpPr>
            <p:spPr bwMode="auto">
              <a:xfrm>
                <a:off x="197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695" name="AutoShape 83"/>
              <p:cNvCxnSpPr>
                <a:cxnSpLocks noChangeShapeType="1"/>
                <a:stCxn id="27691" idx="5"/>
                <a:endCxn id="27694" idx="1"/>
              </p:cNvCxnSpPr>
              <p:nvPr/>
            </p:nvCxnSpPr>
            <p:spPr bwMode="auto">
              <a:xfrm>
                <a:off x="1908" y="2049"/>
                <a:ext cx="85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96" name="AutoShape 84"/>
              <p:cNvCxnSpPr>
                <a:cxnSpLocks noChangeShapeType="1"/>
                <a:stCxn id="27693" idx="3"/>
                <a:endCxn id="27697" idx="7"/>
              </p:cNvCxnSpPr>
              <p:nvPr/>
            </p:nvCxnSpPr>
            <p:spPr bwMode="auto">
              <a:xfrm flipH="1">
                <a:off x="1544" y="2276"/>
                <a:ext cx="86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97" name="Oval 85"/>
              <p:cNvSpPr>
                <a:spLocks noChangeArrowheads="1"/>
              </p:cNvSpPr>
              <p:nvPr/>
            </p:nvSpPr>
            <p:spPr bwMode="auto">
              <a:xfrm>
                <a:off x="1428" y="240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698" name="Oval 86"/>
              <p:cNvSpPr>
                <a:spLocks noChangeArrowheads="1"/>
              </p:cNvSpPr>
              <p:nvPr/>
            </p:nvSpPr>
            <p:spPr bwMode="auto">
              <a:xfrm>
                <a:off x="1791" y="240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699" name="AutoShape 87"/>
              <p:cNvCxnSpPr>
                <a:cxnSpLocks noChangeShapeType="1"/>
                <a:stCxn id="27693" idx="5"/>
                <a:endCxn id="27698" idx="1"/>
              </p:cNvCxnSpPr>
              <p:nvPr/>
            </p:nvCxnSpPr>
            <p:spPr bwMode="auto">
              <a:xfrm>
                <a:off x="1726" y="2276"/>
                <a:ext cx="85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7" name="Rectangle 88"/>
            <p:cNvSpPr>
              <a:spLocks noChangeArrowheads="1"/>
            </p:cNvSpPr>
            <p:nvPr/>
          </p:nvSpPr>
          <p:spPr bwMode="auto">
            <a:xfrm>
              <a:off x="2193925" y="3244051"/>
              <a:ext cx="287258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b="1" dirty="0">
                  <a:ea typeface="+mn-ea"/>
                </a:rPr>
                <a:t>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27672" name="Oval 117"/>
            <p:cNvSpPr>
              <a:spLocks noChangeArrowheads="1"/>
            </p:cNvSpPr>
            <p:nvPr/>
          </p:nvSpPr>
          <p:spPr bwMode="auto">
            <a:xfrm>
              <a:off x="2080827" y="3153260"/>
              <a:ext cx="465519" cy="440666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27673" name="Line 136"/>
            <p:cNvSpPr>
              <a:spLocks noChangeShapeType="1"/>
            </p:cNvSpPr>
            <p:nvPr/>
          </p:nvSpPr>
          <p:spPr bwMode="auto">
            <a:xfrm>
              <a:off x="2613685" y="4604542"/>
              <a:ext cx="0" cy="629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" name="Text Box 137"/>
            <p:cNvSpPr txBox="1">
              <a:spLocks noChangeArrowheads="1"/>
            </p:cNvSpPr>
            <p:nvPr/>
          </p:nvSpPr>
          <p:spPr bwMode="auto">
            <a:xfrm>
              <a:off x="1835696" y="5220489"/>
              <a:ext cx="15107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</a:rPr>
                <a:t>CATEGORY</a:t>
              </a:r>
            </a:p>
          </p:txBody>
        </p:sp>
        <p:grpSp>
          <p:nvGrpSpPr>
            <p:cNvPr id="27675" name="Group 141"/>
            <p:cNvGrpSpPr>
              <a:grpSpLocks/>
            </p:cNvGrpSpPr>
            <p:nvPr/>
          </p:nvGrpSpPr>
          <p:grpSpPr bwMode="auto">
            <a:xfrm>
              <a:off x="6331976" y="3616168"/>
              <a:ext cx="938356" cy="863262"/>
              <a:chOff x="3742" y="2628"/>
              <a:chExt cx="641" cy="621"/>
            </a:xfrm>
          </p:grpSpPr>
          <p:sp>
            <p:nvSpPr>
              <p:cNvPr id="27682" name="Oval 94"/>
              <p:cNvSpPr>
                <a:spLocks noChangeArrowheads="1"/>
              </p:cNvSpPr>
              <p:nvPr/>
            </p:nvSpPr>
            <p:spPr bwMode="auto">
              <a:xfrm>
                <a:off x="4066" y="262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683" name="AutoShape 95"/>
              <p:cNvCxnSpPr>
                <a:cxnSpLocks noChangeShapeType="1"/>
                <a:stCxn id="27682" idx="3"/>
                <a:endCxn id="27684" idx="7"/>
              </p:cNvCxnSpPr>
              <p:nvPr/>
            </p:nvCxnSpPr>
            <p:spPr bwMode="auto">
              <a:xfrm flipH="1">
                <a:off x="4000" y="2744"/>
                <a:ext cx="86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84" name="Oval 96"/>
              <p:cNvSpPr>
                <a:spLocks noChangeArrowheads="1"/>
              </p:cNvSpPr>
              <p:nvPr/>
            </p:nvSpPr>
            <p:spPr bwMode="auto">
              <a:xfrm>
                <a:off x="3884" y="285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27685" name="Oval 97"/>
              <p:cNvSpPr>
                <a:spLocks noChangeArrowheads="1"/>
              </p:cNvSpPr>
              <p:nvPr/>
            </p:nvSpPr>
            <p:spPr bwMode="auto">
              <a:xfrm>
                <a:off x="4247" y="285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686" name="AutoShape 98"/>
              <p:cNvCxnSpPr>
                <a:cxnSpLocks noChangeShapeType="1"/>
                <a:stCxn id="27682" idx="5"/>
                <a:endCxn id="27685" idx="1"/>
              </p:cNvCxnSpPr>
              <p:nvPr/>
            </p:nvCxnSpPr>
            <p:spPr bwMode="auto">
              <a:xfrm>
                <a:off x="4182" y="2744"/>
                <a:ext cx="85" cy="1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87" name="AutoShape 99"/>
              <p:cNvCxnSpPr>
                <a:cxnSpLocks noChangeShapeType="1"/>
                <a:stCxn id="27684" idx="3"/>
                <a:endCxn id="27690" idx="0"/>
              </p:cNvCxnSpPr>
              <p:nvPr/>
            </p:nvCxnSpPr>
            <p:spPr bwMode="auto">
              <a:xfrm flipH="1">
                <a:off x="3810" y="2971"/>
                <a:ext cx="94" cy="1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88" name="Oval 101"/>
              <p:cNvSpPr>
                <a:spLocks noChangeArrowheads="1"/>
              </p:cNvSpPr>
              <p:nvPr/>
            </p:nvSpPr>
            <p:spPr bwMode="auto">
              <a:xfrm>
                <a:off x="4065" y="310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cxnSp>
            <p:nvCxnSpPr>
              <p:cNvPr id="27689" name="AutoShape 102"/>
              <p:cNvCxnSpPr>
                <a:cxnSpLocks noChangeShapeType="1"/>
                <a:stCxn id="27684" idx="5"/>
                <a:endCxn id="27688" idx="1"/>
              </p:cNvCxnSpPr>
              <p:nvPr/>
            </p:nvCxnSpPr>
            <p:spPr bwMode="auto">
              <a:xfrm>
                <a:off x="4000" y="2971"/>
                <a:ext cx="85" cy="1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90" name="Oval 140"/>
              <p:cNvSpPr>
                <a:spLocks noChangeArrowheads="1"/>
              </p:cNvSpPr>
              <p:nvPr/>
            </p:nvSpPr>
            <p:spPr bwMode="auto">
              <a:xfrm>
                <a:off x="3742" y="311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</p:grpSp>
        <p:sp>
          <p:nvSpPr>
            <p:cNvPr id="27676" name="AutoShape 135"/>
            <p:cNvSpPr>
              <a:spLocks noChangeArrowheads="1"/>
            </p:cNvSpPr>
            <p:nvPr/>
          </p:nvSpPr>
          <p:spPr bwMode="auto">
            <a:xfrm>
              <a:off x="2101467" y="4197930"/>
              <a:ext cx="801338" cy="28149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27677" name="Line 136"/>
            <p:cNvSpPr>
              <a:spLocks noChangeShapeType="1"/>
            </p:cNvSpPr>
            <p:nvPr/>
          </p:nvSpPr>
          <p:spPr bwMode="auto">
            <a:xfrm>
              <a:off x="1608911" y="4355306"/>
              <a:ext cx="47191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678" name="Text Box 137"/>
            <p:cNvSpPr txBox="1">
              <a:spLocks noChangeArrowheads="1"/>
            </p:cNvSpPr>
            <p:nvPr/>
          </p:nvSpPr>
          <p:spPr bwMode="auto">
            <a:xfrm>
              <a:off x="683569" y="4238712"/>
              <a:ext cx="1017150" cy="367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Perpetua" pitchFamily="18" charset="0"/>
                </a:rPr>
                <a:t>ARRAY</a:t>
              </a:r>
            </a:p>
          </p:txBody>
        </p:sp>
        <p:sp>
          <p:nvSpPr>
            <p:cNvPr id="27679" name="Line 132"/>
            <p:cNvSpPr>
              <a:spLocks noChangeShapeType="1"/>
            </p:cNvSpPr>
            <p:nvPr/>
          </p:nvSpPr>
          <p:spPr bwMode="auto">
            <a:xfrm>
              <a:off x="6431520" y="4542189"/>
              <a:ext cx="0" cy="629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680" name="AutoShape 135"/>
            <p:cNvSpPr>
              <a:spLocks noChangeArrowheads="1"/>
            </p:cNvSpPr>
            <p:nvPr/>
          </p:nvSpPr>
          <p:spPr bwMode="auto">
            <a:xfrm>
              <a:off x="6214721" y="4244152"/>
              <a:ext cx="424672" cy="28149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200"/>
            </a:p>
          </p:txBody>
        </p:sp>
        <p:sp>
          <p:nvSpPr>
            <p:cNvPr id="128" name="Text Box 133"/>
            <p:cNvSpPr txBox="1">
              <a:spLocks noChangeArrowheads="1"/>
            </p:cNvSpPr>
            <p:nvPr/>
          </p:nvSpPr>
          <p:spPr bwMode="auto">
            <a:xfrm>
              <a:off x="6064661" y="5210964"/>
              <a:ext cx="11282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FF0000"/>
                  </a:solidFill>
                  <a:latin typeface="+mn-lt"/>
                  <a:ea typeface="+mn-ea"/>
                </a:rPr>
                <a:t>CONCEPT</a:t>
              </a:r>
              <a:endParaRPr lang="en-US" sz="1600" b="1" dirty="0">
                <a:solidFill>
                  <a:srgbClr val="FF0000"/>
                </a:solidFill>
                <a:latin typeface="+mn-lt"/>
                <a:ea typeface="+mn-ea"/>
              </a:endParaRPr>
            </a:p>
          </p:txBody>
        </p:sp>
        <p:sp>
          <p:nvSpPr>
            <p:cNvPr id="27653" name="Segnaposto contenuto 2"/>
            <p:cNvSpPr txBox="1">
              <a:spLocks/>
            </p:cNvSpPr>
            <p:nvPr/>
          </p:nvSpPr>
          <p:spPr bwMode="auto">
            <a:xfrm>
              <a:off x="2055763" y="2532851"/>
              <a:ext cx="1508125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000" dirty="0">
                  <a:solidFill>
                    <a:srgbClr val="FF0000"/>
                  </a:solidFill>
                  <a:latin typeface="Perpetua" pitchFamily="18" charset="0"/>
                </a:rPr>
                <a:t>Entity Classes</a:t>
              </a:r>
              <a:endParaRPr lang="en-US" sz="2400" dirty="0">
                <a:solidFill>
                  <a:srgbClr val="FF0000"/>
                </a:solidFill>
                <a:latin typeface="Perpetua" pitchFamily="18" charset="0"/>
              </a:endParaRPr>
            </a:p>
          </p:txBody>
        </p:sp>
        <p:sp>
          <p:nvSpPr>
            <p:cNvPr id="27654" name="Segnaposto contenuto 2"/>
            <p:cNvSpPr txBox="1">
              <a:spLocks/>
            </p:cNvSpPr>
            <p:nvPr/>
          </p:nvSpPr>
          <p:spPr bwMode="auto">
            <a:xfrm>
              <a:off x="4537075" y="2534439"/>
              <a:ext cx="1508125" cy="4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  <a:latin typeface="Perpetua" pitchFamily="18" charset="0"/>
                </a:rPr>
                <a:t>Relations</a:t>
              </a:r>
              <a:endParaRPr lang="en-US" sz="2400">
                <a:solidFill>
                  <a:srgbClr val="FF0000"/>
                </a:solidFill>
                <a:latin typeface="Perpetua" pitchFamily="18" charset="0"/>
              </a:endParaRPr>
            </a:p>
          </p:txBody>
        </p:sp>
        <p:sp>
          <p:nvSpPr>
            <p:cNvPr id="27655" name="Segnaposto contenuto 2"/>
            <p:cNvSpPr txBox="1">
              <a:spLocks/>
            </p:cNvSpPr>
            <p:nvPr/>
          </p:nvSpPr>
          <p:spPr bwMode="auto">
            <a:xfrm>
              <a:off x="6073775" y="2532851"/>
              <a:ext cx="1508125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  <a:latin typeface="Perpetua" pitchFamily="18" charset="0"/>
                </a:rPr>
                <a:t>Attributes</a:t>
              </a:r>
              <a:endParaRPr lang="en-US" sz="2400">
                <a:solidFill>
                  <a:srgbClr val="FF0000"/>
                </a:solidFill>
                <a:latin typeface="Perpetua" pitchFamily="18" charset="0"/>
              </a:endParaRPr>
            </a:p>
          </p:txBody>
        </p:sp>
        <p:sp>
          <p:nvSpPr>
            <p:cNvPr id="27656" name="Segnaposto contenuto 2"/>
            <p:cNvSpPr txBox="1">
              <a:spLocks/>
            </p:cNvSpPr>
            <p:nvPr/>
          </p:nvSpPr>
          <p:spPr bwMode="auto">
            <a:xfrm>
              <a:off x="944563" y="2504276"/>
              <a:ext cx="1008062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  <a:latin typeface="Perpetua" pitchFamily="18" charset="0"/>
                </a:rPr>
                <a:t>Domain</a:t>
              </a:r>
              <a:endParaRPr lang="en-US" sz="2400">
                <a:solidFill>
                  <a:srgbClr val="FF0000"/>
                </a:solidFill>
                <a:latin typeface="Perpetua" pitchFamily="18" charset="0"/>
              </a:endParaRPr>
            </a:p>
          </p:txBody>
        </p:sp>
      </p:grpSp>
      <p:sp>
        <p:nvSpPr>
          <p:cNvPr id="73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B095A054-3B17-436C-A6DE-0D166E6AB70B}" type="datetime1">
              <a:rPr lang="en-US" smtClean="0"/>
              <a:t>11/7/2014</a:t>
            </a:fld>
            <a:endParaRPr lang="en-US"/>
          </a:p>
        </p:txBody>
      </p:sp>
      <p:sp>
        <p:nvSpPr>
          <p:cNvPr id="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7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77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77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DERA</a:t>
            </a:r>
            <a:r>
              <a:rPr lang="en-US" altLang="en-US" sz="1200" b="1" dirty="0" smtClean="0"/>
              <a:t> :: STEPS </a:t>
            </a:r>
            <a:r>
              <a:rPr lang="en-US" altLang="en-US" sz="1200" b="1" dirty="0"/>
              <a:t>:: PRINCIPLES :: APPLICATIONS :: EXERCISES</a:t>
            </a:r>
          </a:p>
        </p:txBody>
      </p:sp>
    </p:spTree>
    <p:extLst>
      <p:ext uri="{BB962C8B-B14F-4D97-AF65-F5344CB8AC3E}">
        <p14:creationId xmlns:p14="http://schemas.microsoft.com/office/powerpoint/2010/main" val="454889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513" y="908720"/>
            <a:ext cx="4752527" cy="5126355"/>
          </a:xfrm>
        </p:spPr>
        <p:txBody>
          <a:bodyPr/>
          <a:lstStyle/>
          <a:p>
            <a:r>
              <a:rPr lang="en-US" altLang="en-US" sz="2200" dirty="0"/>
              <a:t>Any area of knowledge or field of study that we are interested in or that we are communicating about that deals with specific kinds of entities:</a:t>
            </a:r>
          </a:p>
          <a:p>
            <a:pPr marL="455772" lvl="1" indent="0">
              <a:buNone/>
            </a:pPr>
            <a:endParaRPr lang="en-US" altLang="en-US" sz="2200" dirty="0"/>
          </a:p>
          <a:p>
            <a:r>
              <a:rPr lang="en-US" altLang="en-US" sz="2200" dirty="0"/>
              <a:t>Domains are the main means by which the </a:t>
            </a:r>
            <a:r>
              <a:rPr lang="en-US" altLang="en-US" sz="2200" b="1" i="1" dirty="0">
                <a:solidFill>
                  <a:srgbClr val="FF0000"/>
                </a:solidFill>
              </a:rPr>
              <a:t>diversity of the world </a:t>
            </a:r>
            <a:r>
              <a:rPr lang="en-US" altLang="en-US" sz="2200" dirty="0"/>
              <a:t>is captured, in terms of language, knowledge and personal experience.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 smtClean="0"/>
              <a:t>Domains</a:t>
            </a:r>
            <a:endParaRPr lang="en-US" altLang="en-US" dirty="0"/>
          </a:p>
        </p:txBody>
      </p:sp>
      <p:pic>
        <p:nvPicPr>
          <p:cNvPr id="1026" name="Picture 2" descr="http://www.bu.edu/earth/files/2012/08/banner-physical-geograp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668422" cy="173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gnesium-vital.ch/pictures/f2/fl9856kt4ivv6qezya0pyv1fxcuc9k/01vital_sport-10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677550" cy="172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asyfastlearn.files.wordpress.com/2014/01/chemistry-peels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2564904"/>
            <a:ext cx="3475921" cy="18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78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DERA</a:t>
            </a:r>
            <a:r>
              <a:rPr lang="en-US" altLang="en-US" sz="1200" b="1" dirty="0" smtClean="0"/>
              <a:t> :: STEPS </a:t>
            </a:r>
            <a:r>
              <a:rPr lang="en-US" altLang="en-US" sz="1200" b="1" dirty="0"/>
              <a:t>:: PRINCIPLES :: APPLICATIONS :: EXERCISES</a:t>
            </a:r>
          </a:p>
        </p:txBody>
      </p:sp>
    </p:spTree>
    <p:extLst>
      <p:ext uri="{BB962C8B-B14F-4D97-AF65-F5344CB8AC3E}">
        <p14:creationId xmlns:p14="http://schemas.microsoft.com/office/powerpoint/2010/main" val="3037136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/>
              <a:t>Primitive notions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18724"/>
            <a:ext cx="6480720" cy="4937760"/>
          </a:xfrm>
        </p:spPr>
        <p:txBody>
          <a:bodyPr/>
          <a:lstStyle/>
          <a:p>
            <a:pPr lvl="0" algn="just"/>
            <a:r>
              <a:rPr lang="en-US" sz="2000" b="1" dirty="0">
                <a:solidFill>
                  <a:srgbClr val="FF0000"/>
                </a:solidFill>
              </a:rPr>
              <a:t>Entity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a (digital) description of any real world physical or abstract object so important to be denoted with a proper name. A single person, a place or an organization are all examples of entities. </a:t>
            </a:r>
            <a:endParaRPr lang="en-US" sz="2000" dirty="0" smtClean="0"/>
          </a:p>
          <a:p>
            <a:pPr lvl="0" algn="just"/>
            <a:endParaRPr lang="en-US" sz="2000" dirty="0" smtClean="0"/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Entity </a:t>
            </a:r>
            <a:r>
              <a:rPr lang="en-US" sz="2000" b="1" dirty="0">
                <a:solidFill>
                  <a:srgbClr val="FF0000"/>
                </a:solidFill>
              </a:rPr>
              <a:t>Class: </a:t>
            </a:r>
            <a:r>
              <a:rPr lang="en-US" sz="2000" dirty="0"/>
              <a:t>any set of objects with common characteristics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Relation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any object property used to connect two entities. Typical examples of relations include part-of, friend-of and affiliated-to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lvl="0" algn="just"/>
            <a:r>
              <a:rPr lang="en-US" sz="2000" b="1" dirty="0" smtClean="0">
                <a:solidFill>
                  <a:srgbClr val="FF0000"/>
                </a:solidFill>
              </a:rPr>
              <a:t>Attribute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any data property of an entity. Each attribute has a name and one or more values taken from a range of possible values. </a:t>
            </a:r>
            <a:endParaRPr lang="en-US" sz="2000" dirty="0" smtClean="0"/>
          </a:p>
          <a:p>
            <a:pPr lvl="1" algn="just"/>
            <a:endParaRPr lang="en-US" sz="1600" dirty="0">
              <a:latin typeface="Gill Sans"/>
            </a:endParaRPr>
          </a:p>
        </p:txBody>
      </p:sp>
      <p:pic>
        <p:nvPicPr>
          <p:cNvPr id="2050" name="Picture 2" descr="http://niels85.files.wordpress.com/2011/10/benign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124744"/>
            <a:ext cx="1800200" cy="12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fixicon/farm/256/dog-ic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492896"/>
            <a:ext cx="1135478" cy="11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4xh7o_kRHCc/UVmlXeNjr1I/AAAAAAAAC9Y/Rqy2dq_Y1WI/s1600/color-whee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938" y="4941168"/>
            <a:ext cx="1046820" cy="10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2.gstatic.com/images?q=tbn:ANd9GcQHPI6NIBMT_V9Lyf2aBOSmRe0STv7zHudszMACmeugX5YDuO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704" y="3789040"/>
            <a:ext cx="1217712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79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DERA</a:t>
            </a:r>
            <a:r>
              <a:rPr lang="en-US" altLang="en-US" sz="1200" b="1" dirty="0" smtClean="0"/>
              <a:t> :: STEPS </a:t>
            </a:r>
            <a:r>
              <a:rPr lang="en-US" altLang="en-US" sz="1200" b="1" dirty="0"/>
              <a:t>:: PRINCIPLES :: APPLICATIONS :: EXERCISES</a:t>
            </a:r>
          </a:p>
        </p:txBody>
      </p:sp>
    </p:spTree>
    <p:extLst>
      <p:ext uri="{BB962C8B-B14F-4D97-AF65-F5344CB8AC3E}">
        <p14:creationId xmlns:p14="http://schemas.microsoft.com/office/powerpoint/2010/main" val="36062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85192" y="116632"/>
            <a:ext cx="8435280" cy="634082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Ontologies</a:t>
            </a:r>
            <a:endParaRPr lang="en-US" altLang="zh-CN" dirty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513" y="908720"/>
            <a:ext cx="4500066" cy="5148069"/>
          </a:xfrm>
        </p:spPr>
        <p:txBody>
          <a:bodyPr/>
          <a:lstStyle/>
          <a:p>
            <a:r>
              <a:rPr lang="en-US" altLang="en-US" sz="2400" dirty="0" smtClean="0">
                <a:ea typeface="MS PGothic" panose="020B0600070205080204" pitchFamily="34" charset="-128"/>
              </a:rPr>
              <a:t>An </a:t>
            </a:r>
            <a:r>
              <a:rPr lang="en-US" altLang="en-US" sz="2400" dirty="0">
                <a:solidFill>
                  <a:srgbClr val="FF0000"/>
                </a:solidFill>
                <a:ea typeface="MS PGothic" panose="020B0600070205080204" pitchFamily="34" charset="-128"/>
              </a:rPr>
              <a:t>explicit specification </a:t>
            </a:r>
            <a:r>
              <a:rPr lang="en-US" altLang="en-US" sz="2400" dirty="0">
                <a:ea typeface="MS PGothic" panose="020B0600070205080204" pitchFamily="34" charset="-128"/>
              </a:rPr>
              <a:t>of a </a:t>
            </a:r>
            <a:r>
              <a:rPr lang="en-US" altLang="en-US" sz="2400" dirty="0">
                <a:solidFill>
                  <a:srgbClr val="FF0000"/>
                </a:solidFill>
                <a:ea typeface="MS PGothic" panose="020B0600070205080204" pitchFamily="34" charset="-128"/>
              </a:rPr>
              <a:t>shared conceptualization </a:t>
            </a:r>
            <a:r>
              <a:rPr lang="en-US" altLang="en-US" sz="2400" dirty="0">
                <a:solidFill>
                  <a:srgbClr val="0070C0"/>
                </a:solidFill>
              </a:rPr>
              <a:t>[Gruber, 1993]</a:t>
            </a:r>
          </a:p>
          <a:p>
            <a:r>
              <a:rPr lang="en-US" altLang="en-US" sz="2400" dirty="0" smtClean="0">
                <a:ea typeface="MS PGothic" pitchFamily="34" charset="-128"/>
              </a:rPr>
              <a:t>Directed graphs</a:t>
            </a:r>
          </a:p>
          <a:p>
            <a:r>
              <a:rPr lang="en-US" altLang="en-US" sz="2400" dirty="0" smtClean="0">
                <a:ea typeface="MS PGothic" pitchFamily="34" charset="-128"/>
              </a:rPr>
              <a:t>Nodes </a:t>
            </a:r>
            <a:r>
              <a:rPr lang="en-US" altLang="en-US" sz="2400" dirty="0">
                <a:ea typeface="MS PGothic" pitchFamily="34" charset="-128"/>
              </a:rPr>
              <a:t>represent </a:t>
            </a:r>
            <a:r>
              <a:rPr lang="en-US" altLang="en-US" sz="2400" dirty="0">
                <a:solidFill>
                  <a:srgbClr val="FF0000"/>
                </a:solidFill>
                <a:ea typeface="MS PGothic" pitchFamily="34" charset="-128"/>
              </a:rPr>
              <a:t>concepts</a:t>
            </a:r>
            <a:r>
              <a:rPr lang="en-US" altLang="en-US" sz="2400" dirty="0">
                <a:ea typeface="MS PGothic" pitchFamily="34" charset="-128"/>
              </a:rPr>
              <a:t> </a:t>
            </a:r>
            <a:endParaRPr lang="en-US" altLang="en-US" sz="2400" dirty="0" smtClean="0">
              <a:ea typeface="MS PGothic" pitchFamily="34" charset="-128"/>
            </a:endParaRPr>
          </a:p>
          <a:p>
            <a:r>
              <a:rPr lang="en-US" altLang="en-US" sz="2400" dirty="0" smtClean="0">
                <a:ea typeface="MS PGothic" pitchFamily="34" charset="-128"/>
              </a:rPr>
              <a:t>Edges </a:t>
            </a:r>
            <a:r>
              <a:rPr lang="en-US" altLang="en-US" sz="2400" dirty="0">
                <a:ea typeface="MS PGothic" pitchFamily="34" charset="-128"/>
              </a:rPr>
              <a:t>represent </a:t>
            </a:r>
            <a:r>
              <a:rPr lang="en-US" altLang="en-US" sz="2400" dirty="0">
                <a:solidFill>
                  <a:srgbClr val="FF0000"/>
                </a:solidFill>
                <a:ea typeface="MS PGothic" pitchFamily="34" charset="-128"/>
              </a:rPr>
              <a:t>relations</a:t>
            </a:r>
            <a:r>
              <a:rPr lang="en-US" altLang="en-US" sz="2400" dirty="0">
                <a:ea typeface="MS PGothic" pitchFamily="34" charset="-128"/>
              </a:rPr>
              <a:t> between concepts</a:t>
            </a:r>
          </a:p>
          <a:p>
            <a:r>
              <a:rPr lang="en-US" altLang="en-US" sz="2400" dirty="0" smtClean="0">
                <a:ea typeface="MS PGothic" pitchFamily="34" charset="-128"/>
              </a:rPr>
              <a:t>They provide a common (formal) </a:t>
            </a:r>
            <a:r>
              <a:rPr lang="en-US" altLang="en-US" sz="2400" dirty="0">
                <a:ea typeface="MS PGothic" pitchFamily="34" charset="-128"/>
              </a:rPr>
              <a:t>terminology and understanding of a given domain of </a:t>
            </a:r>
            <a:r>
              <a:rPr lang="en-US" altLang="en-US" sz="2400" dirty="0" smtClean="0">
                <a:ea typeface="MS PGothic" pitchFamily="34" charset="-128"/>
              </a:rPr>
              <a:t>interest</a:t>
            </a:r>
          </a:p>
          <a:p>
            <a:r>
              <a:rPr lang="en-US" altLang="en-US" sz="2400" dirty="0" smtClean="0">
                <a:ea typeface="MS PGothic" pitchFamily="34" charset="-128"/>
              </a:rPr>
              <a:t>They allow </a:t>
            </a:r>
            <a:r>
              <a:rPr lang="en-US" altLang="en-US" sz="2400" dirty="0">
                <a:ea typeface="MS PGothic" pitchFamily="34" charset="-128"/>
              </a:rPr>
              <a:t>for </a:t>
            </a:r>
            <a:r>
              <a:rPr lang="en-US" altLang="en-US" sz="2400" dirty="0">
                <a:solidFill>
                  <a:srgbClr val="FF0000"/>
                </a:solidFill>
                <a:ea typeface="MS PGothic" pitchFamily="34" charset="-128"/>
              </a:rPr>
              <a:t>automation</a:t>
            </a:r>
            <a:r>
              <a:rPr lang="en-US" altLang="en-US" sz="2400" dirty="0">
                <a:ea typeface="MS PGothic" pitchFamily="34" charset="-128"/>
              </a:rPr>
              <a:t> (logical inference), </a:t>
            </a:r>
            <a:r>
              <a:rPr lang="en-US" altLang="en-US" sz="2400" dirty="0" smtClean="0">
                <a:ea typeface="MS PGothic" pitchFamily="34" charset="-128"/>
              </a:rPr>
              <a:t>support </a:t>
            </a:r>
            <a:r>
              <a:rPr lang="en-US" altLang="en-US" sz="2400" dirty="0">
                <a:ea typeface="MS PGothic" pitchFamily="34" charset="-128"/>
              </a:rPr>
              <a:t>reuse and </a:t>
            </a:r>
            <a:r>
              <a:rPr lang="en-US" altLang="en-US" sz="2400" dirty="0">
                <a:solidFill>
                  <a:srgbClr val="FF0000"/>
                </a:solidFill>
                <a:ea typeface="MS PGothic" pitchFamily="34" charset="-128"/>
              </a:rPr>
              <a:t>favor interoperability </a:t>
            </a:r>
            <a:r>
              <a:rPr lang="en-US" altLang="en-US" sz="2400" dirty="0">
                <a:ea typeface="MS PGothic" pitchFamily="34" charset="-128"/>
              </a:rPr>
              <a:t>across applications and people</a:t>
            </a:r>
            <a:r>
              <a:rPr lang="en-US" altLang="en-US" sz="2400" dirty="0" smtClean="0">
                <a:ea typeface="MS PGothic" pitchFamily="34" charset="-128"/>
              </a:rPr>
              <a:t>.</a:t>
            </a:r>
            <a:endParaRPr lang="en-US" altLang="en-US" sz="2400" dirty="0">
              <a:ea typeface="MS PGothic" pitchFamily="34" charset="-128"/>
            </a:endParaRPr>
          </a:p>
        </p:txBody>
      </p:sp>
      <p:grpSp>
        <p:nvGrpSpPr>
          <p:cNvPr id="20485" name="Group 47"/>
          <p:cNvGrpSpPr>
            <a:grpSpLocks/>
          </p:cNvGrpSpPr>
          <p:nvPr/>
        </p:nvGrpSpPr>
        <p:grpSpPr bwMode="auto">
          <a:xfrm>
            <a:off x="4709100" y="908720"/>
            <a:ext cx="4183380" cy="5093493"/>
            <a:chOff x="3152" y="816"/>
            <a:chExt cx="2976" cy="3600"/>
          </a:xfrm>
        </p:grpSpPr>
        <p:sp>
          <p:nvSpPr>
            <p:cNvPr id="20487" name="Rectangle 46"/>
            <p:cNvSpPr>
              <a:spLocks/>
            </p:cNvSpPr>
            <p:nvPr/>
          </p:nvSpPr>
          <p:spPr bwMode="auto">
            <a:xfrm>
              <a:off x="3152" y="816"/>
              <a:ext cx="2976" cy="36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ts val="663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ts val="55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ts val="55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ts val="45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ts val="338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Gill Sans" pitchFamily="-124" charset="0"/>
              </a:endParaRPr>
            </a:p>
          </p:txBody>
        </p:sp>
        <p:grpSp>
          <p:nvGrpSpPr>
            <p:cNvPr id="20488" name="Group 45"/>
            <p:cNvGrpSpPr>
              <a:grpSpLocks/>
            </p:cNvGrpSpPr>
            <p:nvPr/>
          </p:nvGrpSpPr>
          <p:grpSpPr bwMode="auto">
            <a:xfrm>
              <a:off x="3200" y="851"/>
              <a:ext cx="2871" cy="3456"/>
              <a:chOff x="3200" y="851"/>
              <a:chExt cx="2871" cy="345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324" y="851"/>
                <a:ext cx="655" cy="3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dirty="0"/>
                  <a:t>Animal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81" y="1865"/>
                <a:ext cx="388" cy="3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dirty="0"/>
                  <a:t>Bird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32" y="1865"/>
                <a:ext cx="480" cy="3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>
                    <a:solidFill>
                      <a:srgbClr val="FFFFFF"/>
                    </a:solidFill>
                  </a:rPr>
                  <a:t>Head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68" y="1865"/>
                <a:ext cx="682" cy="3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dirty="0"/>
                  <a:t>Mammal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213" y="2879"/>
                <a:ext cx="859" cy="3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>
                    <a:solidFill>
                      <a:srgbClr val="FFFFFF"/>
                    </a:solidFill>
                  </a:rPr>
                  <a:t>Predator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16" y="2879"/>
                <a:ext cx="855" cy="3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>
                    <a:solidFill>
                      <a:srgbClr val="FFFFFF"/>
                    </a:solidFill>
                  </a:rPr>
                  <a:t>Herbivore</a:t>
                </a:r>
              </a:p>
            </p:txBody>
          </p:sp>
          <p:cxnSp>
            <p:nvCxnSpPr>
              <p:cNvPr id="15" name="Straight Arrow Connector 14"/>
              <p:cNvCxnSpPr>
                <a:stCxn id="9" idx="2"/>
                <a:endCxn id="12" idx="0"/>
              </p:cNvCxnSpPr>
              <p:nvPr/>
            </p:nvCxnSpPr>
            <p:spPr>
              <a:xfrm rot="5400000">
                <a:off x="4135" y="1349"/>
                <a:ext cx="691" cy="344"/>
              </a:xfrm>
              <a:prstGeom prst="straightConnector1">
                <a:avLst/>
              </a:prstGeom>
              <a:ln w="476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2"/>
                <a:endCxn id="10" idx="0"/>
              </p:cNvCxnSpPr>
              <p:nvPr/>
            </p:nvCxnSpPr>
            <p:spPr>
              <a:xfrm rot="5400000">
                <a:off x="3767" y="982"/>
                <a:ext cx="691" cy="1075"/>
              </a:xfrm>
              <a:prstGeom prst="straightConnector1">
                <a:avLst/>
              </a:prstGeom>
              <a:ln w="476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9" idx="2"/>
                <a:endCxn id="11" idx="0"/>
              </p:cNvCxnSpPr>
              <p:nvPr/>
            </p:nvCxnSpPr>
            <p:spPr>
              <a:xfrm rot="16200000" flipH="1">
                <a:off x="4518" y="1308"/>
                <a:ext cx="691" cy="422"/>
              </a:xfrm>
              <a:prstGeom prst="straightConnector1">
                <a:avLst/>
              </a:prstGeom>
              <a:ln w="476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2" idx="2"/>
                <a:endCxn id="13" idx="0"/>
              </p:cNvCxnSpPr>
              <p:nvPr/>
            </p:nvCxnSpPr>
            <p:spPr>
              <a:xfrm rot="16200000" flipH="1">
                <a:off x="4127" y="2369"/>
                <a:ext cx="692" cy="333"/>
              </a:xfrm>
              <a:prstGeom prst="straightConnector1">
                <a:avLst/>
              </a:prstGeom>
              <a:ln w="476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99" name="Straight Arrow Connector 18"/>
              <p:cNvCxnSpPr>
                <a:cxnSpLocks noChangeShapeType="1"/>
                <a:stCxn id="12" idx="2"/>
                <a:endCxn id="14" idx="0"/>
              </p:cNvCxnSpPr>
              <p:nvPr/>
            </p:nvCxnSpPr>
            <p:spPr bwMode="auto">
              <a:xfrm>
                <a:off x="4309" y="2193"/>
                <a:ext cx="1335" cy="680"/>
              </a:xfrm>
              <a:prstGeom prst="straightConnector1">
                <a:avLst/>
              </a:prstGeom>
              <a:noFill/>
              <a:ln w="47625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Rectangle 19"/>
              <p:cNvSpPr/>
              <p:nvPr/>
            </p:nvSpPr>
            <p:spPr>
              <a:xfrm>
                <a:off x="5489" y="3984"/>
                <a:ext cx="480" cy="3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>
                    <a:solidFill>
                      <a:srgbClr val="FFFFFF"/>
                    </a:solidFill>
                  </a:rPr>
                  <a:t>Goat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352" y="3984"/>
                <a:ext cx="610" cy="3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>
                    <a:solidFill>
                      <a:srgbClr val="FFFFFF"/>
                    </a:solidFill>
                  </a:rPr>
                  <a:t>Tiger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00" y="2879"/>
                <a:ext cx="672" cy="3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>
                    <a:solidFill>
                      <a:srgbClr val="FFFFFF"/>
                    </a:solidFill>
                  </a:rPr>
                  <a:t>Chicken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36" y="3984"/>
                <a:ext cx="444" cy="3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>
                    <a:solidFill>
                      <a:srgbClr val="FFFFFF"/>
                    </a:solidFill>
                  </a:rPr>
                  <a:t>Cat</a:t>
                </a:r>
              </a:p>
            </p:txBody>
          </p:sp>
          <p:cxnSp>
            <p:nvCxnSpPr>
              <p:cNvPr id="24" name="Curved Connector 30"/>
              <p:cNvCxnSpPr>
                <a:stCxn id="23" idx="1"/>
                <a:endCxn id="22" idx="2"/>
              </p:cNvCxnSpPr>
              <p:nvPr/>
            </p:nvCxnSpPr>
            <p:spPr>
              <a:xfrm rot="10800000" flipH="1">
                <a:off x="3436" y="3201"/>
                <a:ext cx="103" cy="945"/>
              </a:xfrm>
              <a:prstGeom prst="curvedConnector4">
                <a:avLst>
                  <a:gd name="adj1" fmla="val -144211"/>
                  <a:gd name="adj2" fmla="val 58537"/>
                </a:avLst>
              </a:prstGeom>
              <a:ln w="47625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05" name="Curved Connector 24"/>
              <p:cNvCxnSpPr>
                <a:cxnSpLocks noChangeShapeType="1"/>
                <a:stCxn id="21" idx="1"/>
                <a:endCxn id="22" idx="3"/>
              </p:cNvCxnSpPr>
              <p:nvPr/>
            </p:nvCxnSpPr>
            <p:spPr bwMode="auto">
              <a:xfrm rot="10800000">
                <a:off x="3878" y="3040"/>
                <a:ext cx="468" cy="1106"/>
              </a:xfrm>
              <a:prstGeom prst="curvedConnector3">
                <a:avLst>
                  <a:gd name="adj1" fmla="val 50000"/>
                </a:avLst>
              </a:prstGeom>
              <a:noFill/>
              <a:ln w="47625" algn="ctr">
                <a:solidFill>
                  <a:schemeClr val="accent1"/>
                </a:solidFill>
                <a:prstDash val="sys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Arrow Connector 25"/>
              <p:cNvCxnSpPr>
                <a:stCxn id="10" idx="2"/>
                <a:endCxn id="22" idx="0"/>
              </p:cNvCxnSpPr>
              <p:nvPr/>
            </p:nvCxnSpPr>
            <p:spPr>
              <a:xfrm rot="5400000">
                <a:off x="3210" y="2516"/>
                <a:ext cx="692" cy="39"/>
              </a:xfrm>
              <a:prstGeom prst="straightConnector1">
                <a:avLst/>
              </a:prstGeom>
              <a:ln w="476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3" idx="2"/>
                <a:endCxn id="23" idx="0"/>
              </p:cNvCxnSpPr>
              <p:nvPr/>
            </p:nvCxnSpPr>
            <p:spPr>
              <a:xfrm rot="5400000">
                <a:off x="3762" y="3100"/>
                <a:ext cx="783" cy="984"/>
              </a:xfrm>
              <a:prstGeom prst="straightConnector1">
                <a:avLst/>
              </a:prstGeom>
              <a:ln w="476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08" name="Straight Arrow Connector 27"/>
              <p:cNvCxnSpPr>
                <a:cxnSpLocks noChangeShapeType="1"/>
                <a:stCxn id="13" idx="2"/>
                <a:endCxn id="21" idx="0"/>
              </p:cNvCxnSpPr>
              <p:nvPr/>
            </p:nvCxnSpPr>
            <p:spPr bwMode="auto">
              <a:xfrm>
                <a:off x="4643" y="3207"/>
                <a:ext cx="14" cy="771"/>
              </a:xfrm>
              <a:prstGeom prst="straightConnector1">
                <a:avLst/>
              </a:prstGeom>
              <a:noFill/>
              <a:ln w="47625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9" name="Straight Arrow Connector 28"/>
              <p:cNvCxnSpPr>
                <a:cxnSpLocks noChangeShapeType="1"/>
                <a:stCxn id="14" idx="2"/>
                <a:endCxn id="20" idx="0"/>
              </p:cNvCxnSpPr>
              <p:nvPr/>
            </p:nvCxnSpPr>
            <p:spPr bwMode="auto">
              <a:xfrm>
                <a:off x="5644" y="3207"/>
                <a:ext cx="84" cy="771"/>
              </a:xfrm>
              <a:prstGeom prst="straightConnector1">
                <a:avLst/>
              </a:prstGeom>
              <a:noFill/>
              <a:ln w="47625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0" name="Curved Connector 27"/>
              <p:cNvCxnSpPr>
                <a:cxnSpLocks noChangeShapeType="1"/>
                <a:stCxn id="21" idx="3"/>
                <a:endCxn id="20" idx="1"/>
              </p:cNvCxnSpPr>
              <p:nvPr/>
            </p:nvCxnSpPr>
            <p:spPr bwMode="auto">
              <a:xfrm>
                <a:off x="4968" y="4146"/>
                <a:ext cx="515" cy="0"/>
              </a:xfrm>
              <a:prstGeom prst="straightConnector1">
                <a:avLst/>
              </a:prstGeom>
              <a:noFill/>
              <a:ln w="47625" algn="ctr">
                <a:solidFill>
                  <a:schemeClr val="accent1"/>
                </a:solidFill>
                <a:prstDash val="sys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1" name="TextBox 44"/>
              <p:cNvSpPr txBox="1">
                <a:spLocks noChangeArrowheads="1"/>
              </p:cNvSpPr>
              <p:nvPr/>
            </p:nvSpPr>
            <p:spPr bwMode="auto">
              <a:xfrm>
                <a:off x="3686" y="3662"/>
                <a:ext cx="375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Is-a</a:t>
                </a:r>
              </a:p>
            </p:txBody>
          </p:sp>
          <p:sp>
            <p:nvSpPr>
              <p:cNvPr id="20512" name="TextBox 49"/>
              <p:cNvSpPr txBox="1">
                <a:spLocks noChangeArrowheads="1"/>
              </p:cNvSpPr>
              <p:nvPr/>
            </p:nvSpPr>
            <p:spPr bwMode="auto">
              <a:xfrm>
                <a:off x="3409" y="2372"/>
                <a:ext cx="375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Is-a</a:t>
                </a:r>
              </a:p>
            </p:txBody>
          </p:sp>
          <p:sp>
            <p:nvSpPr>
              <p:cNvPr id="20513" name="TextBox 51"/>
              <p:cNvSpPr txBox="1">
                <a:spLocks noChangeArrowheads="1"/>
              </p:cNvSpPr>
              <p:nvPr/>
            </p:nvSpPr>
            <p:spPr bwMode="auto">
              <a:xfrm>
                <a:off x="5295" y="3431"/>
                <a:ext cx="375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Is-a</a:t>
                </a:r>
              </a:p>
            </p:txBody>
          </p:sp>
          <p:sp>
            <p:nvSpPr>
              <p:cNvPr id="20514" name="TextBox 52"/>
              <p:cNvSpPr txBox="1">
                <a:spLocks noChangeArrowheads="1"/>
              </p:cNvSpPr>
              <p:nvPr/>
            </p:nvSpPr>
            <p:spPr bwMode="auto">
              <a:xfrm>
                <a:off x="4435" y="3478"/>
                <a:ext cx="375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Is-a</a:t>
                </a:r>
              </a:p>
            </p:txBody>
          </p:sp>
          <p:sp>
            <p:nvSpPr>
              <p:cNvPr id="20515" name="TextBox 53"/>
              <p:cNvSpPr txBox="1">
                <a:spLocks noChangeArrowheads="1"/>
              </p:cNvSpPr>
              <p:nvPr/>
            </p:nvSpPr>
            <p:spPr bwMode="auto">
              <a:xfrm>
                <a:off x="3741" y="1404"/>
                <a:ext cx="375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Is-a</a:t>
                </a:r>
              </a:p>
            </p:txBody>
          </p:sp>
          <p:sp>
            <p:nvSpPr>
              <p:cNvPr id="20516" name="TextBox 57"/>
              <p:cNvSpPr txBox="1">
                <a:spLocks noChangeArrowheads="1"/>
              </p:cNvSpPr>
              <p:nvPr/>
            </p:nvSpPr>
            <p:spPr bwMode="auto">
              <a:xfrm>
                <a:off x="4067" y="3754"/>
                <a:ext cx="423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Eats</a:t>
                </a:r>
              </a:p>
            </p:txBody>
          </p:sp>
          <p:sp>
            <p:nvSpPr>
              <p:cNvPr id="20517" name="TextBox 58"/>
              <p:cNvSpPr txBox="1">
                <a:spLocks noChangeArrowheads="1"/>
              </p:cNvSpPr>
              <p:nvPr/>
            </p:nvSpPr>
            <p:spPr bwMode="auto">
              <a:xfrm>
                <a:off x="3202" y="3524"/>
                <a:ext cx="423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Eats</a:t>
                </a:r>
              </a:p>
            </p:txBody>
          </p:sp>
          <p:sp>
            <p:nvSpPr>
              <p:cNvPr id="20518" name="TextBox 49"/>
              <p:cNvSpPr txBox="1">
                <a:spLocks noChangeArrowheads="1"/>
              </p:cNvSpPr>
              <p:nvPr/>
            </p:nvSpPr>
            <p:spPr bwMode="auto">
              <a:xfrm>
                <a:off x="4239" y="1392"/>
                <a:ext cx="375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Is-a</a:t>
                </a:r>
              </a:p>
            </p:txBody>
          </p:sp>
          <p:sp>
            <p:nvSpPr>
              <p:cNvPr id="20519" name="TextBox 49"/>
              <p:cNvSpPr txBox="1">
                <a:spLocks noChangeArrowheads="1"/>
              </p:cNvSpPr>
              <p:nvPr/>
            </p:nvSpPr>
            <p:spPr bwMode="auto">
              <a:xfrm>
                <a:off x="4637" y="1584"/>
                <a:ext cx="570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Part-of</a:t>
                </a:r>
              </a:p>
            </p:txBody>
          </p:sp>
          <p:sp>
            <p:nvSpPr>
              <p:cNvPr id="20520" name="TextBox 49"/>
              <p:cNvSpPr txBox="1">
                <a:spLocks noChangeArrowheads="1"/>
              </p:cNvSpPr>
              <p:nvPr/>
            </p:nvSpPr>
            <p:spPr bwMode="auto">
              <a:xfrm>
                <a:off x="4297" y="2418"/>
                <a:ext cx="375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Is-a</a:t>
                </a:r>
              </a:p>
            </p:txBody>
          </p:sp>
          <p:sp>
            <p:nvSpPr>
              <p:cNvPr id="20521" name="TextBox 49"/>
              <p:cNvSpPr txBox="1">
                <a:spLocks noChangeArrowheads="1"/>
              </p:cNvSpPr>
              <p:nvPr/>
            </p:nvSpPr>
            <p:spPr bwMode="auto">
              <a:xfrm>
                <a:off x="5045" y="2418"/>
                <a:ext cx="375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Is-a</a:t>
                </a:r>
              </a:p>
            </p:txBody>
          </p:sp>
          <p:sp>
            <p:nvSpPr>
              <p:cNvPr id="20522" name="TextBox 57"/>
              <p:cNvSpPr txBox="1">
                <a:spLocks noChangeArrowheads="1"/>
              </p:cNvSpPr>
              <p:nvPr/>
            </p:nvSpPr>
            <p:spPr bwMode="auto">
              <a:xfrm>
                <a:off x="5006" y="3892"/>
                <a:ext cx="423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Eats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504" y="1872"/>
                <a:ext cx="480" cy="3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>
                    <a:solidFill>
                      <a:srgbClr val="FFFFFF"/>
                    </a:solidFill>
                  </a:rPr>
                  <a:t>Body</a:t>
                </a:r>
              </a:p>
            </p:txBody>
          </p:sp>
          <p:cxnSp>
            <p:nvCxnSpPr>
              <p:cNvPr id="44" name="Straight Arrow Connector 43"/>
              <p:cNvCxnSpPr>
                <a:stCxn id="9" idx="2"/>
                <a:endCxn id="43" idx="0"/>
              </p:cNvCxnSpPr>
              <p:nvPr/>
            </p:nvCxnSpPr>
            <p:spPr>
              <a:xfrm rot="16200000" flipH="1">
                <a:off x="4848" y="979"/>
                <a:ext cx="698" cy="1094"/>
              </a:xfrm>
              <a:prstGeom prst="straightConnector1">
                <a:avLst/>
              </a:prstGeom>
              <a:ln w="476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25" name="TextBox 49"/>
              <p:cNvSpPr txBox="1">
                <a:spLocks noChangeArrowheads="1"/>
              </p:cNvSpPr>
              <p:nvPr/>
            </p:nvSpPr>
            <p:spPr bwMode="auto">
              <a:xfrm>
                <a:off x="5216" y="1344"/>
                <a:ext cx="750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ts val="663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ts val="55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ts val="55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ts val="45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ts val="338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Gill Sans" pitchFamily="-124" charset="0"/>
                  </a:rPr>
                  <a:t>Part-of</a:t>
                </a:r>
              </a:p>
            </p:txBody>
          </p:sp>
        </p:grpSp>
      </p:grpSp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2B751-9E7A-44A6-A62E-E86FE8896E01}" type="datetime1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47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3778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360045" y="152878"/>
            <a:ext cx="8553927" cy="75438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Elements of DERA</a:t>
            </a:r>
            <a:endParaRPr lang="en-US" altLang="zh-CN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60045" y="1057553"/>
            <a:ext cx="8359617" cy="48917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/>
              <a:t>A DERA domain is a triple D = &lt;E, R, A&gt; where: </a:t>
            </a:r>
          </a:p>
          <a:p>
            <a:pPr>
              <a:defRPr/>
            </a:pPr>
            <a:r>
              <a:rPr lang="en-US" sz="2200" b="1" i="1" dirty="0">
                <a:solidFill>
                  <a:srgbClr val="FF0000"/>
                </a:solidFill>
              </a:rPr>
              <a:t>E</a:t>
            </a:r>
            <a:r>
              <a:rPr lang="en-US" sz="2200" i="1" dirty="0">
                <a:solidFill>
                  <a:srgbClr val="FF0000"/>
                </a:solidFill>
              </a:rPr>
              <a:t> (for Entity)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is a set of facets grouping terms denoting </a:t>
            </a:r>
            <a:r>
              <a:rPr lang="en-US" sz="2200" i="1" dirty="0"/>
              <a:t>entity</a:t>
            </a:r>
            <a:r>
              <a:rPr lang="en-US" sz="2200" dirty="0"/>
              <a:t> </a:t>
            </a:r>
            <a:r>
              <a:rPr lang="en-US" sz="2200" i="1" dirty="0"/>
              <a:t>classes</a:t>
            </a:r>
            <a:r>
              <a:rPr lang="en-US" sz="2200" dirty="0"/>
              <a:t>, whose instances (the entities) have either perceptual or conceptual existence. Terms in these hierarchies are explicitly connected by </a:t>
            </a:r>
            <a:r>
              <a:rPr lang="en-US" sz="2200" i="1" dirty="0">
                <a:solidFill>
                  <a:srgbClr val="3366FF"/>
                </a:solidFill>
              </a:rPr>
              <a:t>is-a</a:t>
            </a:r>
            <a:r>
              <a:rPr lang="en-US" sz="2200" dirty="0">
                <a:solidFill>
                  <a:srgbClr val="3366FF"/>
                </a:solidFill>
              </a:rPr>
              <a:t> </a:t>
            </a:r>
            <a:r>
              <a:rPr lang="en-US" sz="2200" dirty="0"/>
              <a:t>or </a:t>
            </a:r>
            <a:r>
              <a:rPr lang="en-US" sz="2200" i="1" dirty="0">
                <a:solidFill>
                  <a:srgbClr val="3366FF"/>
                </a:solidFill>
              </a:rPr>
              <a:t>part-of</a:t>
            </a:r>
            <a:r>
              <a:rPr lang="en-US" sz="2200" dirty="0"/>
              <a:t> relation.</a:t>
            </a:r>
          </a:p>
          <a:p>
            <a:pPr>
              <a:defRPr/>
            </a:pPr>
            <a:r>
              <a:rPr lang="en-US" sz="2200" b="1" i="1" dirty="0">
                <a:solidFill>
                  <a:srgbClr val="FF0000"/>
                </a:solidFill>
              </a:rPr>
              <a:t>R</a:t>
            </a:r>
            <a:r>
              <a:rPr lang="en-US" sz="2200" i="1" dirty="0">
                <a:solidFill>
                  <a:srgbClr val="FF0000"/>
                </a:solidFill>
              </a:rPr>
              <a:t> (for Relation) </a:t>
            </a:r>
            <a:r>
              <a:rPr lang="en-US" sz="2200" dirty="0"/>
              <a:t>is a set of facets grouping terms denoting relations between entities. Terms in these hierarchies are connected by </a:t>
            </a:r>
            <a:r>
              <a:rPr lang="en-US" sz="2200" i="1" dirty="0">
                <a:solidFill>
                  <a:srgbClr val="3366FF"/>
                </a:solidFill>
              </a:rPr>
              <a:t>is-a </a:t>
            </a:r>
            <a:r>
              <a:rPr lang="en-US" sz="2200" dirty="0"/>
              <a:t>relation.</a:t>
            </a:r>
          </a:p>
          <a:p>
            <a:pPr>
              <a:defRPr/>
            </a:pPr>
            <a:r>
              <a:rPr lang="en-US" sz="2200" b="1" i="1" dirty="0">
                <a:solidFill>
                  <a:srgbClr val="FF0000"/>
                </a:solidFill>
              </a:rPr>
              <a:t>A</a:t>
            </a:r>
            <a:r>
              <a:rPr lang="en-US" sz="2200" i="1" dirty="0">
                <a:solidFill>
                  <a:srgbClr val="FF0000"/>
                </a:solidFill>
              </a:rPr>
              <a:t> (for Attribute)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is a set of facets grouping terms denoting </a:t>
            </a:r>
            <a:r>
              <a:rPr lang="en-US" sz="2200" i="1" dirty="0"/>
              <a:t>qualitative/quantitative</a:t>
            </a:r>
            <a:r>
              <a:rPr lang="en-US" sz="2200" dirty="0"/>
              <a:t> or </a:t>
            </a:r>
            <a:r>
              <a:rPr lang="en-US" sz="2200" i="1" dirty="0"/>
              <a:t>descriptive </a:t>
            </a:r>
            <a:r>
              <a:rPr lang="en-US" sz="2200" dirty="0"/>
              <a:t>attributes of the entities. We differentiate between attribute names and attribute values such that each attribute name is associated corresponding values. Attribute names are connected by </a:t>
            </a:r>
            <a:r>
              <a:rPr lang="en-US" sz="2200" i="1" dirty="0">
                <a:solidFill>
                  <a:srgbClr val="3366FF"/>
                </a:solidFill>
              </a:rPr>
              <a:t>is-a </a:t>
            </a:r>
            <a:r>
              <a:rPr lang="en-US" sz="2200" dirty="0"/>
              <a:t>relation, while attribute values are connected to corresponding attribute names by </a:t>
            </a:r>
            <a:r>
              <a:rPr lang="en-US" sz="2200" i="1" dirty="0">
                <a:solidFill>
                  <a:srgbClr val="3366FF"/>
                </a:solidFill>
              </a:rPr>
              <a:t>value-of </a:t>
            </a:r>
            <a:r>
              <a:rPr lang="en-US" sz="2200" dirty="0"/>
              <a:t>relations.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80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DERA</a:t>
            </a:r>
            <a:r>
              <a:rPr lang="en-US" altLang="en-US" sz="1200" b="1" dirty="0" smtClean="0"/>
              <a:t> :: STEPS </a:t>
            </a:r>
            <a:r>
              <a:rPr lang="en-US" altLang="en-US" sz="1200" b="1" dirty="0"/>
              <a:t>:: PRINCIPLES :: APPLICATIONS :: EXERCISES</a:t>
            </a:r>
          </a:p>
        </p:txBody>
      </p:sp>
    </p:spTree>
    <p:extLst>
      <p:ext uri="{BB962C8B-B14F-4D97-AF65-F5344CB8AC3E}">
        <p14:creationId xmlns:p14="http://schemas.microsoft.com/office/powerpoint/2010/main" val="321871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576064"/>
          </a:xfrm>
        </p:spPr>
        <p:txBody>
          <a:bodyPr/>
          <a:lstStyle/>
          <a:p>
            <a:pPr algn="ctr"/>
            <a:r>
              <a:rPr lang="en-US" altLang="en-US" dirty="0"/>
              <a:t>DERA facets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3960440" cy="5175756"/>
          </a:xfrm>
        </p:spPr>
        <p:txBody>
          <a:bodyPr/>
          <a:lstStyle/>
          <a:p>
            <a:r>
              <a:rPr lang="en-US" sz="2000" dirty="0" smtClean="0"/>
              <a:t>DERA provides the </a:t>
            </a:r>
            <a:r>
              <a:rPr lang="en-US" sz="2000" dirty="0"/>
              <a:t>language required to describe entities of a certain entity type in a given </a:t>
            </a:r>
            <a:r>
              <a:rPr lang="en-US" sz="2000" dirty="0" smtClean="0">
                <a:solidFill>
                  <a:srgbClr val="FF0000"/>
                </a:solidFill>
              </a:rPr>
              <a:t>domain</a:t>
            </a:r>
            <a:r>
              <a:rPr lang="en-US" sz="2000" dirty="0" smtClean="0"/>
              <a:t> (D)</a:t>
            </a:r>
          </a:p>
          <a:p>
            <a:r>
              <a:rPr lang="en-US" sz="2000" dirty="0" smtClean="0"/>
              <a:t>Language comprises </a:t>
            </a:r>
            <a:r>
              <a:rPr lang="en-US" sz="2000" dirty="0" smtClean="0">
                <a:solidFill>
                  <a:srgbClr val="FF0000"/>
                </a:solidFill>
              </a:rPr>
              <a:t>entity </a:t>
            </a:r>
            <a:r>
              <a:rPr lang="en-US" sz="2000" dirty="0">
                <a:solidFill>
                  <a:srgbClr val="FF0000"/>
                </a:solidFill>
              </a:rPr>
              <a:t>classes </a:t>
            </a:r>
            <a:r>
              <a:rPr lang="en-US" sz="2000" dirty="0"/>
              <a:t>(E), </a:t>
            </a:r>
            <a:r>
              <a:rPr lang="en-US" sz="2000" dirty="0">
                <a:solidFill>
                  <a:srgbClr val="FF0000"/>
                </a:solidFill>
              </a:rPr>
              <a:t>relations</a:t>
            </a:r>
            <a:r>
              <a:rPr lang="en-US" sz="2000" dirty="0"/>
              <a:t> (R) and </a:t>
            </a:r>
            <a:r>
              <a:rPr lang="en-US" sz="2000" dirty="0" smtClean="0">
                <a:solidFill>
                  <a:srgbClr val="FF0000"/>
                </a:solidFill>
              </a:rPr>
              <a:t>attributes</a:t>
            </a:r>
            <a:r>
              <a:rPr lang="en-US" sz="2000" dirty="0" smtClean="0"/>
              <a:t> </a:t>
            </a:r>
            <a:r>
              <a:rPr lang="en-US" sz="2000" dirty="0"/>
              <a:t>(A</a:t>
            </a:r>
            <a:r>
              <a:rPr lang="en-US" sz="2000" dirty="0" smtClean="0"/>
              <a:t>),  </a:t>
            </a:r>
            <a:r>
              <a:rPr lang="en-US" sz="2000" dirty="0"/>
              <a:t>names </a:t>
            </a:r>
            <a:r>
              <a:rPr lang="en-US" sz="2000" dirty="0" smtClean="0"/>
              <a:t>and values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Concepts </a:t>
            </a:r>
            <a:r>
              <a:rPr lang="en-US" sz="2000" dirty="0"/>
              <a:t>and semantic relations between them form hierarchies of homogeneous nature </a:t>
            </a:r>
            <a:r>
              <a:rPr lang="en-US" sz="2000" dirty="0" smtClean="0"/>
              <a:t>called </a:t>
            </a:r>
            <a:r>
              <a:rPr lang="en-US" sz="2000" dirty="0">
                <a:solidFill>
                  <a:srgbClr val="FF0000"/>
                </a:solidFill>
              </a:rPr>
              <a:t>facets</a:t>
            </a:r>
            <a:r>
              <a:rPr lang="en-US" sz="2000" dirty="0"/>
              <a:t>, each of them codifying a different aspect of the domain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Each facet is a </a:t>
            </a:r>
            <a:r>
              <a:rPr lang="en-US" sz="2000" dirty="0" smtClean="0">
                <a:solidFill>
                  <a:srgbClr val="FF0000"/>
                </a:solidFill>
              </a:rPr>
              <a:t>descriptive ontology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    </a:t>
            </a:r>
            <a:r>
              <a:rPr lang="it-IT" sz="2000" dirty="0" smtClean="0">
                <a:solidFill>
                  <a:srgbClr val="0066FF"/>
                </a:solidFill>
              </a:rPr>
              <a:t>[</a:t>
            </a:r>
            <a:r>
              <a:rPr lang="it-IT" sz="2000" dirty="0">
                <a:solidFill>
                  <a:srgbClr val="0066FF"/>
                </a:solidFill>
              </a:rPr>
              <a:t>Giunchiglia et al., 2014]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972815"/>
              </p:ext>
            </p:extLst>
          </p:nvPr>
        </p:nvGraphicFramePr>
        <p:xfrm>
          <a:off x="4211959" y="1052736"/>
          <a:ext cx="4824537" cy="5080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35219"/>
                <a:gridCol w="1357167"/>
                <a:gridCol w="1432151"/>
              </a:tblGrid>
              <a:tr h="45720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effectLst/>
                        </a:rPr>
                        <a:t>ENTITY CLASS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Location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Landform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(is-a) Natural elevation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(is-a) Continental elevation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(is-a) Mountain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(is-a) Hill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(is-a) Oceanic elevation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(is-a) Seamount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(is-a) Submarine hill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(is-a) Natural depression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(is-a)Continental depression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(is-a) Valley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(is-a) Trough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(is-a) Oceanic depression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(is-a) Oceanic valley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(is-a) Oceanic trough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Body of water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(is-a) Flowing body of water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(is-a) Stream, Watercourse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(is-a) River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(is-a) Brook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(is-a) Still body of water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(is-a) Lake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(is-a) Pond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RELATION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Direction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(is-a) East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(is-a) North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(is-a) South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(is-a) West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Relative level 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(is-a) Above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(is-a) Below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Containment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   (is-a) part-of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effectLst/>
                        </a:rPr>
                        <a:t>ATTRIBUTE</a:t>
                      </a:r>
                      <a:endParaRPr lang="en-US" sz="1100" b="1" u="none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Name</a:t>
                      </a:r>
                      <a:br>
                        <a:rPr lang="en-US" sz="1100" dirty="0" smtClean="0">
                          <a:effectLst/>
                        </a:rPr>
                      </a:br>
                      <a:r>
                        <a:rPr lang="en-US" sz="1100" dirty="0" smtClean="0">
                          <a:effectLst/>
                        </a:rPr>
                        <a:t>Latitude 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Longitude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Altitude 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Area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Population 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Depth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(value-of) deep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(value-of) shallow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Length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(value-of) long</a:t>
                      </a:r>
                    </a:p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(value-of) short</a:t>
                      </a:r>
                    </a:p>
                    <a:p>
                      <a:pPr marL="0" marR="0" indent="4445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22" marR="61722" marT="0" marB="0"/>
                </a:tc>
              </a:tr>
            </a:tbl>
          </a:graphicData>
        </a:graphic>
      </p:graphicFrame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81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DERA</a:t>
            </a:r>
            <a:r>
              <a:rPr lang="en-US" altLang="en-US" sz="1200" b="1" dirty="0" smtClean="0"/>
              <a:t> :: STEPS </a:t>
            </a:r>
            <a:r>
              <a:rPr lang="en-US" altLang="en-US" sz="1200" b="1" dirty="0"/>
              <a:t>:: PRINCIPLES :: APPLICATIONS :: EXERCISES</a:t>
            </a:r>
          </a:p>
        </p:txBody>
      </p:sp>
    </p:spTree>
    <p:extLst>
      <p:ext uri="{BB962C8B-B14F-4D97-AF65-F5344CB8AC3E}">
        <p14:creationId xmlns:p14="http://schemas.microsoft.com/office/powerpoint/2010/main" val="27077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dirty="0"/>
              <a:t>Analysis of the term “school”</a:t>
            </a: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24211"/>
              </p:ext>
            </p:extLst>
          </p:nvPr>
        </p:nvGraphicFramePr>
        <p:xfrm>
          <a:off x="323528" y="1052736"/>
          <a:ext cx="8568952" cy="309951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97092"/>
                <a:gridCol w="3243468"/>
                <a:gridCol w="1080120"/>
                <a:gridCol w="2448272"/>
              </a:tblGrid>
              <a:tr h="408309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Term: School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2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Source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Definition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Genus</a:t>
                      </a:r>
                      <a:endParaRPr lang="en-US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Differentia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2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 dirty="0">
                          <a:effectLst/>
                        </a:rPr>
                        <a:t>WordNet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 dirty="0">
                          <a:effectLst/>
                        </a:rPr>
                        <a:t>an educational institution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 dirty="0">
                          <a:effectLst/>
                        </a:rPr>
                        <a:t>institution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>
                          <a:effectLst/>
                        </a:rPr>
                        <a:t>educational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2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>
                          <a:effectLst/>
                        </a:rPr>
                        <a:t>Oxford dictionary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>
                          <a:effectLst/>
                        </a:rPr>
                        <a:t>an institution for educating children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 dirty="0">
                          <a:effectLst/>
                        </a:rPr>
                        <a:t>institution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>
                          <a:effectLst/>
                        </a:rPr>
                        <a:t>for educating children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2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>
                          <a:effectLst/>
                        </a:rPr>
                        <a:t>Merriam-Webster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>
                          <a:effectLst/>
                        </a:rPr>
                        <a:t>an institution for the teaching of children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 dirty="0">
                          <a:effectLst/>
                        </a:rPr>
                        <a:t>institution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>
                          <a:effectLst/>
                        </a:rPr>
                        <a:t>for the teaching of children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909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>
                          <a:effectLst/>
                        </a:rPr>
                        <a:t>Wikipedia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>
                          <a:effectLst/>
                        </a:rPr>
                        <a:t>an institution designed for the teaching of students (or "pupils") under the direction of teachers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 dirty="0">
                          <a:effectLst/>
                        </a:rPr>
                        <a:t>institution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5590" algn="l"/>
                        </a:tabLst>
                      </a:pPr>
                      <a:r>
                        <a:rPr lang="en-US" sz="1600" dirty="0">
                          <a:effectLst/>
                        </a:rPr>
                        <a:t>for the teaching of students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4339262"/>
            <a:ext cx="8578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+mn-lt"/>
                <a:ea typeface="ＭＳ Ｐゴシック" charset="0"/>
              </a:rPr>
              <a:t>The term school is in general highly polysemous. Among others, school may denote a building. In the context of educational organizations, </a:t>
            </a:r>
            <a:r>
              <a:rPr lang="en-US" altLang="en-US" dirty="0" smtClean="0">
                <a:latin typeface="+mn-lt"/>
                <a:ea typeface="ＭＳ Ｐゴシック" charset="0"/>
              </a:rPr>
              <a:t>as from above, it </a:t>
            </a:r>
            <a:r>
              <a:rPr lang="en-US" altLang="en-US" dirty="0">
                <a:latin typeface="+mn-lt"/>
                <a:ea typeface="ＭＳ Ｐゴシック" charset="0"/>
              </a:rPr>
              <a:t>seems there is quite an agreement about the fact that it indicates a kind of educational institution, but in some cases (such as fore WordNet) the meaning is left very generic. We coined the following definition: </a:t>
            </a:r>
            <a:r>
              <a:rPr lang="en-US" altLang="en-US" i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“</a:t>
            </a:r>
            <a:r>
              <a:rPr lang="en-US" altLang="en-US" i="1" dirty="0">
                <a:solidFill>
                  <a:srgbClr val="FF0000"/>
                </a:solidFill>
                <a:latin typeface="+mn-lt"/>
                <a:ea typeface="ＭＳ Ｐゴシック" charset="0"/>
              </a:rPr>
              <a:t>an educational institution designed for the teaching of students under the direction of </a:t>
            </a:r>
            <a:r>
              <a:rPr lang="en-US" altLang="en-US" i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teachers”</a:t>
            </a:r>
            <a:r>
              <a:rPr lang="en-US" altLang="en-US" dirty="0" smtClean="0">
                <a:latin typeface="+mn-lt"/>
                <a:ea typeface="ＭＳ Ｐゴシック" charset="0"/>
              </a:rPr>
              <a:t>.</a:t>
            </a:r>
            <a:endParaRPr lang="en-US" altLang="en-US" dirty="0">
              <a:latin typeface="+mn-lt"/>
              <a:ea typeface="ＭＳ Ｐゴシック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82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STEPS</a:t>
            </a:r>
            <a:r>
              <a:rPr lang="en-US" altLang="en-US" sz="1200" b="1" dirty="0" smtClean="0"/>
              <a:t> </a:t>
            </a:r>
            <a:r>
              <a:rPr lang="en-US" altLang="en-US" sz="1200" b="1" dirty="0"/>
              <a:t>:: PRINCIPLES :: APPLICATIONS :: EXERCISES</a:t>
            </a:r>
          </a:p>
        </p:txBody>
      </p:sp>
    </p:spTree>
    <p:extLst>
      <p:ext uri="{BB962C8B-B14F-4D97-AF65-F5344CB8AC3E}">
        <p14:creationId xmlns:p14="http://schemas.microsoft.com/office/powerpoint/2010/main" val="28268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152877"/>
            <a:ext cx="8662452" cy="755843"/>
          </a:xfrm>
        </p:spPr>
        <p:txBody>
          <a:bodyPr/>
          <a:lstStyle/>
          <a:p>
            <a:pPr algn="ctr" eaLnBrk="1" hangingPunct="1"/>
            <a:r>
              <a:rPr lang="en-US" dirty="0"/>
              <a:t>Synthesis of educational organizations</a:t>
            </a:r>
            <a:endParaRPr lang="en-US" altLang="zh-CN" dirty="0" smtClean="0"/>
          </a:p>
        </p:txBody>
      </p:sp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488633" y="1348740"/>
            <a:ext cx="636936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Educational Institution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	</a:t>
            </a:r>
            <a:r>
              <a:rPr lang="en-US" altLang="en-US" sz="1620" i="1">
                <a:solidFill>
                  <a:srgbClr val="FF0000"/>
                </a:solidFill>
                <a:latin typeface="Gill Sans" pitchFamily="-124" charset="0"/>
              </a:rPr>
              <a:t>&lt;by level of complexity&gt;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	Preschool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	School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  		Primary school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		Secondary school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		Post-secondary school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Gill Sans" pitchFamily="-124" charset="0"/>
              </a:rPr>
              <a:t>			&lt;by programme orientation&gt;</a:t>
            </a:r>
            <a:endParaRPr lang="en-US" altLang="en-US" sz="1800">
              <a:solidFill>
                <a:srgbClr val="000000"/>
              </a:solidFill>
              <a:latin typeface="Gill Sans" pitchFamily="-12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			Training school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			Vocational school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			Technical school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			Graduate school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	College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Gill Sans" pitchFamily="-124" charset="0"/>
              </a:rPr>
              <a:t>	University 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83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STEPS</a:t>
            </a:r>
            <a:r>
              <a:rPr lang="en-US" altLang="en-US" sz="1200" b="1" dirty="0" smtClean="0"/>
              <a:t> </a:t>
            </a:r>
            <a:r>
              <a:rPr lang="en-US" altLang="en-US" sz="1200" b="1" dirty="0"/>
              <a:t>:: PRINCIPLES :: APPLICATIONS :: EXERCISES</a:t>
            </a:r>
          </a:p>
        </p:txBody>
      </p:sp>
    </p:spTree>
    <p:extLst>
      <p:ext uri="{BB962C8B-B14F-4D97-AF65-F5344CB8AC3E}">
        <p14:creationId xmlns:p14="http://schemas.microsoft.com/office/powerpoint/2010/main" val="3024957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dirty="0"/>
              <a:t>Synthesis of educational </a:t>
            </a:r>
            <a:r>
              <a:rPr lang="en-US" dirty="0" smtClean="0"/>
              <a:t>organizations</a:t>
            </a:r>
            <a:endParaRPr lang="en-US" alt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640960" cy="5085511"/>
          </a:xfrm>
        </p:spPr>
        <p:txBody>
          <a:bodyPr/>
          <a:lstStyle/>
          <a:p>
            <a:pPr marL="0" indent="0">
              <a:buNone/>
            </a:pPr>
            <a:r>
              <a:rPr lang="en-US" sz="1500" b="1" dirty="0"/>
              <a:t>Educational Institution </a:t>
            </a:r>
            <a:r>
              <a:rPr lang="en-US" sz="1500" dirty="0"/>
              <a:t>(</a:t>
            </a:r>
            <a:r>
              <a:rPr lang="en-US" sz="1500" i="1" dirty="0"/>
              <a:t>an institution dedicated to education</a:t>
            </a:r>
            <a:r>
              <a:rPr lang="en-US" sz="1500" dirty="0" smtClean="0"/>
              <a:t>)</a:t>
            </a:r>
          </a:p>
          <a:p>
            <a:pPr marL="347663" indent="0">
              <a:buNone/>
            </a:pPr>
            <a:r>
              <a:rPr lang="en-US" sz="1500" b="1" dirty="0" smtClean="0"/>
              <a:t>Preschool</a:t>
            </a:r>
            <a:r>
              <a:rPr lang="en-US" sz="1500" dirty="0" smtClean="0"/>
              <a:t> </a:t>
            </a:r>
            <a:r>
              <a:rPr lang="en-US" sz="1500" dirty="0"/>
              <a:t>(</a:t>
            </a:r>
            <a:r>
              <a:rPr lang="en-US" sz="1500" i="1" dirty="0"/>
              <a:t>an educational institution for children too young for primary school</a:t>
            </a:r>
            <a:r>
              <a:rPr lang="en-US" sz="1500" dirty="0" smtClean="0"/>
              <a:t>)</a:t>
            </a:r>
          </a:p>
          <a:p>
            <a:pPr marL="347663" indent="0">
              <a:buNone/>
            </a:pPr>
            <a:r>
              <a:rPr lang="en-US" sz="1500" b="1" dirty="0" smtClean="0"/>
              <a:t>School</a:t>
            </a:r>
            <a:r>
              <a:rPr lang="en-US" sz="1500" dirty="0" smtClean="0"/>
              <a:t> </a:t>
            </a:r>
            <a:r>
              <a:rPr lang="en-US" sz="1500" dirty="0"/>
              <a:t>(</a:t>
            </a:r>
            <a:r>
              <a:rPr lang="en-US" sz="1500" i="1" dirty="0"/>
              <a:t>an educational institution designed for the teaching of students under the direction of teachers</a:t>
            </a:r>
            <a:r>
              <a:rPr lang="en-US" sz="1500" dirty="0"/>
              <a:t>)</a:t>
            </a:r>
          </a:p>
          <a:p>
            <a:pPr marL="685800" indent="0">
              <a:buNone/>
            </a:pPr>
            <a:r>
              <a:rPr lang="en-US" sz="1500" b="1" dirty="0" smtClean="0"/>
              <a:t>Primary </a:t>
            </a:r>
            <a:r>
              <a:rPr lang="en-US" sz="1500" b="1" dirty="0"/>
              <a:t>school </a:t>
            </a:r>
            <a:r>
              <a:rPr lang="en-US" sz="1500" dirty="0"/>
              <a:t>(</a:t>
            </a:r>
            <a:r>
              <a:rPr lang="en-US" sz="1500" i="1" dirty="0"/>
              <a:t>a school for children where they receive the first stage of basic </a:t>
            </a:r>
            <a:r>
              <a:rPr lang="en-US" sz="1500" i="1" dirty="0" smtClean="0"/>
              <a:t>education</a:t>
            </a:r>
            <a:r>
              <a:rPr lang="en-US" sz="1500" dirty="0" smtClean="0"/>
              <a:t>)</a:t>
            </a:r>
          </a:p>
          <a:p>
            <a:pPr marL="685800" indent="0">
              <a:buNone/>
            </a:pPr>
            <a:r>
              <a:rPr lang="en-US" sz="1500" b="1" dirty="0" smtClean="0"/>
              <a:t>Secondary </a:t>
            </a:r>
            <a:r>
              <a:rPr lang="en-US" sz="1500" b="1" dirty="0"/>
              <a:t>school </a:t>
            </a:r>
            <a:r>
              <a:rPr lang="en-US" sz="1500" dirty="0"/>
              <a:t>(</a:t>
            </a:r>
            <a:r>
              <a:rPr lang="en-US" sz="1500" i="1" dirty="0"/>
              <a:t>a school for students intermediate between primary school and tertiary </a:t>
            </a:r>
            <a:r>
              <a:rPr lang="en-US" sz="1500" i="1" dirty="0" smtClean="0"/>
              <a:t>school</a:t>
            </a:r>
            <a:r>
              <a:rPr lang="en-US" sz="1500" dirty="0" smtClean="0"/>
              <a:t>)</a:t>
            </a:r>
          </a:p>
          <a:p>
            <a:pPr marL="685800" indent="0">
              <a:buNone/>
            </a:pPr>
            <a:r>
              <a:rPr lang="en-US" sz="1500" b="1" dirty="0" smtClean="0"/>
              <a:t>Tertiary </a:t>
            </a:r>
            <a:r>
              <a:rPr lang="en-US" sz="1500" b="1" dirty="0"/>
              <a:t>school </a:t>
            </a:r>
            <a:r>
              <a:rPr lang="en-US" sz="1500" dirty="0"/>
              <a:t>(</a:t>
            </a:r>
            <a:r>
              <a:rPr lang="en-US" sz="1500" i="1" dirty="0"/>
              <a:t>a school where </a:t>
            </a:r>
            <a:r>
              <a:rPr lang="en-US" sz="1500" i="1" dirty="0" err="1"/>
              <a:t>programmes</a:t>
            </a:r>
            <a:r>
              <a:rPr lang="en-US" sz="1500" i="1" dirty="0"/>
              <a:t> are largely theory based and designed to </a:t>
            </a:r>
            <a:r>
              <a:rPr lang="en-US" sz="1500" i="1" dirty="0" smtClean="0"/>
              <a:t>provide</a:t>
            </a:r>
            <a:r>
              <a:rPr lang="en-US" sz="1500" dirty="0"/>
              <a:t> </a:t>
            </a:r>
            <a:r>
              <a:rPr lang="en-US" sz="1500" i="1" dirty="0" smtClean="0"/>
              <a:t>sufficient </a:t>
            </a:r>
            <a:r>
              <a:rPr lang="en-US" sz="1500" i="1" dirty="0"/>
              <a:t>qualification for entry to advanced research </a:t>
            </a:r>
            <a:r>
              <a:rPr lang="en-US" sz="1500" i="1" dirty="0" err="1"/>
              <a:t>programmes</a:t>
            </a:r>
            <a:r>
              <a:rPr lang="en-US" sz="1500" i="1" dirty="0"/>
              <a:t> or professions with high skill </a:t>
            </a:r>
            <a:r>
              <a:rPr lang="en-US" sz="1500" i="1" dirty="0" smtClean="0"/>
              <a:t>requirements </a:t>
            </a:r>
            <a:r>
              <a:rPr lang="en-US" sz="1500" i="1" dirty="0"/>
              <a:t>and leading to a </a:t>
            </a:r>
            <a:r>
              <a:rPr lang="en-US" sz="1500" i="1" dirty="0" smtClean="0"/>
              <a:t>degree</a:t>
            </a:r>
            <a:r>
              <a:rPr lang="en-US" sz="1500" dirty="0" smtClean="0"/>
              <a:t>)</a:t>
            </a:r>
          </a:p>
          <a:p>
            <a:pPr marL="1143000" indent="0">
              <a:buNone/>
            </a:pPr>
            <a:r>
              <a:rPr lang="en-US" sz="1500" b="1" dirty="0" smtClean="0"/>
              <a:t>Training </a:t>
            </a:r>
            <a:r>
              <a:rPr lang="en-US" sz="1500" b="1" dirty="0"/>
              <a:t>school </a:t>
            </a:r>
            <a:r>
              <a:rPr lang="en-US" sz="1500" dirty="0"/>
              <a:t>(</a:t>
            </a:r>
            <a:r>
              <a:rPr lang="en-US" sz="1500" i="1" dirty="0"/>
              <a:t>a tertiary school providing theoretical and practical training on a specific </a:t>
            </a:r>
            <a:r>
              <a:rPr lang="en-US" sz="1500" i="1" dirty="0" smtClean="0"/>
              <a:t>topic </a:t>
            </a:r>
            <a:r>
              <a:rPr lang="en-US" sz="1500" i="1" dirty="0"/>
              <a:t>or leading to certain </a:t>
            </a:r>
            <a:r>
              <a:rPr lang="en-US" sz="1500" i="1" dirty="0" smtClean="0"/>
              <a:t>degree</a:t>
            </a:r>
            <a:r>
              <a:rPr lang="en-US" sz="1500" dirty="0" smtClean="0"/>
              <a:t>)</a:t>
            </a:r>
          </a:p>
          <a:p>
            <a:pPr marL="1143000" indent="0">
              <a:buNone/>
            </a:pPr>
            <a:r>
              <a:rPr lang="en-US" sz="1500" b="1" dirty="0" smtClean="0"/>
              <a:t>Vocational </a:t>
            </a:r>
            <a:r>
              <a:rPr lang="en-US" sz="1500" b="1" dirty="0"/>
              <a:t>school </a:t>
            </a:r>
            <a:r>
              <a:rPr lang="en-US" sz="1500" dirty="0"/>
              <a:t>(</a:t>
            </a:r>
            <a:r>
              <a:rPr lang="en-US" sz="1500" i="1" dirty="0"/>
              <a:t>a tertiary school where students are given education and training which </a:t>
            </a:r>
            <a:r>
              <a:rPr lang="en-US" sz="1500" i="1" dirty="0" smtClean="0"/>
              <a:t>prepares </a:t>
            </a:r>
            <a:r>
              <a:rPr lang="en-US" sz="1500" i="1" dirty="0"/>
              <a:t>for direct   entry, without further training, into specific </a:t>
            </a:r>
            <a:r>
              <a:rPr lang="en-US" sz="1500" i="1" dirty="0" smtClean="0"/>
              <a:t>occupation</a:t>
            </a:r>
            <a:r>
              <a:rPr lang="en-US" sz="1500" dirty="0" smtClean="0"/>
              <a:t>)</a:t>
            </a:r>
          </a:p>
          <a:p>
            <a:pPr marL="1143000" indent="0">
              <a:buNone/>
            </a:pPr>
            <a:r>
              <a:rPr lang="en-US" sz="1500" b="1" dirty="0" smtClean="0"/>
              <a:t>Technical </a:t>
            </a:r>
            <a:r>
              <a:rPr lang="en-US" sz="1500" b="1" dirty="0"/>
              <a:t>school </a:t>
            </a:r>
            <a:r>
              <a:rPr lang="en-US" sz="1500" dirty="0"/>
              <a:t>(</a:t>
            </a:r>
            <a:r>
              <a:rPr lang="en-US" sz="1500" i="1" dirty="0"/>
              <a:t>a tertiary school where students learn about technical skills required for a </a:t>
            </a:r>
            <a:r>
              <a:rPr lang="en-US" sz="1500" i="1" dirty="0" smtClean="0"/>
              <a:t>certain job</a:t>
            </a:r>
            <a:r>
              <a:rPr lang="en-US" sz="1500" dirty="0" smtClean="0"/>
              <a:t>)</a:t>
            </a:r>
          </a:p>
          <a:p>
            <a:pPr marL="1143000" indent="0">
              <a:buNone/>
            </a:pPr>
            <a:r>
              <a:rPr lang="en-US" sz="1500" b="1" dirty="0" smtClean="0"/>
              <a:t>Graduate </a:t>
            </a:r>
            <a:r>
              <a:rPr lang="en-US" sz="1500" b="1" dirty="0"/>
              <a:t>school </a:t>
            </a:r>
            <a:r>
              <a:rPr lang="en-US" sz="1500" dirty="0"/>
              <a:t>(</a:t>
            </a:r>
            <a:r>
              <a:rPr lang="en-US" sz="1500" i="1" dirty="0"/>
              <a:t>a tertiary school in a university or independent offering study leading to </a:t>
            </a:r>
            <a:r>
              <a:rPr lang="en-US" sz="1500" i="1" dirty="0" smtClean="0"/>
              <a:t>degrees </a:t>
            </a:r>
            <a:r>
              <a:rPr lang="en-US" sz="1500" i="1" dirty="0"/>
              <a:t>beyond the bachelor's </a:t>
            </a:r>
            <a:r>
              <a:rPr lang="en-US" sz="1500" i="1" dirty="0" smtClean="0"/>
              <a:t>degree</a:t>
            </a:r>
            <a:r>
              <a:rPr lang="en-US" sz="1500" dirty="0" smtClean="0"/>
              <a:t>)</a:t>
            </a:r>
          </a:p>
          <a:p>
            <a:pPr marL="347663" indent="0">
              <a:buNone/>
            </a:pPr>
            <a:r>
              <a:rPr lang="en-US" sz="1500" b="1" dirty="0"/>
              <a:t>College</a:t>
            </a:r>
            <a:r>
              <a:rPr lang="en-US" sz="1500" dirty="0" smtClean="0"/>
              <a:t> </a:t>
            </a:r>
            <a:r>
              <a:rPr lang="en-US" sz="1500" dirty="0"/>
              <a:t>(</a:t>
            </a:r>
            <a:r>
              <a:rPr lang="en-US" sz="1500" i="1" dirty="0"/>
              <a:t>an educational institution or a constituent part of a university or independent institution, </a:t>
            </a:r>
            <a:r>
              <a:rPr lang="en-US" sz="1500" i="1" dirty="0" smtClean="0"/>
              <a:t>providing </a:t>
            </a:r>
            <a:r>
              <a:rPr lang="en-US" sz="1500" i="1" dirty="0"/>
              <a:t>higher education or specialized professional </a:t>
            </a:r>
            <a:r>
              <a:rPr lang="en-US" sz="1500" i="1" dirty="0" smtClean="0"/>
              <a:t>training</a:t>
            </a:r>
            <a:r>
              <a:rPr lang="en-US" sz="1500" dirty="0" smtClean="0"/>
              <a:t>)</a:t>
            </a:r>
          </a:p>
          <a:p>
            <a:pPr marL="347663" indent="0">
              <a:buNone/>
            </a:pPr>
            <a:r>
              <a:rPr lang="en-US" sz="1500" b="1" dirty="0" smtClean="0"/>
              <a:t>University</a:t>
            </a:r>
            <a:r>
              <a:rPr lang="en-US" sz="1500" dirty="0" smtClean="0"/>
              <a:t> </a:t>
            </a:r>
            <a:r>
              <a:rPr lang="en-US" sz="1500" dirty="0"/>
              <a:t>(</a:t>
            </a:r>
            <a:r>
              <a:rPr lang="en-US" sz="1500" i="1" dirty="0"/>
              <a:t>an educational institution of higher education and research which grants academic degrees </a:t>
            </a:r>
            <a:r>
              <a:rPr lang="en-US" sz="1500" i="1" dirty="0" smtClean="0"/>
              <a:t>in </a:t>
            </a:r>
            <a:r>
              <a:rPr lang="en-US" sz="1500" i="1" dirty="0"/>
              <a:t>a variety of subjects and provides both undergraduate education and postgraduate education</a:t>
            </a:r>
            <a:r>
              <a:rPr lang="en-US" sz="1500" dirty="0"/>
              <a:t>)</a:t>
            </a:r>
          </a:p>
          <a:p>
            <a:pPr marL="0" indent="0">
              <a:buNone/>
            </a:pPr>
            <a:endParaRPr lang="en-US" sz="1600" dirty="0">
              <a:latin typeface="Gill San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84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STEPS</a:t>
            </a:r>
            <a:r>
              <a:rPr lang="en-US" altLang="en-US" sz="1200" b="1" dirty="0" smtClean="0"/>
              <a:t> </a:t>
            </a:r>
            <a:r>
              <a:rPr lang="en-US" altLang="en-US" sz="1200" b="1" dirty="0"/>
              <a:t>:: PRINCIPLES :: APPLICATIONS :: EXERCISES</a:t>
            </a:r>
          </a:p>
        </p:txBody>
      </p:sp>
    </p:spTree>
    <p:extLst>
      <p:ext uri="{BB962C8B-B14F-4D97-AF65-F5344CB8AC3E}">
        <p14:creationId xmlns:p14="http://schemas.microsoft.com/office/powerpoint/2010/main" val="27497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152877"/>
            <a:ext cx="8734460" cy="75584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Guiding principles</a:t>
            </a:r>
            <a:endParaRPr lang="en-US" altLang="zh-CN" sz="1800" dirty="0"/>
          </a:p>
        </p:txBody>
      </p:sp>
      <p:graphicFrame>
        <p:nvGraphicFramePr>
          <p:cNvPr id="6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39617"/>
              </p:ext>
            </p:extLst>
          </p:nvPr>
        </p:nvGraphicFramePr>
        <p:xfrm>
          <a:off x="360045" y="980728"/>
          <a:ext cx="8533925" cy="498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7557"/>
                <a:gridCol w="6116368"/>
              </a:tblGrid>
              <a:tr h="3815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Principle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Example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</a:tr>
              <a:tr h="67500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Relevance</a:t>
                      </a:r>
                      <a:r>
                        <a:rPr lang="en-US" sz="1800" b="1" dirty="0" smtClean="0">
                          <a:ea typeface="ＭＳ Ｐゴシック" pitchFamily="34" charset="-128"/>
                        </a:rPr>
                        <a:t> 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a typeface="ＭＳ Ｐゴシック" pitchFamily="34" charset="-128"/>
                        </a:rPr>
                        <a:t>breed is more realistic to classify the universe of cows instead of by grade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</a:tr>
              <a:tr h="38152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Ascertainability</a:t>
                      </a:r>
                      <a:r>
                        <a:rPr lang="en-US" sz="1800" b="1" dirty="0" smtClean="0">
                          <a:ea typeface="ＭＳ Ｐゴシック" pitchFamily="34" charset="-128"/>
                        </a:rPr>
                        <a:t> 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a typeface="ＭＳ Ｐゴシック" pitchFamily="34" charset="-128"/>
                        </a:rPr>
                        <a:t>flowing body of water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</a:tr>
              <a:tr h="38152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Permanence</a:t>
                      </a:r>
                      <a:r>
                        <a:rPr lang="en-US" sz="1800" b="1" dirty="0" smtClean="0">
                          <a:ea typeface="ＭＳ Ｐゴシック" pitchFamily="34" charset="-128"/>
                        </a:rPr>
                        <a:t> 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a typeface="ＭＳ Ｐゴシック" pitchFamily="34" charset="-128"/>
                        </a:rPr>
                        <a:t>spring</a:t>
                      </a:r>
                      <a:r>
                        <a:rPr lang="en-US" sz="1800" b="1" baseline="0" dirty="0" smtClean="0">
                          <a:ea typeface="ＭＳ Ｐゴシック" pitchFamily="34" charset="-128"/>
                        </a:rPr>
                        <a:t> as </a:t>
                      </a:r>
                      <a:r>
                        <a:rPr lang="en-US" sz="1800" b="1" dirty="0" smtClean="0">
                          <a:ea typeface="ＭＳ Ｐゴシック" pitchFamily="34" charset="-128"/>
                        </a:rPr>
                        <a:t>a natural flow of ground water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</a:tr>
              <a:tr h="67500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Exhaustiveness</a:t>
                      </a:r>
                      <a:r>
                        <a:rPr lang="en-US" sz="1800" b="1" dirty="0" smtClean="0">
                          <a:ea typeface="ＭＳ Ｐゴシック" pitchFamily="34" charset="-128"/>
                        </a:rPr>
                        <a:t> 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a typeface="ＭＳ Ｐゴシック" pitchFamily="34" charset="-128"/>
                        </a:rPr>
                        <a:t>to classify the universe of people, we need both male and female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</a:tr>
              <a:tr h="67500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Exclusiveness</a:t>
                      </a:r>
                      <a:r>
                        <a:rPr lang="en-US" sz="1800" b="1" dirty="0" smtClean="0">
                          <a:ea typeface="ＭＳ Ｐゴシック" pitchFamily="34" charset="-128"/>
                        </a:rPr>
                        <a:t> 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a typeface="ＭＳ Ｐゴシック" pitchFamily="34" charset="-128"/>
                        </a:rPr>
                        <a:t>age and date of birth, both produce the same divisions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</a:tr>
              <a:tr h="67500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Context</a:t>
                      </a:r>
                      <a:r>
                        <a:rPr lang="en-US" sz="1800" b="1" dirty="0" smtClean="0">
                          <a:ea typeface="ＭＳ Ｐゴシック" pitchFamily="34" charset="-128"/>
                        </a:rPr>
                        <a:t> 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a typeface="ＭＳ Ｐゴシック" pitchFamily="34" charset="-128"/>
                        </a:rPr>
                        <a:t>bank, a bank of a river, OR, a building of a financial institution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</a:tr>
              <a:tr h="38152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Currency</a:t>
                      </a:r>
                      <a:r>
                        <a:rPr lang="en-US" sz="1800" b="1" dirty="0" smtClean="0">
                          <a:ea typeface="ＭＳ Ｐゴシック" pitchFamily="34" charset="-128"/>
                        </a:rPr>
                        <a:t> 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a typeface="ＭＳ Ｐゴシック" pitchFamily="34" charset="-128"/>
                        </a:rPr>
                        <a:t>metro station vs. subway station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</a:tr>
              <a:tr h="38152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Reticence</a:t>
                      </a:r>
                      <a:r>
                        <a:rPr lang="en-US" sz="1800" b="1" dirty="0" smtClean="0">
                          <a:ea typeface="ＭＳ Ｐゴシック" pitchFamily="34" charset="-128"/>
                        </a:rPr>
                        <a:t> 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minority author, black man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1436" marR="91436" marT="45711" marB="45711"/>
                </a:tc>
              </a:tr>
              <a:tr h="38152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Ordering</a:t>
                      </a:r>
                      <a:endParaRPr lang="en-US" sz="18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stream preferred to watercourse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1436" marR="91436" marT="45711" marB="45711"/>
                </a:tc>
              </a:tr>
            </a:tbl>
          </a:graphicData>
        </a:graphic>
      </p:graphicFrame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85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STEPS </a:t>
            </a:r>
            <a:r>
              <a:rPr lang="en-US" altLang="en-US" sz="1200" b="1" dirty="0"/>
              <a:t>:: </a:t>
            </a:r>
            <a:r>
              <a:rPr lang="en-US" altLang="en-US" sz="1200" b="1" dirty="0">
                <a:solidFill>
                  <a:srgbClr val="FF0000"/>
                </a:solidFill>
              </a:rPr>
              <a:t>PRINCIPLES</a:t>
            </a:r>
            <a:r>
              <a:rPr lang="en-US" altLang="en-US" sz="1200" b="1" dirty="0"/>
              <a:t> :: APPLICATIONS :: EXERCISES</a:t>
            </a:r>
          </a:p>
        </p:txBody>
      </p:sp>
    </p:spTree>
    <p:extLst>
      <p:ext uri="{BB962C8B-B14F-4D97-AF65-F5344CB8AC3E}">
        <p14:creationId xmlns:p14="http://schemas.microsoft.com/office/powerpoint/2010/main" val="153011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/>
              <a:t>Guidelines for the formal language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822722"/>
            <a:ext cx="8722816" cy="5333762"/>
          </a:xfrm>
        </p:spPr>
        <p:txBody>
          <a:bodyPr/>
          <a:lstStyle/>
          <a:p>
            <a:r>
              <a:rPr lang="en-US" sz="2200" b="1" i="1" dirty="0">
                <a:solidFill>
                  <a:srgbClr val="0066FF"/>
                </a:solidFill>
              </a:rPr>
              <a:t>Concepts: </a:t>
            </a:r>
            <a:r>
              <a:rPr lang="en-US" sz="2200" dirty="0"/>
              <a:t>facets in UKC are descriptive ontologies where each concept denotes a set of real world entities (classes) or a property of real world entities (relations and attributes).</a:t>
            </a:r>
          </a:p>
          <a:p>
            <a:r>
              <a:rPr lang="en-US" sz="2200" b="1" i="1" dirty="0">
                <a:solidFill>
                  <a:srgbClr val="0066FF"/>
                </a:solidFill>
              </a:rPr>
              <a:t>Look for essential concepts: </a:t>
            </a:r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property of an entity (that we codify as a concept) is essential (as opposite of accidental) to that entity if it must hold for it. As special form of essence, a property is rigid if it is essential to all its instances </a:t>
            </a:r>
            <a:r>
              <a:rPr lang="en-US" sz="2200" dirty="0">
                <a:solidFill>
                  <a:srgbClr val="0066FF"/>
                </a:solidFill>
              </a:rPr>
              <a:t>[Guarino and Welty, 2002]</a:t>
            </a:r>
            <a:r>
              <a:rPr lang="en-US" sz="2200" dirty="0"/>
              <a:t>.</a:t>
            </a:r>
          </a:p>
          <a:p>
            <a:r>
              <a:rPr lang="en-US" sz="2200" b="1" i="1" dirty="0">
                <a:solidFill>
                  <a:srgbClr val="0066FF"/>
                </a:solidFill>
              </a:rPr>
              <a:t>Avoid complex concepts: </a:t>
            </a:r>
            <a:r>
              <a:rPr lang="en-US" sz="2200" dirty="0"/>
              <a:t>e.g. “red car”.</a:t>
            </a:r>
          </a:p>
          <a:p>
            <a:r>
              <a:rPr lang="en-US" sz="2200" b="1" i="1" dirty="0">
                <a:solidFill>
                  <a:srgbClr val="0066FF"/>
                </a:solidFill>
              </a:rPr>
              <a:t>Avoid </a:t>
            </a:r>
            <a:r>
              <a:rPr lang="en-US" sz="2200" b="1" i="1" dirty="0" smtClean="0">
                <a:solidFill>
                  <a:srgbClr val="0066FF"/>
                </a:solidFill>
              </a:rPr>
              <a:t>redundancies: </a:t>
            </a:r>
            <a:r>
              <a:rPr lang="en-US" sz="2200" dirty="0"/>
              <a:t>e.g. “nursery school” and “kindergarten” are </a:t>
            </a:r>
            <a:r>
              <a:rPr lang="en-US" sz="2200" dirty="0" smtClean="0"/>
              <a:t>synonyms</a:t>
            </a:r>
            <a:endParaRPr lang="en-US" sz="2200" b="1" i="1" dirty="0">
              <a:solidFill>
                <a:srgbClr val="0066FF"/>
              </a:solidFill>
            </a:endParaRPr>
          </a:p>
          <a:p>
            <a:r>
              <a:rPr lang="en-US" sz="2200" b="1" i="1" dirty="0">
                <a:solidFill>
                  <a:srgbClr val="0066FF"/>
                </a:solidFill>
              </a:rPr>
              <a:t>Avoid </a:t>
            </a:r>
            <a:r>
              <a:rPr lang="en-US" sz="2200" b="1" i="1" dirty="0" smtClean="0">
                <a:solidFill>
                  <a:srgbClr val="0066FF"/>
                </a:solidFill>
              </a:rPr>
              <a:t>individuals: </a:t>
            </a:r>
            <a:r>
              <a:rPr lang="en-US" sz="2200" dirty="0"/>
              <a:t>e.g. </a:t>
            </a:r>
            <a:r>
              <a:rPr lang="en-US" sz="2200" dirty="0" smtClean="0"/>
              <a:t>“United </a:t>
            </a:r>
            <a:r>
              <a:rPr lang="en-US" sz="2200" dirty="0"/>
              <a:t>States military </a:t>
            </a:r>
            <a:r>
              <a:rPr lang="en-US" sz="2200" dirty="0" smtClean="0"/>
              <a:t>academy”</a:t>
            </a:r>
          </a:p>
          <a:p>
            <a:r>
              <a:rPr lang="en-US" sz="2200" b="1" i="1" dirty="0">
                <a:solidFill>
                  <a:srgbClr val="0066FF"/>
                </a:solidFill>
              </a:rPr>
              <a:t>Pay attention to meronymy relations: </a:t>
            </a:r>
            <a:r>
              <a:rPr lang="en-US" sz="2200" dirty="0" smtClean="0"/>
              <a:t>while </a:t>
            </a:r>
            <a:r>
              <a:rPr lang="en-US" sz="2200" i="1" dirty="0"/>
              <a:t>part-of</a:t>
            </a:r>
            <a:r>
              <a:rPr lang="en-US" sz="2200" dirty="0"/>
              <a:t> is assumed to be transitive in </a:t>
            </a:r>
            <a:r>
              <a:rPr lang="en-US" sz="2200" dirty="0" smtClean="0"/>
              <a:t>general, </a:t>
            </a:r>
            <a:r>
              <a:rPr lang="en-US" sz="2200" i="1" dirty="0"/>
              <a:t>substance-of</a:t>
            </a:r>
            <a:r>
              <a:rPr lang="en-US" sz="2200" dirty="0"/>
              <a:t> and </a:t>
            </a:r>
            <a:r>
              <a:rPr lang="en-US" sz="2200" i="1" dirty="0"/>
              <a:t>member-of</a:t>
            </a:r>
            <a:r>
              <a:rPr lang="en-US" sz="2200" dirty="0"/>
              <a:t> are not. Therefore, the latter two cannot be considered as hierarchical. In fact, </a:t>
            </a:r>
            <a:r>
              <a:rPr lang="en-US" sz="2200" dirty="0">
                <a:solidFill>
                  <a:srgbClr val="0066FF"/>
                </a:solidFill>
              </a:rPr>
              <a:t>[</a:t>
            </a:r>
            <a:r>
              <a:rPr lang="en-US" sz="2200" dirty="0" err="1">
                <a:solidFill>
                  <a:srgbClr val="0066FF"/>
                </a:solidFill>
              </a:rPr>
              <a:t>Varzi</a:t>
            </a:r>
            <a:r>
              <a:rPr lang="en-US" sz="2200" dirty="0">
                <a:solidFill>
                  <a:srgbClr val="0066FF"/>
                </a:solidFill>
              </a:rPr>
              <a:t>, 2006] </a:t>
            </a:r>
            <a:r>
              <a:rPr lang="en-US" sz="2200" dirty="0" smtClean="0"/>
              <a:t>describes </a:t>
            </a:r>
            <a:r>
              <a:rPr lang="en-US" sz="2200" dirty="0"/>
              <a:t>some of the paradoxes that would be generated in assuming otherwise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86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50825" y="6212160"/>
            <a:ext cx="4625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Vincenzo Maltese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STEPS </a:t>
            </a:r>
            <a:r>
              <a:rPr lang="en-US" altLang="en-US" sz="1200" b="1" dirty="0"/>
              <a:t>:: </a:t>
            </a:r>
            <a:r>
              <a:rPr lang="en-US" altLang="en-US" sz="1200" b="1" dirty="0">
                <a:solidFill>
                  <a:srgbClr val="FF0000"/>
                </a:solidFill>
              </a:rPr>
              <a:t>PRINCIPLES</a:t>
            </a:r>
            <a:r>
              <a:rPr lang="en-US" altLang="en-US" sz="1200" b="1" dirty="0"/>
              <a:t> :: APPLICATIONS :: EXERCISES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/>
              <a:t>Guidelines for the natural language (I)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22816" cy="4937760"/>
          </a:xfrm>
        </p:spPr>
        <p:txBody>
          <a:bodyPr/>
          <a:lstStyle/>
          <a:p>
            <a:r>
              <a:rPr lang="en-US" sz="2200" b="1" i="1" dirty="0" smtClean="0">
                <a:solidFill>
                  <a:srgbClr val="0066FF"/>
                </a:solidFill>
              </a:rPr>
              <a:t>Terms and synsets: </a:t>
            </a:r>
            <a:r>
              <a:rPr lang="en-US" sz="2200" dirty="0" smtClean="0"/>
              <a:t>terms are grouped </a:t>
            </a:r>
            <a:r>
              <a:rPr lang="en-US" sz="2200" dirty="0"/>
              <a:t>into </a:t>
            </a:r>
            <a:r>
              <a:rPr lang="en-US" sz="2200" dirty="0" smtClean="0"/>
              <a:t>synsets. </a:t>
            </a:r>
            <a:r>
              <a:rPr lang="en-US" sz="2200" dirty="0"/>
              <a:t>In UKC multiple languages are accounted for by developing multiple dictionaries, i.e. by assigning either a synset or a GAP to every </a:t>
            </a:r>
            <a:r>
              <a:rPr lang="en-US" sz="2200" dirty="0" smtClean="0"/>
              <a:t>concept.</a:t>
            </a:r>
          </a:p>
          <a:p>
            <a:r>
              <a:rPr lang="en-US" sz="2200" b="1" i="1" dirty="0" smtClean="0">
                <a:solidFill>
                  <a:srgbClr val="0066FF"/>
                </a:solidFill>
              </a:rPr>
              <a:t>Lemmas: </a:t>
            </a:r>
            <a:r>
              <a:rPr lang="en-US" sz="2200" dirty="0" smtClean="0"/>
              <a:t>for </a:t>
            </a:r>
            <a:r>
              <a:rPr lang="en-US" sz="2200" dirty="0"/>
              <a:t>the selection of terms we focus on </a:t>
            </a:r>
            <a:r>
              <a:rPr lang="en-US" sz="2200" dirty="0" smtClean="0"/>
              <a:t>lemmas. </a:t>
            </a:r>
          </a:p>
          <a:p>
            <a:r>
              <a:rPr lang="en-US" sz="2200" dirty="0" smtClean="0"/>
              <a:t>We do not accept in UKC: </a:t>
            </a:r>
          </a:p>
          <a:p>
            <a:pPr lvl="1"/>
            <a:r>
              <a:rPr lang="en-US" sz="2200" b="1" i="1" dirty="0">
                <a:solidFill>
                  <a:srgbClr val="0066FF"/>
                </a:solidFill>
              </a:rPr>
              <a:t>articles</a:t>
            </a:r>
            <a:r>
              <a:rPr lang="en-US" sz="2200" dirty="0" smtClean="0"/>
              <a:t> </a:t>
            </a:r>
            <a:r>
              <a:rPr lang="en-US" sz="2200" dirty="0"/>
              <a:t>(e.g. the</a:t>
            </a:r>
            <a:r>
              <a:rPr lang="en-US" sz="2200" dirty="0" smtClean="0"/>
              <a:t>) and </a:t>
            </a:r>
            <a:r>
              <a:rPr lang="en-US" sz="2200" b="1" i="1" dirty="0">
                <a:solidFill>
                  <a:srgbClr val="0066FF"/>
                </a:solidFill>
              </a:rPr>
              <a:t>plural forms</a:t>
            </a:r>
            <a:r>
              <a:rPr lang="en-US" sz="2200" dirty="0" smtClean="0"/>
              <a:t>;</a:t>
            </a:r>
            <a:endParaRPr lang="en-US" sz="2200" dirty="0"/>
          </a:p>
          <a:p>
            <a:pPr lvl="1"/>
            <a:r>
              <a:rPr lang="en-US" sz="2200" b="1" i="1" dirty="0">
                <a:solidFill>
                  <a:srgbClr val="0066FF"/>
                </a:solidFill>
              </a:rPr>
              <a:t>capitalization</a:t>
            </a:r>
            <a:r>
              <a:rPr lang="en-US" sz="2200" dirty="0"/>
              <a:t>, except for cases such as acronyms and abbreviations;</a:t>
            </a:r>
          </a:p>
          <a:p>
            <a:pPr lvl="1"/>
            <a:r>
              <a:rPr lang="en-US" sz="2200" b="1" i="1" dirty="0">
                <a:solidFill>
                  <a:srgbClr val="0066FF"/>
                </a:solidFill>
              </a:rPr>
              <a:t>punctuation characters and parenthesis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en-US" sz="2200" dirty="0" smtClean="0"/>
              <a:t>The </a:t>
            </a:r>
            <a:r>
              <a:rPr lang="en-US" sz="2200" dirty="0"/>
              <a:t>following are instead accepted, but not recommended:</a:t>
            </a:r>
          </a:p>
          <a:p>
            <a:pPr lvl="1"/>
            <a:r>
              <a:rPr lang="en-US" sz="2200" b="1" i="1" dirty="0">
                <a:solidFill>
                  <a:srgbClr val="0066FF"/>
                </a:solidFill>
              </a:rPr>
              <a:t>loan terms</a:t>
            </a:r>
            <a:r>
              <a:rPr lang="en-US" sz="2200" dirty="0"/>
              <a:t>, i.e. terms borrowed from other languages, if </a:t>
            </a:r>
            <a:r>
              <a:rPr lang="en-US" sz="2200" dirty="0" smtClean="0"/>
              <a:t>widely used. </a:t>
            </a:r>
            <a:r>
              <a:rPr lang="en-US" sz="2200" dirty="0"/>
              <a:t>For instance, the term </a:t>
            </a:r>
            <a:r>
              <a:rPr lang="en-US" sz="2200" i="1" dirty="0"/>
              <a:t>kindergarten </a:t>
            </a:r>
            <a:r>
              <a:rPr lang="en-US" sz="2200" dirty="0"/>
              <a:t>in English is typically well accepted. </a:t>
            </a:r>
            <a:endParaRPr lang="en-US" sz="2200" dirty="0" smtClean="0"/>
          </a:p>
          <a:p>
            <a:pPr lvl="1"/>
            <a:r>
              <a:rPr lang="en-US" sz="2200" b="1" i="1" dirty="0">
                <a:solidFill>
                  <a:srgbClr val="0066FF"/>
                </a:solidFill>
              </a:rPr>
              <a:t>transliterations</a:t>
            </a:r>
            <a:r>
              <a:rPr lang="en-US" sz="2200" dirty="0"/>
              <a:t>, i.e. when a terms is a transcript from one alphabet to another one.</a:t>
            </a:r>
          </a:p>
          <a:p>
            <a:endParaRPr lang="en-US" sz="2000" dirty="0"/>
          </a:p>
        </p:txBody>
      </p:sp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87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50825" y="6212160"/>
            <a:ext cx="4625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Vincenzo Maltese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STEPS </a:t>
            </a:r>
            <a:r>
              <a:rPr lang="en-US" altLang="en-US" sz="1200" b="1" dirty="0"/>
              <a:t>:: </a:t>
            </a:r>
            <a:r>
              <a:rPr lang="en-US" altLang="en-US" sz="1200" b="1" dirty="0">
                <a:solidFill>
                  <a:srgbClr val="FF0000"/>
                </a:solidFill>
              </a:rPr>
              <a:t>PRINCIPLES</a:t>
            </a:r>
            <a:r>
              <a:rPr lang="en-US" altLang="en-US" sz="1200" b="1" dirty="0"/>
              <a:t> :: APPLICATIONS :: EXERCISES</a:t>
            </a:r>
          </a:p>
        </p:txBody>
      </p:sp>
    </p:spTree>
    <p:extLst>
      <p:ext uri="{BB962C8B-B14F-4D97-AF65-F5344CB8AC3E}">
        <p14:creationId xmlns:p14="http://schemas.microsoft.com/office/powerpoint/2010/main" val="31811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altLang="en-US" dirty="0"/>
              <a:t>Guidelines for the natural language (II)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858684"/>
            <a:ext cx="8722816" cy="2786340"/>
          </a:xfrm>
        </p:spPr>
        <p:txBody>
          <a:bodyPr/>
          <a:lstStyle/>
          <a:p>
            <a:r>
              <a:rPr lang="en-US" sz="2200" b="1" i="1" dirty="0" smtClean="0">
                <a:solidFill>
                  <a:srgbClr val="0066FF"/>
                </a:solidFill>
              </a:rPr>
              <a:t>Parts of speech: </a:t>
            </a:r>
            <a:r>
              <a:rPr lang="en-US" sz="2200" dirty="0" smtClean="0"/>
              <a:t>noun</a:t>
            </a:r>
            <a:r>
              <a:rPr lang="en-US" sz="2200" dirty="0"/>
              <a:t>, adjective, adverb and verb. A lemma can be a </a:t>
            </a:r>
            <a:r>
              <a:rPr lang="en-US" sz="2200" dirty="0">
                <a:solidFill>
                  <a:srgbClr val="FF0000"/>
                </a:solidFill>
              </a:rPr>
              <a:t>single word </a:t>
            </a:r>
            <a:r>
              <a:rPr lang="en-US" sz="2200" dirty="0"/>
              <a:t>(e.g. bank), a </a:t>
            </a:r>
            <a:r>
              <a:rPr lang="en-US" sz="2200" dirty="0">
                <a:solidFill>
                  <a:srgbClr val="FF0000"/>
                </a:solidFill>
              </a:rPr>
              <a:t>multi-word</a:t>
            </a:r>
            <a:r>
              <a:rPr lang="en-US" sz="2200" dirty="0"/>
              <a:t> (e.g. traffic light) </a:t>
            </a:r>
            <a:r>
              <a:rPr lang="en-US" sz="2200" dirty="0" smtClean="0"/>
              <a:t>or a </a:t>
            </a:r>
            <a:r>
              <a:rPr lang="en-US" sz="2200" dirty="0">
                <a:solidFill>
                  <a:srgbClr val="FF0000"/>
                </a:solidFill>
              </a:rPr>
              <a:t>prepositional phrase </a:t>
            </a:r>
            <a:r>
              <a:rPr lang="en-US" sz="2200" dirty="0"/>
              <a:t>(e.g. place of warship). </a:t>
            </a:r>
            <a:endParaRPr lang="en-US" sz="2200" dirty="0" smtClean="0"/>
          </a:p>
          <a:p>
            <a:r>
              <a:rPr lang="en-US" sz="2200" b="1" i="1" dirty="0" smtClean="0">
                <a:solidFill>
                  <a:srgbClr val="0066FF"/>
                </a:solidFill>
              </a:rPr>
              <a:t>Homographs: </a:t>
            </a:r>
            <a:r>
              <a:rPr lang="en-US" sz="2200" dirty="0" smtClean="0"/>
              <a:t> </a:t>
            </a:r>
            <a:r>
              <a:rPr lang="en-US" sz="2200" dirty="0"/>
              <a:t>terms which are spelled the same, but have different meaning. </a:t>
            </a:r>
            <a:r>
              <a:rPr lang="en-US" sz="2200" dirty="0" smtClean="0"/>
              <a:t>The same term can be associated to multiple concepts. </a:t>
            </a:r>
          </a:p>
          <a:p>
            <a:r>
              <a:rPr lang="en-US" sz="2200" b="1" i="1" dirty="0" smtClean="0">
                <a:solidFill>
                  <a:srgbClr val="0066FF"/>
                </a:solidFill>
              </a:rPr>
              <a:t>Glosses</a:t>
            </a:r>
            <a:r>
              <a:rPr lang="en-US" sz="2200" b="1" i="1" dirty="0">
                <a:solidFill>
                  <a:srgbClr val="0066FF"/>
                </a:solidFill>
              </a:rPr>
              <a:t>: </a:t>
            </a:r>
            <a:r>
              <a:rPr lang="en-US" sz="2200" dirty="0" smtClean="0"/>
              <a:t>in line </a:t>
            </a:r>
            <a:r>
              <a:rPr lang="en-US" sz="2200" dirty="0"/>
              <a:t>with principle of reticence, a gloss should not convey any cultural, temporal or regional bias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304235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88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50825" y="6212160"/>
            <a:ext cx="4625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Vincenzo Maltese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3573016"/>
            <a:ext cx="7488832" cy="738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Gill Sans"/>
              </a:rPr>
              <a:t>Primary school: </a:t>
            </a:r>
            <a:r>
              <a:rPr lang="en-US" sz="1400" dirty="0">
                <a:latin typeface="Gill Sans"/>
              </a:rPr>
              <a:t>a school for young children; usually the first 6 or 8 grades</a:t>
            </a:r>
          </a:p>
          <a:p>
            <a:r>
              <a:rPr lang="en-US" sz="1400" b="1" dirty="0">
                <a:latin typeface="Gill Sans"/>
              </a:rPr>
              <a:t>Infant school: </a:t>
            </a:r>
            <a:r>
              <a:rPr lang="en-US" sz="1400" dirty="0">
                <a:latin typeface="Gill Sans"/>
              </a:rPr>
              <a:t>British school for children aged 5-7</a:t>
            </a:r>
          </a:p>
          <a:p>
            <a:r>
              <a:rPr lang="en-US" sz="1400" b="1" dirty="0">
                <a:latin typeface="Gill Sans"/>
              </a:rPr>
              <a:t>Junior school: </a:t>
            </a:r>
            <a:r>
              <a:rPr lang="en-US" sz="1400" dirty="0">
                <a:latin typeface="Gill Sans"/>
              </a:rPr>
              <a:t>British school for children aged 7-11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4516094"/>
            <a:ext cx="7488832" cy="116955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Gill Sans"/>
              </a:rPr>
              <a:t>Primary </a:t>
            </a:r>
            <a:r>
              <a:rPr lang="en-US" sz="1400" b="1" dirty="0" smtClean="0">
                <a:latin typeface="Gill Sans"/>
              </a:rPr>
              <a:t>school: </a:t>
            </a:r>
            <a:r>
              <a:rPr lang="en-US" sz="1400" dirty="0">
                <a:latin typeface="Gill Sans"/>
              </a:rPr>
              <a:t>a school for children where they receive the first stage of basic education</a:t>
            </a:r>
          </a:p>
          <a:p>
            <a:r>
              <a:rPr lang="en-US" sz="1400" b="1" dirty="0">
                <a:latin typeface="Gill Sans"/>
              </a:rPr>
              <a:t>Infant </a:t>
            </a:r>
            <a:r>
              <a:rPr lang="en-US" sz="1400" b="1" dirty="0" smtClean="0">
                <a:latin typeface="Gill Sans"/>
              </a:rPr>
              <a:t>school: </a:t>
            </a:r>
            <a:r>
              <a:rPr lang="en-US" sz="1400" dirty="0">
                <a:latin typeface="Gill Sans"/>
              </a:rPr>
              <a:t>a primary school for very young children where they learn basic reading and writing skills</a:t>
            </a:r>
          </a:p>
          <a:p>
            <a:r>
              <a:rPr lang="en-US" sz="1400" b="1" dirty="0">
                <a:latin typeface="Gill Sans"/>
              </a:rPr>
              <a:t>Junior </a:t>
            </a:r>
            <a:r>
              <a:rPr lang="en-US" sz="1400" b="1" dirty="0" smtClean="0">
                <a:latin typeface="Gill Sans"/>
              </a:rPr>
              <a:t>school: </a:t>
            </a:r>
            <a:r>
              <a:rPr lang="en-US" sz="1400" dirty="0">
                <a:latin typeface="Gill Sans"/>
              </a:rPr>
              <a:t>a primary school for young children where they learn basic notions of core subjects such as math, history and other social sciences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16965" y="375768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6965" y="49162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YES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835696" y="6309320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STEPS </a:t>
            </a:r>
            <a:r>
              <a:rPr lang="en-US" altLang="en-US" sz="1200" b="1" dirty="0"/>
              <a:t>:: </a:t>
            </a:r>
            <a:r>
              <a:rPr lang="en-US" altLang="en-US" sz="1200" b="1" dirty="0">
                <a:solidFill>
                  <a:srgbClr val="FF0000"/>
                </a:solidFill>
              </a:rPr>
              <a:t>PRINCIPLES</a:t>
            </a:r>
            <a:r>
              <a:rPr lang="en-US" altLang="en-US" sz="1200" b="1" dirty="0"/>
              <a:t> :: APPLICATIONS :: EXERCISES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contenuto 2"/>
          <p:cNvSpPr txBox="1">
            <a:spLocks/>
          </p:cNvSpPr>
          <p:nvPr/>
        </p:nvSpPr>
        <p:spPr bwMode="auto">
          <a:xfrm>
            <a:off x="2100808" y="1124744"/>
            <a:ext cx="3901918" cy="37263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0066FF"/>
                </a:solidFill>
                <a:latin typeface="+mn-lt"/>
              </a:rPr>
              <a:t>Class</a:t>
            </a:r>
            <a:r>
              <a:rPr lang="en-US" sz="2400" b="1" dirty="0">
                <a:latin typeface="+mn-lt"/>
              </a:rPr>
              <a:t>: 		</a:t>
            </a:r>
            <a:r>
              <a:rPr lang="en-US" sz="2400" b="1" u="sng" dirty="0">
                <a:solidFill>
                  <a:srgbClr val="0066FF"/>
                </a:solidFill>
                <a:latin typeface="+mn-lt"/>
              </a:rPr>
              <a:t>River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0066FF"/>
                </a:solidFill>
                <a:latin typeface="+mn-lt"/>
              </a:rPr>
              <a:t>Name</a:t>
            </a:r>
            <a:r>
              <a:rPr lang="en-US" sz="2400" b="1" dirty="0">
                <a:latin typeface="+mn-lt"/>
              </a:rPr>
              <a:t>: </a:t>
            </a:r>
            <a:r>
              <a:rPr lang="en-US" sz="2400" b="1" dirty="0" smtClean="0">
                <a:latin typeface="+mn-lt"/>
              </a:rPr>
              <a:t>		Thames</a:t>
            </a:r>
            <a:endParaRPr lang="en-US" sz="2400" b="1" dirty="0">
              <a:latin typeface="+mn-lt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0066FF"/>
                </a:solidFill>
                <a:latin typeface="+mn-lt"/>
              </a:rPr>
              <a:t>Latitude</a:t>
            </a:r>
            <a:r>
              <a:rPr lang="en-US" sz="2400" b="1" dirty="0">
                <a:latin typeface="+mn-lt"/>
              </a:rPr>
              <a:t>: 	</a:t>
            </a:r>
            <a:r>
              <a:rPr lang="en-US" sz="2400" b="1" dirty="0" smtClean="0">
                <a:latin typeface="+mn-lt"/>
              </a:rPr>
              <a:t>51.50</a:t>
            </a:r>
            <a:endParaRPr lang="en-US" sz="2400" b="1" dirty="0">
              <a:latin typeface="+mn-lt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0066FF"/>
                </a:solidFill>
                <a:latin typeface="+mn-lt"/>
              </a:rPr>
              <a:t>Longitude</a:t>
            </a:r>
            <a:r>
              <a:rPr lang="en-US" sz="2400" b="1" dirty="0">
                <a:latin typeface="+mn-lt"/>
              </a:rPr>
              <a:t>: </a:t>
            </a:r>
            <a:r>
              <a:rPr lang="en-US" sz="2400" b="1" dirty="0" smtClean="0">
                <a:latin typeface="+mn-lt"/>
              </a:rPr>
              <a:t>	0.61</a:t>
            </a:r>
            <a:endParaRPr lang="en-US" sz="2400" b="1" dirty="0">
              <a:latin typeface="+mn-lt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0066FF"/>
                </a:solidFill>
                <a:latin typeface="+mn-lt"/>
              </a:rPr>
              <a:t>Length</a:t>
            </a:r>
            <a:r>
              <a:rPr lang="en-US" sz="2400" b="1" dirty="0" smtClean="0">
                <a:latin typeface="+mn-lt"/>
              </a:rPr>
              <a:t>: 	346 km (</a:t>
            </a:r>
            <a:r>
              <a:rPr lang="en-US" sz="2400" b="1" u="sng" dirty="0">
                <a:solidFill>
                  <a:srgbClr val="0066FF"/>
                </a:solidFill>
                <a:latin typeface="+mn-lt"/>
              </a:rPr>
              <a:t>long</a:t>
            </a:r>
            <a:r>
              <a:rPr lang="en-US" sz="2400" b="1" dirty="0" smtClean="0">
                <a:latin typeface="+mn-lt"/>
              </a:rPr>
              <a:t>)</a:t>
            </a:r>
            <a:endParaRPr lang="en-US" sz="2400" b="1" dirty="0">
              <a:latin typeface="+mn-lt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400" b="1" u="sng" dirty="0">
                <a:solidFill>
                  <a:srgbClr val="0066FF"/>
                </a:solidFill>
                <a:latin typeface="+mn-lt"/>
              </a:rPr>
              <a:t>Part-of</a:t>
            </a:r>
            <a:r>
              <a:rPr lang="en-US" sz="2400" b="1" dirty="0">
                <a:latin typeface="+mn-lt"/>
              </a:rPr>
              <a:t>: </a:t>
            </a:r>
            <a:r>
              <a:rPr lang="en-US" sz="2400" b="1" dirty="0" smtClean="0">
                <a:latin typeface="+mn-lt"/>
              </a:rPr>
              <a:t>	UK</a:t>
            </a:r>
            <a:endParaRPr lang="en-US" sz="2400" b="1" dirty="0">
              <a:latin typeface="+mn-lt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89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56592" y="1844825"/>
            <a:ext cx="1692188" cy="593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ＭＳ Ｐゴシック" pitchFamily="34" charset="-128"/>
              </a:rPr>
              <a:t>Attributes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6592" y="1124745"/>
            <a:ext cx="1692188" cy="593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a typeface="ＭＳ Ｐゴシック" pitchFamily="34" charset="-128"/>
              </a:rPr>
              <a:t>Entity Class</a:t>
            </a:r>
            <a:endParaRPr lang="en-US" sz="24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81145" y="4257765"/>
            <a:ext cx="1692188" cy="593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a typeface="ＭＳ Ｐゴシック" pitchFamily="34" charset="-128"/>
              </a:rPr>
              <a:t>Relations</a:t>
            </a:r>
            <a:endParaRPr lang="en-US" sz="24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028800" y="1124745"/>
            <a:ext cx="0" cy="593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028800" y="1844825"/>
            <a:ext cx="0" cy="23042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028800" y="4257766"/>
            <a:ext cx="0" cy="593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720080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Franklin Gothic Book" pitchFamily="34" charset="0"/>
                <a:ea typeface="ＭＳ Ｐゴシック" pitchFamily="34" charset="-128"/>
                <a:cs typeface="+mn-cs"/>
              </a:rPr>
              <a:t>Back to entities</a:t>
            </a: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 bwMode="auto">
          <a:xfrm>
            <a:off x="6084168" y="4822500"/>
            <a:ext cx="2880320" cy="68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Perpetua" pitchFamily="18" charset="0"/>
              </a:rPr>
              <a:t>Thames</a:t>
            </a:r>
            <a:endParaRPr lang="en-US" sz="2400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50825" y="6212160"/>
            <a:ext cx="4625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Vincenzo Maltese</a:t>
            </a:r>
          </a:p>
        </p:txBody>
      </p:sp>
      <p:pic>
        <p:nvPicPr>
          <p:cNvPr id="2050" name="Picture 2" descr="http://www.thetimes.co.uk/tto/multimedia/archive/00370/RiverCruise_370644c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6230" y="1150092"/>
            <a:ext cx="2878258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79512" y="5293522"/>
            <a:ext cx="8507288" cy="588680"/>
          </a:xfrm>
        </p:spPr>
        <p:txBody>
          <a:bodyPr/>
          <a:lstStyle/>
          <a:p>
            <a:pPr marL="0" lvl="1" indent="0" eaLnBrk="1" hangingPunct="1">
              <a:spcBef>
                <a:spcPts val="575"/>
              </a:spcBef>
              <a:buClr>
                <a:schemeClr val="accent1"/>
              </a:buClr>
              <a:buNone/>
            </a:pPr>
            <a:r>
              <a:rPr lang="en-US" altLang="en-US" sz="2000" dirty="0" smtClean="0">
                <a:latin typeface="Gill Sans MT" pitchFamily="34" charset="0"/>
              </a:rPr>
              <a:t>Each of the terms above comes from a DERA ontology in KB</a:t>
            </a: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STEPS </a:t>
            </a:r>
            <a:r>
              <a:rPr lang="en-US" altLang="en-US" sz="1200" b="1" dirty="0"/>
              <a:t>:: </a:t>
            </a:r>
            <a:r>
              <a:rPr lang="en-US" altLang="en-US" sz="1200" b="1" dirty="0">
                <a:solidFill>
                  <a:srgbClr val="FF0000"/>
                </a:solidFill>
              </a:rPr>
              <a:t>PRINCIPLES</a:t>
            </a:r>
            <a:r>
              <a:rPr lang="en-US" altLang="en-US" sz="1200" b="1" dirty="0"/>
              <a:t> :: APPLICATIONS :: EXERCISES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4392488" cy="5247764"/>
          </a:xfrm>
        </p:spPr>
        <p:txBody>
          <a:bodyPr/>
          <a:lstStyle/>
          <a:p>
            <a:pPr algn="just"/>
            <a:r>
              <a:rPr lang="en-US" altLang="en-US" sz="2000" u="sng" dirty="0">
                <a:solidFill>
                  <a:srgbClr val="FF3300"/>
                </a:solidFill>
                <a:latin typeface="Gill Sans"/>
              </a:rPr>
              <a:t>CONCEPT</a:t>
            </a:r>
            <a:r>
              <a:rPr lang="en-US" altLang="en-US" sz="2000" dirty="0">
                <a:latin typeface="Gill Sans"/>
              </a:rPr>
              <a:t>: it represents a set of objects or individuals</a:t>
            </a:r>
          </a:p>
          <a:p>
            <a:pPr algn="just"/>
            <a:r>
              <a:rPr lang="en-US" altLang="en-US" sz="2000" u="sng" dirty="0">
                <a:solidFill>
                  <a:srgbClr val="FF3300"/>
                </a:solidFill>
                <a:latin typeface="Gill Sans"/>
              </a:rPr>
              <a:t>EXTENSION</a:t>
            </a:r>
            <a:r>
              <a:rPr lang="en-US" altLang="en-US" sz="2000" dirty="0">
                <a:latin typeface="Gill Sans"/>
              </a:rPr>
              <a:t>: the set </a:t>
            </a:r>
            <a:r>
              <a:rPr lang="en-US" altLang="en-US" sz="2000" dirty="0" smtClean="0">
                <a:latin typeface="Gill Sans"/>
              </a:rPr>
              <a:t>of individuals is </a:t>
            </a:r>
            <a:r>
              <a:rPr lang="en-US" altLang="en-US" sz="2000" dirty="0">
                <a:latin typeface="Gill Sans"/>
              </a:rPr>
              <a:t>called the concept </a:t>
            </a:r>
            <a:r>
              <a:rPr lang="en-US" altLang="en-US" sz="2000" dirty="0">
                <a:solidFill>
                  <a:srgbClr val="0000FF"/>
                </a:solidFill>
                <a:latin typeface="Gill Sans"/>
              </a:rPr>
              <a:t>extension</a:t>
            </a:r>
            <a:r>
              <a:rPr lang="en-US" altLang="en-US" sz="2000" dirty="0">
                <a:latin typeface="Gill Sans"/>
              </a:rPr>
              <a:t> or the concept </a:t>
            </a:r>
            <a:r>
              <a:rPr lang="en-US" altLang="en-US" sz="2000" dirty="0">
                <a:solidFill>
                  <a:srgbClr val="0000FF"/>
                </a:solidFill>
                <a:latin typeface="Gill Sans"/>
              </a:rPr>
              <a:t>interpretation</a:t>
            </a:r>
            <a:endParaRPr lang="en-US" altLang="en-US" sz="2000" dirty="0">
              <a:latin typeface="Gill Sans"/>
            </a:endParaRPr>
          </a:p>
          <a:p>
            <a:pPr algn="just"/>
            <a:r>
              <a:rPr lang="en-US" altLang="en-US" sz="2000" u="sng" dirty="0" smtClean="0">
                <a:solidFill>
                  <a:srgbClr val="FF3300"/>
                </a:solidFill>
                <a:latin typeface="Gill Sans"/>
              </a:rPr>
              <a:t>RELATION</a:t>
            </a:r>
            <a:r>
              <a:rPr lang="en-US" altLang="en-US" sz="2000" dirty="0">
                <a:latin typeface="Gill Sans"/>
              </a:rPr>
              <a:t>: a link from the source concept to the target </a:t>
            </a:r>
            <a:r>
              <a:rPr lang="en-US" altLang="en-US" sz="2000" dirty="0" smtClean="0">
                <a:latin typeface="Gill Sans"/>
              </a:rPr>
              <a:t>concept</a:t>
            </a:r>
          </a:p>
          <a:p>
            <a:pPr algn="just"/>
            <a:endParaRPr lang="en-US" altLang="en-US" sz="2000" dirty="0" smtClean="0">
              <a:latin typeface="Gill Sans"/>
            </a:endParaRPr>
          </a:p>
          <a:p>
            <a:pPr algn="just"/>
            <a:r>
              <a:rPr lang="en-US" altLang="en-US" sz="2000" dirty="0">
                <a:latin typeface="Gill Sans"/>
              </a:rPr>
              <a:t>Concepts are often lexically defined, i.e. they have </a:t>
            </a:r>
            <a:r>
              <a:rPr lang="en-US" altLang="en-US" sz="2000" dirty="0">
                <a:solidFill>
                  <a:srgbClr val="FF3300"/>
                </a:solidFill>
                <a:latin typeface="Gill Sans"/>
              </a:rPr>
              <a:t>natural language labels </a:t>
            </a:r>
            <a:r>
              <a:rPr lang="en-US" altLang="en-US" sz="2000" dirty="0">
                <a:latin typeface="Gill Sans"/>
              </a:rPr>
              <a:t>which are used to describe the concept </a:t>
            </a:r>
            <a:r>
              <a:rPr lang="en-US" altLang="en-US" sz="2000" dirty="0" smtClean="0">
                <a:latin typeface="Gill Sans"/>
              </a:rPr>
              <a:t>extensions, </a:t>
            </a:r>
            <a:r>
              <a:rPr lang="en-US" altLang="en-US" sz="2000" dirty="0">
                <a:latin typeface="Gill Sans"/>
              </a:rPr>
              <a:t>often with an additional description </a:t>
            </a:r>
            <a:r>
              <a:rPr lang="en-US" altLang="en-US" sz="2000" dirty="0" smtClean="0">
                <a:latin typeface="Gill Sans"/>
              </a:rPr>
              <a:t>or gloss</a:t>
            </a:r>
          </a:p>
          <a:p>
            <a:endParaRPr lang="en-US" altLang="en-US" sz="2000" dirty="0">
              <a:latin typeface="Gill Sans"/>
            </a:endParaRPr>
          </a:p>
        </p:txBody>
      </p:sp>
      <p:sp>
        <p:nvSpPr>
          <p:cNvPr id="46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9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50825" y="6212160"/>
            <a:ext cx="4625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Vincenzo Maltese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85192" y="116632"/>
            <a:ext cx="843528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Concepts and relations (I)</a:t>
            </a:r>
            <a:endParaRPr lang="en-US" altLang="zh-CN" dirty="0" smtClean="0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979712" y="6288522"/>
            <a:ext cx="527065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PROBLEM ::  SOLUTION ::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ONTOLOGIES</a:t>
            </a:r>
            <a:r>
              <a:rPr lang="en-US" altLang="en-US" sz="1200" b="1" dirty="0" smtClean="0"/>
              <a:t> :: USE-CASES </a:t>
            </a:r>
            <a:r>
              <a:rPr lang="en-US" altLang="en-US" sz="1200" b="1" dirty="0"/>
              <a:t>:: </a:t>
            </a:r>
            <a:r>
              <a:rPr lang="en-US" altLang="en-US" sz="1200" b="1" dirty="0" smtClean="0"/>
              <a:t>EXERCISES</a:t>
            </a:r>
            <a:endParaRPr lang="en-US" altLang="en-US" sz="1200" b="1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pic>
        <p:nvPicPr>
          <p:cNvPr id="11266" name="Picture 2" descr="http://www.psp.wa.gov/downloads/PSSH_Toolkit/elements/do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age.shutterstock.com/display_pic_with_logo/96701/96701,1199877617,2/stock-vector-illustration-with-different-animal-icons-838022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3388" y="1422449"/>
            <a:ext cx="1663434" cy="16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>
            <a:stCxn id="11266" idx="0"/>
            <a:endCxn id="11270" idx="2"/>
          </p:cNvCxnSpPr>
          <p:nvPr/>
        </p:nvCxnSpPr>
        <p:spPr>
          <a:xfrm flipV="1">
            <a:off x="6552220" y="3068960"/>
            <a:ext cx="2885" cy="10081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740352" y="45811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3300"/>
                </a:solidFill>
              </a:rPr>
              <a:t>DOG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706201" y="206103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3300"/>
                </a:solidFill>
              </a:rPr>
              <a:t>ANIMAL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823176" y="335809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3300"/>
                </a:solidFill>
              </a:rPr>
              <a:t>i</a:t>
            </a:r>
            <a:r>
              <a:rPr lang="it-IT" b="1" dirty="0" err="1" smtClean="0">
                <a:solidFill>
                  <a:srgbClr val="FF3300"/>
                </a:solidFill>
              </a:rPr>
              <a:t>s</a:t>
            </a:r>
            <a:r>
              <a:rPr lang="it-IT" b="1" dirty="0" smtClean="0">
                <a:solidFill>
                  <a:srgbClr val="FF3300"/>
                </a:solidFill>
              </a:rPr>
              <a:t>-a</a:t>
            </a:r>
            <a:endParaRPr 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1184"/>
            <a:ext cx="8677597" cy="646473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Localization </a:t>
            </a:r>
            <a:r>
              <a:rPr lang="en-US" sz="2400" dirty="0">
                <a:solidFill>
                  <a:srgbClr val="0066FF"/>
                </a:solidFill>
                <a:latin typeface="Gill Sans"/>
              </a:rPr>
              <a:t>[</a:t>
            </a:r>
            <a:r>
              <a:rPr lang="en-US" sz="2400" dirty="0" err="1">
                <a:solidFill>
                  <a:srgbClr val="0066FF"/>
                </a:solidFill>
                <a:latin typeface="Gill Sans"/>
              </a:rPr>
              <a:t>Ganbold</a:t>
            </a:r>
            <a:r>
              <a:rPr lang="en-US" sz="2400" dirty="0">
                <a:solidFill>
                  <a:srgbClr val="0066FF"/>
                </a:solidFill>
                <a:latin typeface="Gill Sans"/>
              </a:rPr>
              <a:t> et. al., 2014] </a:t>
            </a:r>
            <a:endParaRPr lang="mn-MN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55576" y="4441688"/>
            <a:ext cx="3456384" cy="8804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en-US" sz="1600" b="1" dirty="0" smtClean="0"/>
              <a:t>{highway, main road}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   a major road for any form of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   motor transport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2040" y="4441688"/>
            <a:ext cx="3456384" cy="880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{</a:t>
            </a:r>
            <a:r>
              <a:rPr kumimoji="0" lang="mn-M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хурдны зам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}</a:t>
            </a:r>
            <a:endParaRPr lang="mn-MN" sz="16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28600" lvl="0" indent="-146050" eaLnBrk="0" hangingPunct="0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 </a:t>
            </a:r>
            <a:r>
              <a:rPr lang="mn-MN" sz="1600" dirty="0" smtClean="0">
                <a:latin typeface="+mn-lt"/>
                <a:cs typeface="+mn-cs"/>
              </a:rPr>
              <a:t>авто тээврийн хэрэгсэл саадгүй зорчих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mn-MN" sz="1600" dirty="0" smtClean="0">
                <a:latin typeface="+mn-lt"/>
                <a:cs typeface="+mn-cs"/>
              </a:rPr>
              <a:t>гол зам</a:t>
            </a:r>
            <a:endParaRPr lang="en-US" sz="1600" dirty="0" smtClean="0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91680" y="15613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7" name="TextBox 6"/>
          <p:cNvSpPr txBox="1"/>
          <p:nvPr/>
        </p:nvSpPr>
        <p:spPr>
          <a:xfrm>
            <a:off x="1907704" y="1505689"/>
            <a:ext cx="2581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road transportation facility</a:t>
            </a:r>
            <a:endParaRPr lang="mn-MN" sz="1600" dirty="0"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91680" y="321755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9" name="Oval 8"/>
          <p:cNvSpPr/>
          <p:nvPr/>
        </p:nvSpPr>
        <p:spPr>
          <a:xfrm>
            <a:off x="2411760" y="24254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10" name="Oval 9"/>
          <p:cNvSpPr/>
          <p:nvPr/>
        </p:nvSpPr>
        <p:spPr>
          <a:xfrm>
            <a:off x="3131840" y="321755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11" name="TextBox 10"/>
          <p:cNvSpPr txBox="1"/>
          <p:nvPr/>
        </p:nvSpPr>
        <p:spPr>
          <a:xfrm>
            <a:off x="2627784" y="2353456"/>
            <a:ext cx="596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road</a:t>
            </a:r>
            <a:endParaRPr lang="mn-MN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314554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track</a:t>
            </a:r>
            <a:endParaRPr lang="mn-MN" sz="1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008" y="3161873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highway</a:t>
            </a:r>
            <a:endParaRPr lang="mn-MN" sz="1600" dirty="0">
              <a:latin typeface="+mn-lt"/>
            </a:endParaRPr>
          </a:p>
        </p:txBody>
      </p:sp>
      <p:cxnSp>
        <p:nvCxnSpPr>
          <p:cNvPr id="15" name="Straight Arrow Connector 14"/>
          <p:cNvCxnSpPr>
            <a:stCxn id="9" idx="1"/>
            <a:endCxn id="6" idx="5"/>
          </p:cNvCxnSpPr>
          <p:nvPr/>
        </p:nvCxnSpPr>
        <p:spPr>
          <a:xfrm flipH="1" flipV="1">
            <a:off x="1876068" y="1745756"/>
            <a:ext cx="567328" cy="7113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7"/>
            <a:endCxn id="9" idx="3"/>
          </p:cNvCxnSpPr>
          <p:nvPr/>
        </p:nvCxnSpPr>
        <p:spPr>
          <a:xfrm flipV="1">
            <a:off x="1876068" y="2609852"/>
            <a:ext cx="567328" cy="6393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1"/>
            <a:endCxn id="9" idx="5"/>
          </p:cNvCxnSpPr>
          <p:nvPr/>
        </p:nvCxnSpPr>
        <p:spPr>
          <a:xfrm flipH="1" flipV="1">
            <a:off x="2596148" y="2609852"/>
            <a:ext cx="567328" cy="6393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35317" y="2765759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is-a</a:t>
            </a:r>
            <a:endParaRPr lang="mn-MN" sz="12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1680" y="2765759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is-a</a:t>
            </a:r>
            <a:endParaRPr lang="mn-MN" sz="12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1921408"/>
            <a:ext cx="644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part-of</a:t>
            </a:r>
            <a:endParaRPr lang="mn-MN" sz="12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40152" y="1617047"/>
            <a:ext cx="210867" cy="21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24" name="TextBox 23"/>
          <p:cNvSpPr txBox="1"/>
          <p:nvPr/>
        </p:nvSpPr>
        <p:spPr>
          <a:xfrm>
            <a:off x="6156176" y="1561368"/>
            <a:ext cx="244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600" dirty="0" smtClean="0">
                <a:latin typeface="+mn-lt"/>
              </a:rPr>
              <a:t>газрын тээврийн систем</a:t>
            </a:r>
            <a:endParaRPr lang="mn-MN" sz="1600" dirty="0"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40152" y="3273231"/>
            <a:ext cx="210867" cy="21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26" name="Oval 25"/>
          <p:cNvSpPr/>
          <p:nvPr/>
        </p:nvSpPr>
        <p:spPr>
          <a:xfrm>
            <a:off x="6660232" y="2481143"/>
            <a:ext cx="210867" cy="21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28" name="TextBox 27"/>
          <p:cNvSpPr txBox="1"/>
          <p:nvPr/>
        </p:nvSpPr>
        <p:spPr>
          <a:xfrm>
            <a:off x="6876256" y="2409135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600" dirty="0" smtClean="0">
                <a:latin typeface="+mn-lt"/>
              </a:rPr>
              <a:t>зам</a:t>
            </a:r>
            <a:endParaRPr lang="mn-MN" sz="16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8582" y="3217552"/>
            <a:ext cx="1269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600" dirty="0" smtClean="0">
                <a:latin typeface="+mn-lt"/>
              </a:rPr>
              <a:t>хурдны зам</a:t>
            </a:r>
            <a:endParaRPr lang="mn-MN" sz="1600" dirty="0">
              <a:latin typeface="+mn-lt"/>
            </a:endParaRPr>
          </a:p>
        </p:txBody>
      </p:sp>
      <p:cxnSp>
        <p:nvCxnSpPr>
          <p:cNvPr id="31" name="Straight Arrow Connector 30"/>
          <p:cNvCxnSpPr>
            <a:stCxn id="26" idx="1"/>
            <a:endCxn id="23" idx="5"/>
          </p:cNvCxnSpPr>
          <p:nvPr/>
        </p:nvCxnSpPr>
        <p:spPr>
          <a:xfrm flipH="1" flipV="1">
            <a:off x="6120138" y="1797033"/>
            <a:ext cx="570975" cy="71499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7"/>
            <a:endCxn id="26" idx="3"/>
          </p:cNvCxnSpPr>
          <p:nvPr/>
        </p:nvCxnSpPr>
        <p:spPr>
          <a:xfrm flipV="1">
            <a:off x="6120138" y="2661129"/>
            <a:ext cx="570975" cy="6429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40152" y="2821438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is-a</a:t>
            </a:r>
            <a:endParaRPr lang="mn-MN" sz="12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4208" y="1977087"/>
            <a:ext cx="644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part-of</a:t>
            </a:r>
            <a:endParaRPr lang="mn-MN" sz="12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32796" y="971436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translation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</a:t>
            </a:r>
            <a:endParaRPr lang="mn-M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057880" y="3631312"/>
            <a:ext cx="0" cy="7200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09408" y="3614983"/>
            <a:ext cx="0" cy="7200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80312" y="3289560"/>
            <a:ext cx="210867" cy="210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sp>
        <p:nvSpPr>
          <p:cNvPr id="43" name="TextBox 42"/>
          <p:cNvSpPr txBox="1"/>
          <p:nvPr/>
        </p:nvSpPr>
        <p:spPr>
          <a:xfrm>
            <a:off x="7596336" y="32175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latin typeface="+mn-lt"/>
              </a:rPr>
              <a:t>жим</a:t>
            </a:r>
            <a:endParaRPr lang="mn-MN" sz="1600" dirty="0">
              <a:latin typeface="+mn-lt"/>
            </a:endParaRPr>
          </a:p>
        </p:txBody>
      </p:sp>
      <p:cxnSp>
        <p:nvCxnSpPr>
          <p:cNvPr id="44" name="Straight Arrow Connector 43"/>
          <p:cNvCxnSpPr>
            <a:stCxn id="42" idx="1"/>
            <a:endCxn id="26" idx="5"/>
          </p:cNvCxnSpPr>
          <p:nvPr/>
        </p:nvCxnSpPr>
        <p:spPr>
          <a:xfrm flipH="1" flipV="1">
            <a:off x="6840218" y="2661129"/>
            <a:ext cx="570975" cy="6593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83789" y="283776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is-a</a:t>
            </a:r>
            <a:endParaRPr lang="mn-MN" sz="12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59632" y="97143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English</a:t>
            </a:r>
            <a:endParaRPr lang="mn-MN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64088" y="9714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Mongolian</a:t>
            </a:r>
            <a:endParaRPr lang="mn-MN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5508" y="397250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synset</a:t>
            </a:r>
            <a:endParaRPr lang="en-US" sz="1400" dirty="0">
              <a:solidFill>
                <a:schemeClr val="accent3"/>
              </a:solidFill>
            </a:endParaRPr>
          </a:p>
        </p:txBody>
      </p:sp>
      <p:cxnSp>
        <p:nvCxnSpPr>
          <p:cNvPr id="29" name="Straight Arrow Connector 28"/>
          <p:cNvCxnSpPr>
            <a:stCxn id="48" idx="0"/>
          </p:cNvCxnSpPr>
          <p:nvPr/>
        </p:nvCxnSpPr>
        <p:spPr>
          <a:xfrm flipV="1">
            <a:off x="1055934" y="5250105"/>
            <a:ext cx="419722" cy="463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7" name="Straight Arrow Connector 14336"/>
          <p:cNvCxnSpPr/>
          <p:nvPr/>
        </p:nvCxnSpPr>
        <p:spPr>
          <a:xfrm flipH="1">
            <a:off x="3021880" y="4241993"/>
            <a:ext cx="34362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54409" y="5713511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gloss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49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51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90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STEPS </a:t>
            </a:r>
            <a:r>
              <a:rPr lang="en-US" altLang="en-US" sz="1200" b="1" dirty="0"/>
              <a:t>:: PRINCIPLES :: </a:t>
            </a:r>
            <a:r>
              <a:rPr lang="en-US" altLang="en-US" sz="1200" b="1" dirty="0">
                <a:solidFill>
                  <a:srgbClr val="FF0000"/>
                </a:solidFill>
              </a:rPr>
              <a:t>APPLICATIONS</a:t>
            </a:r>
            <a:r>
              <a:rPr lang="en-US" altLang="en-US" sz="1200" b="1" dirty="0"/>
              <a:t> :: EXERCISES</a:t>
            </a:r>
          </a:p>
        </p:txBody>
      </p:sp>
    </p:spTree>
    <p:extLst>
      <p:ext uri="{BB962C8B-B14F-4D97-AF65-F5344CB8AC3E}">
        <p14:creationId xmlns:p14="http://schemas.microsoft.com/office/powerpoint/2010/main" val="3506686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dirty="0" smtClean="0"/>
              <a:t>Formalizing DERA into DL (I)</a:t>
            </a:r>
            <a:endParaRPr lang="en-US" alt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91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9560" y="1280949"/>
            <a:ext cx="871492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With the formalization, DL concepts denote either sets of entities or sets of attribute values. DL roles denote either relations or attributes.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DL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interpretation 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= &lt;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" panose="02020603050405020304" pitchFamily="18" charset="0"/>
              </a:rPr>
              <a:t>∆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I&gt; consists of the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domain of interpretation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" panose="02020603050405020304" pitchFamily="18" charset="0"/>
              </a:rPr>
              <a:t>∆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= F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Lucida Sans Unicode" panose="020B0602030504020204" pitchFamily="34" charset="0"/>
                <a:cs typeface="Times New Roman" panose="02020603050405020304" pitchFamily="18" charset="0"/>
              </a:rPr>
              <a:t>⋃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 where: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 is a set of individuals denoting real world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entities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 is a set of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attribute values</a:t>
            </a:r>
            <a:endParaRPr lang="en-US" altLang="en-US" sz="2400" dirty="0">
              <a:latin typeface="+mn-lt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 of an interpretation function I where: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en-US" sz="2400" dirty="0">
              <a:latin typeface="+mn-lt"/>
              <a:cs typeface="Times New Roman" panose="02020603050405020304" pitchFamily="18" charset="0"/>
            </a:endParaRPr>
          </a:p>
          <a:p>
            <a:pPr lvl="0" indent="0" algn="ctr"/>
            <a:r>
              <a:rPr lang="en-US" sz="2400" dirty="0" err="1">
                <a:latin typeface="+mn-lt"/>
              </a:rPr>
              <a:t>E</a:t>
            </a:r>
            <a:r>
              <a:rPr lang="en-US" sz="2400" baseline="-25000" dirty="0" err="1">
                <a:latin typeface="+mn-lt"/>
              </a:rPr>
              <a:t>i</a:t>
            </a:r>
            <a:r>
              <a:rPr lang="en-US" sz="2400" i="1" baseline="300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⊆ </a:t>
            </a:r>
            <a:r>
              <a:rPr lang="en-US" sz="2400" dirty="0" smtClean="0">
                <a:latin typeface="+mn-lt"/>
              </a:rPr>
              <a:t>F		</a:t>
            </a:r>
            <a:r>
              <a:rPr lang="en-US" sz="2400" dirty="0" err="1" smtClean="0">
                <a:latin typeface="+mn-lt"/>
              </a:rPr>
              <a:t>R</a:t>
            </a:r>
            <a:r>
              <a:rPr lang="en-US" sz="2400" baseline="-25000" dirty="0" err="1" smtClean="0">
                <a:latin typeface="+mn-lt"/>
              </a:rPr>
              <a:t>j</a:t>
            </a:r>
            <a:r>
              <a:rPr lang="en-US" sz="2400" i="1" baseline="300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⊆ F x </a:t>
            </a:r>
            <a:r>
              <a:rPr lang="en-US" sz="2400" dirty="0" smtClean="0">
                <a:latin typeface="+mn-lt"/>
              </a:rPr>
              <a:t>F 	</a:t>
            </a:r>
            <a:r>
              <a:rPr lang="en-US" sz="2400" dirty="0" err="1" smtClean="0">
                <a:latin typeface="+mn-lt"/>
              </a:rPr>
              <a:t>A</a:t>
            </a:r>
            <a:r>
              <a:rPr lang="en-US" sz="2400" baseline="-25000" dirty="0" err="1" smtClean="0">
                <a:latin typeface="+mn-lt"/>
              </a:rPr>
              <a:t>k</a:t>
            </a:r>
            <a:r>
              <a:rPr lang="en-US" sz="2400" i="1" baseline="300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⊆ F x </a:t>
            </a:r>
            <a:r>
              <a:rPr lang="en-US" sz="2400" dirty="0" smtClean="0">
                <a:latin typeface="+mn-lt"/>
              </a:rPr>
              <a:t>G	</a:t>
            </a:r>
            <a:r>
              <a:rPr lang="en-US" sz="2400" dirty="0" err="1">
                <a:latin typeface="+mn-lt"/>
              </a:rPr>
              <a:t>v</a:t>
            </a:r>
            <a:r>
              <a:rPr lang="en-US" sz="2400" baseline="-25000" dirty="0" err="1">
                <a:latin typeface="+mn-lt"/>
              </a:rPr>
              <a:t>r</a:t>
            </a:r>
            <a:r>
              <a:rPr lang="en-US" sz="2400" i="1" baseline="300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Symbol" panose="05050102010706020507" pitchFamily="18" charset="2"/>
              </a:rPr>
              <a:t></a:t>
            </a:r>
            <a:r>
              <a:rPr lang="en-US" sz="2400" dirty="0">
                <a:latin typeface="+mn-lt"/>
              </a:rPr>
              <a:t> G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STEPS </a:t>
            </a:r>
            <a:r>
              <a:rPr lang="en-US" altLang="en-US" sz="1200" b="1" dirty="0"/>
              <a:t>:: PRINCIPLES :: </a:t>
            </a:r>
            <a:r>
              <a:rPr lang="en-US" altLang="en-US" sz="1200" b="1" dirty="0">
                <a:solidFill>
                  <a:srgbClr val="FF0000"/>
                </a:solidFill>
              </a:rPr>
              <a:t>APPLICATIONS</a:t>
            </a:r>
            <a:r>
              <a:rPr lang="en-US" altLang="en-US" sz="1200" b="1" dirty="0"/>
              <a:t> :: EXERCISES</a:t>
            </a:r>
          </a:p>
        </p:txBody>
      </p:sp>
    </p:spTree>
    <p:extLst>
      <p:ext uri="{BB962C8B-B14F-4D97-AF65-F5344CB8AC3E}">
        <p14:creationId xmlns:p14="http://schemas.microsoft.com/office/powerpoint/2010/main" val="3807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6090"/>
          </a:xfrm>
        </p:spPr>
        <p:txBody>
          <a:bodyPr/>
          <a:lstStyle/>
          <a:p>
            <a:pPr algn="ctr"/>
            <a:r>
              <a:rPr lang="en-US" dirty="0" smtClean="0"/>
              <a:t>Formalizing DERA into DL (II)</a:t>
            </a:r>
            <a:endParaRPr lang="en-US" alt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92</a:t>
            </a:fld>
            <a:r>
              <a:rPr lang="en-US" smtClean="0"/>
              <a:t> </a:t>
            </a:r>
            <a:endParaRPr lang="en-US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163565"/>
              </p:ext>
            </p:extLst>
          </p:nvPr>
        </p:nvGraphicFramePr>
        <p:xfrm>
          <a:off x="323529" y="822720"/>
          <a:ext cx="8208912" cy="534948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0239"/>
                <a:gridCol w="2592288"/>
                <a:gridCol w="2664296"/>
                <a:gridCol w="792089"/>
              </a:tblGrid>
              <a:tr h="411499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Object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DL formalization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1499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r>
                        <a:rPr lang="en-US" sz="2000">
                          <a:effectLst/>
                        </a:rPr>
                        <a:t>, …, E</a:t>
                      </a:r>
                      <a:r>
                        <a:rPr lang="en-US" sz="2000" baseline="-25000">
                          <a:effectLst/>
                        </a:rPr>
                        <a:t>p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entity classes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Concepts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just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TBox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1499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r>
                        <a:rPr lang="en-US" sz="2000">
                          <a:effectLst/>
                        </a:rPr>
                        <a:t>,…, R</a:t>
                      </a:r>
                      <a:r>
                        <a:rPr lang="en-US" sz="2000" baseline="-25000">
                          <a:effectLst/>
                        </a:rPr>
                        <a:t>q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relations between classes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Roles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99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r>
                        <a:rPr lang="en-US" sz="2000">
                          <a:effectLst/>
                        </a:rPr>
                        <a:t>,…, A</a:t>
                      </a:r>
                      <a:r>
                        <a:rPr lang="en-US" sz="2000" baseline="-25000">
                          <a:effectLst/>
                        </a:rPr>
                        <a:t>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Attributes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Roles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99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value-of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hierarchical relation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role restrictions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99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is-a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hierarchical relation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subsumption</a:t>
                      </a:r>
                      <a:r>
                        <a:rPr lang="en-US" sz="240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(</a:t>
                      </a:r>
                      <a:r>
                        <a:rPr lang="en-US" sz="1800">
                          <a:effectLst/>
                        </a:rPr>
                        <a:t>⊑</a:t>
                      </a:r>
                      <a:r>
                        <a:rPr lang="en-US" sz="2000">
                          <a:effectLst/>
                        </a:rPr>
                        <a:t>)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99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part-of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hierarchical relation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Roles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99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any other relation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associative relations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Roles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99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r>
                        <a:rPr lang="en-US" sz="2000">
                          <a:effectLst/>
                        </a:rPr>
                        <a:t>,…, e</a:t>
                      </a:r>
                      <a:r>
                        <a:rPr lang="en-US" sz="2000" baseline="-25000">
                          <a:effectLst/>
                        </a:rPr>
                        <a:t>n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entities instances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individuals in F (entities)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just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ABox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1499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r>
                        <a:rPr lang="en-US" sz="2000">
                          <a:effectLst/>
                        </a:rPr>
                        <a:t>,…, v</a:t>
                      </a:r>
                      <a:r>
                        <a:rPr lang="en-US" sz="2000" baseline="-25000">
                          <a:effectLst/>
                        </a:rPr>
                        <a:t>r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attribute values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individuals in G (values)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99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r>
                        <a:rPr lang="en-US" sz="2000">
                          <a:effectLst/>
                        </a:rPr>
                        <a:t>,…, r</a:t>
                      </a:r>
                      <a:r>
                        <a:rPr lang="en-US" sz="2000" baseline="-25000">
                          <a:effectLst/>
                        </a:rPr>
                        <a:t>m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relations between entities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role assertions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99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r>
                        <a:rPr lang="en-US" sz="2000">
                          <a:effectLst/>
                        </a:rPr>
                        <a:t>,…, a</a:t>
                      </a:r>
                      <a:r>
                        <a:rPr lang="en-US" sz="2000" baseline="-25000">
                          <a:effectLst/>
                        </a:rPr>
                        <a:t>t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attributes of entities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role assertions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99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instance-of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hierarchical relation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</a:rPr>
                        <a:t>concept assertions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STEPS </a:t>
            </a:r>
            <a:r>
              <a:rPr lang="en-US" altLang="en-US" sz="1200" b="1" dirty="0"/>
              <a:t>:: PRINCIPLES :: </a:t>
            </a:r>
            <a:r>
              <a:rPr lang="en-US" altLang="en-US" sz="1200" b="1" dirty="0">
                <a:solidFill>
                  <a:srgbClr val="FF0000"/>
                </a:solidFill>
              </a:rPr>
              <a:t>APPLICATIONS</a:t>
            </a:r>
            <a:r>
              <a:rPr lang="en-US" altLang="en-US" sz="1200" b="1" dirty="0"/>
              <a:t> :: EXERCISES</a:t>
            </a:r>
          </a:p>
        </p:txBody>
      </p:sp>
    </p:spTree>
    <p:extLst>
      <p:ext uri="{BB962C8B-B14F-4D97-AF65-F5344CB8AC3E}">
        <p14:creationId xmlns:p14="http://schemas.microsoft.com/office/powerpoint/2010/main" val="28799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152878"/>
            <a:ext cx="8734460" cy="75438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Advantages of DERA</a:t>
            </a:r>
            <a:endParaRPr lang="en-US" altLang="zh-CN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60045" y="1218724"/>
            <a:ext cx="8359617" cy="3866460"/>
          </a:xfrm>
        </p:spPr>
        <p:txBody>
          <a:bodyPr/>
          <a:lstStyle/>
          <a:p>
            <a:r>
              <a:rPr lang="en-US" altLang="en-US" sz="2400" dirty="0"/>
              <a:t>DERA facets have </a:t>
            </a:r>
            <a:r>
              <a:rPr lang="en-US" altLang="en-US" sz="2400" b="1" dirty="0">
                <a:solidFill>
                  <a:srgbClr val="FF0000"/>
                </a:solidFill>
              </a:rPr>
              <a:t>explicit semantics </a:t>
            </a:r>
            <a:r>
              <a:rPr lang="en-US" altLang="en-US" sz="2400" dirty="0"/>
              <a:t>and are modeled as descriptive ontologies</a:t>
            </a:r>
          </a:p>
          <a:p>
            <a:endParaRPr lang="en-US" altLang="en-US" sz="2400" dirty="0"/>
          </a:p>
          <a:p>
            <a:r>
              <a:rPr lang="en-US" altLang="en-US" sz="2400" dirty="0"/>
              <a:t>DERA facets inherits all the important properties of the faceted approach, such as robustness and scalability</a:t>
            </a:r>
          </a:p>
          <a:p>
            <a:endParaRPr lang="en-US" altLang="en-US" sz="2400" dirty="0"/>
          </a:p>
          <a:p>
            <a:r>
              <a:rPr lang="en-US" altLang="en-US" sz="2400" dirty="0"/>
              <a:t>DERA allows for </a:t>
            </a:r>
            <a:r>
              <a:rPr lang="en-US" altLang="en-US" sz="2400" b="1" dirty="0">
                <a:solidFill>
                  <a:srgbClr val="FF0000"/>
                </a:solidFill>
              </a:rPr>
              <a:t>automated reasoning </a:t>
            </a:r>
            <a:r>
              <a:rPr lang="en-US" altLang="en-US" sz="2400" dirty="0"/>
              <a:t>via the formalization into Description Logics ontologies. In particular, DERA allows for a very expressive search by any entity property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93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STEPS </a:t>
            </a:r>
            <a:r>
              <a:rPr lang="en-US" altLang="en-US" sz="1200" b="1" dirty="0"/>
              <a:t>:: PRINCIPLES :: </a:t>
            </a:r>
            <a:r>
              <a:rPr lang="en-US" altLang="en-US" sz="1200" b="1" dirty="0">
                <a:solidFill>
                  <a:srgbClr val="FF0000"/>
                </a:solidFill>
              </a:rPr>
              <a:t>APPLICATIONS</a:t>
            </a:r>
            <a:r>
              <a:rPr lang="en-US" altLang="en-US" sz="1200" b="1" dirty="0"/>
              <a:t> :: EXERCISES</a:t>
            </a:r>
          </a:p>
        </p:txBody>
      </p:sp>
    </p:spTree>
    <p:extLst>
      <p:ext uri="{BB962C8B-B14F-4D97-AF65-F5344CB8AC3E}">
        <p14:creationId xmlns:p14="http://schemas.microsoft.com/office/powerpoint/2010/main" val="2907498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0339"/>
            <a:ext cx="8569583" cy="63436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The space ontology </a:t>
            </a:r>
            <a:r>
              <a:rPr lang="en-US" sz="1800" b="1" dirty="0">
                <a:solidFill>
                  <a:srgbClr val="0070C0"/>
                </a:solidFill>
              </a:rPr>
              <a:t>[</a:t>
            </a:r>
            <a:r>
              <a:rPr lang="en-GB" sz="1800" b="1" dirty="0">
                <a:solidFill>
                  <a:srgbClr val="0070C0"/>
                </a:solidFill>
              </a:rPr>
              <a:t>Giunchiglia et al., 2012] </a:t>
            </a:r>
            <a:endParaRPr lang="en-US" sz="342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29319"/>
              </p:ext>
            </p:extLst>
          </p:nvPr>
        </p:nvGraphicFramePr>
        <p:xfrm>
          <a:off x="380677" y="3809941"/>
          <a:ext cx="5256371" cy="2015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194"/>
                <a:gridCol w="2520177"/>
              </a:tblGrid>
              <a:tr h="3681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Objects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59" marR="6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Quantity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59" marR="68559" marT="0" marB="0"/>
                </a:tc>
              </a:tr>
              <a:tr h="41195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Entity classes (E)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59" marR="68559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845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59" marR="68559" marT="0" marB="0"/>
                </a:tc>
              </a:tr>
              <a:tr h="411958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Entities </a:t>
                      </a:r>
                      <a:r>
                        <a:rPr lang="en-US" sz="2000" dirty="0" smtClean="0">
                          <a:effectLst/>
                        </a:rPr>
                        <a:t>(e)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59" marR="68559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6,907,417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59" marR="68559" marT="0" marB="0"/>
                </a:tc>
              </a:tr>
              <a:tr h="41195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Relations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R)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59" marR="68559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70</a:t>
                      </a:r>
                      <a:endParaRPr lang="en-US" sz="1600">
                        <a:effectLst/>
                        <a:latin typeface="Times New Roman"/>
                      </a:endParaRPr>
                    </a:p>
                  </a:txBody>
                  <a:tcPr marL="68559" marR="68559" marT="0" marB="0"/>
                </a:tc>
              </a:tr>
              <a:tr h="41195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Attribute</a:t>
                      </a:r>
                      <a:r>
                        <a:rPr lang="en-US" sz="2000" baseline="0" dirty="0" smtClean="0">
                          <a:effectLst/>
                        </a:rPr>
                        <a:t>s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(A)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59" marR="68559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31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59" marR="68559" marT="0" marB="0"/>
                </a:tc>
              </a:tr>
            </a:tbl>
          </a:graphicData>
        </a:graphic>
      </p:graphicFrame>
      <p:sp>
        <p:nvSpPr>
          <p:cNvPr id="461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36712"/>
            <a:ext cx="5573553" cy="2851785"/>
          </a:xfrm>
        </p:spPr>
        <p:txBody>
          <a:bodyPr/>
          <a:lstStyle/>
          <a:p>
            <a:r>
              <a:rPr lang="en-US" altLang="en-US" sz="1800" b="1" dirty="0">
                <a:ea typeface="MS PGothic" panose="020B0600070205080204" pitchFamily="34" charset="-128"/>
              </a:rPr>
              <a:t>Knowledge is extracted from </a:t>
            </a:r>
            <a:r>
              <a:rPr lang="en-US" altLang="en-US" sz="1800" b="1" dirty="0" err="1">
                <a:solidFill>
                  <a:srgbClr val="0066FF"/>
                </a:solidFill>
                <a:ea typeface="MS PGothic" panose="020B0600070205080204" pitchFamily="34" charset="-128"/>
              </a:rPr>
              <a:t>GeoNames</a:t>
            </a:r>
            <a:r>
              <a:rPr lang="en-US" altLang="en-US" sz="1800" b="1" dirty="0">
                <a:ea typeface="MS PGothic" panose="020B0600070205080204" pitchFamily="34" charset="-128"/>
              </a:rPr>
              <a:t> and the </a:t>
            </a:r>
            <a:r>
              <a:rPr lang="en-US" altLang="en-US" sz="1800" b="1" dirty="0">
                <a:solidFill>
                  <a:srgbClr val="0066FF"/>
                </a:solidFill>
                <a:ea typeface="MS PGothic" panose="020B0600070205080204" pitchFamily="34" charset="-128"/>
              </a:rPr>
              <a:t>Getty Thesaurus of Geographic Names</a:t>
            </a:r>
          </a:p>
          <a:p>
            <a:r>
              <a:rPr lang="en-US" altLang="en-US" sz="1800" b="1" dirty="0">
                <a:ea typeface="MS PGothic" panose="020B0600070205080204" pitchFamily="34" charset="-128"/>
              </a:rPr>
              <a:t>Terms are collected, categorized into classes, entities, relations and attributes, and synsets are generated</a:t>
            </a:r>
          </a:p>
          <a:p>
            <a:r>
              <a:rPr lang="en-US" altLang="en-US" sz="1800" b="1" dirty="0">
                <a:ea typeface="MS PGothic" panose="020B0600070205080204" pitchFamily="34" charset="-128"/>
              </a:rPr>
              <a:t>Synsets are mapped to and integrated with WordNet</a:t>
            </a:r>
          </a:p>
          <a:p>
            <a:r>
              <a:rPr lang="en-US" altLang="en-US" sz="1800" b="1" dirty="0">
                <a:ea typeface="MS PGothic" panose="020B0600070205080204" pitchFamily="34" charset="-128"/>
              </a:rPr>
              <a:t>Synsets are analyzed and arranged into facets</a:t>
            </a:r>
          </a:p>
          <a:p>
            <a:r>
              <a:rPr lang="en-US" altLang="en-US" sz="1800" b="1" dirty="0">
                <a:ea typeface="MS PGothic" panose="020B0600070205080204" pitchFamily="34" charset="-128"/>
              </a:rPr>
              <a:t>Terms are standardized and ordered</a:t>
            </a:r>
            <a:endParaRPr lang="en-GB" altLang="en-US" sz="1800" b="1" dirty="0"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7081" y="886718"/>
            <a:ext cx="2771775" cy="47459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1439" tIns="45719" rIns="91439" bIns="45719">
            <a:spAutoFit/>
          </a:bodyPr>
          <a:lstStyle/>
          <a:p>
            <a:pPr algn="l" hangingPunct="0">
              <a:defRPr/>
            </a:pPr>
            <a:r>
              <a:rPr lang="en-US" sz="1260" b="1" dirty="0">
                <a:cs typeface="Arial" charset="0"/>
              </a:rPr>
              <a:t>Landform</a:t>
            </a: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Natural depression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Oceanic depression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        Oceanic valley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        Oceanic trough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Continental depression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        Trough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        Valley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Natural elevation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Oceanic elevation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        Seamount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        Submarine hill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Continental elevation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        Hill</a:t>
            </a:r>
          </a:p>
          <a:p>
            <a:pPr algn="l">
              <a:defRPr/>
            </a:pPr>
            <a:r>
              <a:rPr lang="en-US" sz="1260" dirty="0">
                <a:cs typeface="Arial" charset="0"/>
              </a:rPr>
              <a:t>                        Mountain</a:t>
            </a:r>
          </a:p>
          <a:p>
            <a:pPr algn="l">
              <a:defRPr/>
            </a:pP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en-US" sz="1260" b="1" dirty="0">
                <a:cs typeface="Arial" charset="0"/>
              </a:rPr>
              <a:t>Body of water</a:t>
            </a: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Flowing body of water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Stream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        River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        Brook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Stagnant body of water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Lake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      Pond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94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STEPS </a:t>
            </a:r>
            <a:r>
              <a:rPr lang="en-US" altLang="en-US" sz="1200" b="1" dirty="0"/>
              <a:t>:: PRINCIPLES :: </a:t>
            </a:r>
            <a:r>
              <a:rPr lang="en-US" altLang="en-US" sz="1200" b="1" dirty="0">
                <a:solidFill>
                  <a:srgbClr val="FF0000"/>
                </a:solidFill>
              </a:rPr>
              <a:t>APPLICATIONS</a:t>
            </a:r>
            <a:r>
              <a:rPr lang="en-US" altLang="en-US" sz="1200" b="1" dirty="0"/>
              <a:t> :: EXERCISES</a:t>
            </a:r>
          </a:p>
        </p:txBody>
      </p:sp>
    </p:spTree>
    <p:extLst>
      <p:ext uri="{BB962C8B-B14F-4D97-AF65-F5344CB8AC3E}">
        <p14:creationId xmlns:p14="http://schemas.microsoft.com/office/powerpoint/2010/main" val="4063008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4339" y="188640"/>
            <a:ext cx="8363903" cy="634365"/>
          </a:xfrm>
        </p:spPr>
        <p:txBody>
          <a:bodyPr/>
          <a:lstStyle/>
          <a:p>
            <a:pPr>
              <a:defRPr/>
            </a:pPr>
            <a:r>
              <a:rPr lang="en-US" dirty="0">
                <a:hlinkClick r:id="rId3"/>
              </a:rPr>
              <a:t>The semantic-geo catalogue </a:t>
            </a:r>
            <a:r>
              <a:rPr lang="en-US" sz="1800" b="1" dirty="0">
                <a:solidFill>
                  <a:srgbClr val="0070C0"/>
                </a:solidFill>
              </a:rPr>
              <a:t>[</a:t>
            </a:r>
            <a:r>
              <a:rPr lang="en-GB" sz="1800" b="1" dirty="0">
                <a:solidFill>
                  <a:srgbClr val="0070C0"/>
                </a:solidFill>
              </a:rPr>
              <a:t>Farazi et al., 2012]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endParaRPr lang="en-US" sz="342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39628"/>
              </p:ext>
            </p:extLst>
          </p:nvPr>
        </p:nvGraphicFramePr>
        <p:xfrm>
          <a:off x="459830" y="3854161"/>
          <a:ext cx="6092191" cy="2023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1664"/>
                <a:gridCol w="3240527"/>
              </a:tblGrid>
              <a:tr h="3067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Objects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Quantity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3" marR="68583" marT="0" marB="0"/>
                </a:tc>
              </a:tr>
              <a:tr h="343271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</a:rPr>
                        <a:t>Facets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</a:rPr>
                        <a:t>5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/>
                </a:tc>
              </a:tr>
              <a:tr h="343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Entity</a:t>
                      </a:r>
                      <a:r>
                        <a:rPr lang="en-US" sz="2000" baseline="0" dirty="0" smtClean="0">
                          <a:effectLst/>
                        </a:rPr>
                        <a:t> c</a:t>
                      </a:r>
                      <a:r>
                        <a:rPr lang="en-US" sz="2000" dirty="0" smtClean="0">
                          <a:effectLst/>
                        </a:rPr>
                        <a:t>lasses (E)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39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3" marR="68583" marT="0" marB="0"/>
                </a:tc>
              </a:tr>
              <a:tr h="343271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Entities </a:t>
                      </a:r>
                      <a:r>
                        <a:rPr lang="en-US" sz="2000" dirty="0" smtClean="0">
                          <a:effectLst/>
                        </a:rPr>
                        <a:t>(e)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20,162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3" marR="68583" marT="0" marB="0"/>
                </a:tc>
              </a:tr>
              <a:tr h="343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part-of relations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20,161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3" marR="68583" marT="0" marB="0"/>
                </a:tc>
              </a:tr>
              <a:tr h="343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Alternative names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7,929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sp>
        <p:nvSpPr>
          <p:cNvPr id="4713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859501"/>
            <a:ext cx="6220778" cy="2778919"/>
          </a:xfrm>
        </p:spPr>
        <p:txBody>
          <a:bodyPr/>
          <a:lstStyle/>
          <a:p>
            <a:r>
              <a:rPr lang="en-US" altLang="en-US" sz="1800" b="1">
                <a:ea typeface="MS PGothic" panose="020B0600070205080204" pitchFamily="34" charset="-128"/>
              </a:rPr>
              <a:t>Knowledge is extracted from the </a:t>
            </a:r>
            <a:r>
              <a:rPr lang="en-US" altLang="en-US" sz="1800" b="1">
                <a:solidFill>
                  <a:srgbClr val="0066FF"/>
                </a:solidFill>
                <a:ea typeface="MS PGothic" panose="020B0600070205080204" pitchFamily="34" charset="-128"/>
              </a:rPr>
              <a:t>geographical dataset of the Province of Trento</a:t>
            </a:r>
          </a:p>
          <a:p>
            <a:r>
              <a:rPr lang="en-US" altLang="en-US" sz="1800" b="1">
                <a:ea typeface="MS PGothic" panose="020B0600070205080204" pitchFamily="34" charset="-128"/>
              </a:rPr>
              <a:t>The faceted ontology was built in </a:t>
            </a:r>
            <a:r>
              <a:rPr lang="en-US" altLang="en-US" sz="1800" b="1">
                <a:solidFill>
                  <a:srgbClr val="0066FF"/>
                </a:solidFill>
                <a:ea typeface="MS PGothic" panose="020B0600070205080204" pitchFamily="34" charset="-128"/>
              </a:rPr>
              <a:t>English and Italian</a:t>
            </a:r>
          </a:p>
          <a:p>
            <a:r>
              <a:rPr lang="en-US" altLang="en-US" sz="1800" b="1">
                <a:ea typeface="MS PGothic" panose="020B0600070205080204" pitchFamily="34" charset="-128"/>
              </a:rPr>
              <a:t>Usage of the ontology</a:t>
            </a:r>
          </a:p>
          <a:p>
            <a:pPr lvl="1"/>
            <a:r>
              <a:rPr lang="en-US" altLang="en-US" sz="1800" b="1">
                <a:ea typeface="MS PGothic" panose="020B0600070205080204" pitchFamily="34" charset="-128"/>
              </a:rPr>
              <a:t>The ontology is used in combination with S-Match within the search component of the geo-catalogue to improve search</a:t>
            </a:r>
          </a:p>
          <a:p>
            <a:pPr lvl="1"/>
            <a:r>
              <a:rPr lang="en-US" altLang="en-US" sz="1800" b="1">
                <a:ea typeface="MS PGothic" panose="020B0600070205080204" pitchFamily="34" charset="-128"/>
              </a:rPr>
              <a:t>The evaluation shows that at the price of a drop in precision of 0.16% we double recall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6739187" y="859501"/>
            <a:ext cx="1887378" cy="435811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1439" tIns="45719" rIns="91439" bIns="45719">
            <a:spAutoFit/>
          </a:bodyPr>
          <a:lstStyle/>
          <a:p>
            <a:pPr algn="l" hangingPunct="0">
              <a:defRPr/>
            </a:pPr>
            <a:r>
              <a:rPr lang="en-US" sz="1260" b="1" dirty="0">
                <a:cs typeface="Arial" charset="0"/>
              </a:rPr>
              <a:t>Body of water 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Lake 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Group of lakes </a:t>
            </a: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Stream </a:t>
            </a: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River 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     Rivulet</a:t>
            </a: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</a:t>
            </a:r>
            <a:r>
              <a:rPr lang="en-US" sz="1260" dirty="0">
                <a:cs typeface="Arial" charset="0"/>
              </a:rPr>
              <a:t>Spring 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     Waterfall </a:t>
            </a: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Cascade </a:t>
            </a: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Canal </a:t>
            </a: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 </a:t>
            </a:r>
          </a:p>
          <a:p>
            <a:pPr algn="l" hangingPunct="0">
              <a:defRPr/>
            </a:pPr>
            <a:r>
              <a:rPr lang="en-US" sz="1260" dirty="0">
                <a:cs typeface="Arial" charset="0"/>
              </a:rPr>
              <a:t> </a:t>
            </a:r>
            <a:r>
              <a:rPr lang="it-IT" sz="1260" b="1" dirty="0">
                <a:cs typeface="Arial" charset="0"/>
              </a:rPr>
              <a:t>Natural elevation</a:t>
            </a: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Highland </a:t>
            </a: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Hill</a:t>
            </a: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Mountain</a:t>
            </a: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Mountain range</a:t>
            </a: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      Peak</a:t>
            </a: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Chain of peaks</a:t>
            </a: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Glacier</a:t>
            </a: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it-IT" sz="1260" b="1" dirty="0">
                <a:cs typeface="Arial" charset="0"/>
              </a:rPr>
              <a:t>Natural depression</a:t>
            </a:r>
          </a:p>
          <a:p>
            <a:pPr algn="l" hangingPunct="0">
              <a:defRPr/>
            </a:pPr>
            <a:r>
              <a:rPr lang="it-IT" sz="1260" b="1" dirty="0">
                <a:cs typeface="Arial" charset="0"/>
              </a:rPr>
              <a:t>     </a:t>
            </a:r>
            <a:r>
              <a:rPr lang="it-IT" sz="1260" dirty="0">
                <a:cs typeface="Arial" charset="0"/>
              </a:rPr>
              <a:t>Valley </a:t>
            </a:r>
            <a:endParaRPr lang="en-US" sz="1260" dirty="0">
              <a:cs typeface="Arial" charset="0"/>
            </a:endParaRPr>
          </a:p>
          <a:p>
            <a:pPr algn="l" hangingPunct="0">
              <a:defRPr/>
            </a:pPr>
            <a:r>
              <a:rPr lang="it-IT" sz="1260" dirty="0">
                <a:cs typeface="Arial" charset="0"/>
              </a:rPr>
              <a:t>     Mountain pass</a:t>
            </a:r>
            <a:endParaRPr lang="en-US" sz="1260" dirty="0">
              <a:cs typeface="Arial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95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STEPS </a:t>
            </a:r>
            <a:r>
              <a:rPr lang="en-US" altLang="en-US" sz="1200" b="1" dirty="0"/>
              <a:t>:: PRINCIPLES :: </a:t>
            </a:r>
            <a:r>
              <a:rPr lang="en-US" altLang="en-US" sz="1200" b="1" dirty="0">
                <a:solidFill>
                  <a:srgbClr val="FF0000"/>
                </a:solidFill>
              </a:rPr>
              <a:t>APPLICATIONS</a:t>
            </a:r>
            <a:r>
              <a:rPr lang="en-US" altLang="en-US" sz="1200" b="1" dirty="0"/>
              <a:t> :: EXERCISES</a:t>
            </a:r>
          </a:p>
        </p:txBody>
      </p:sp>
    </p:spTree>
    <p:extLst>
      <p:ext uri="{BB962C8B-B14F-4D97-AF65-F5344CB8AC3E}">
        <p14:creationId xmlns:p14="http://schemas.microsoft.com/office/powerpoint/2010/main" val="2159308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" y="115888"/>
            <a:ext cx="8724776" cy="633922"/>
          </a:xfrm>
        </p:spPr>
        <p:txBody>
          <a:bodyPr/>
          <a:lstStyle/>
          <a:p>
            <a:pPr algn="ctr" eaLnBrk="1" hangingPunct="1"/>
            <a:r>
              <a:rPr lang="en-US" sz="2900" dirty="0" smtClean="0">
                <a:latin typeface="Franklin Gothic Book" pitchFamily="34" charset="0"/>
                <a:ea typeface="ＭＳ Ｐゴシック" pitchFamily="34" charset="-128"/>
                <a:cs typeface="+mn-cs"/>
              </a:rPr>
              <a:t>Exercises</a:t>
            </a:r>
            <a:endParaRPr lang="en-US" sz="2900" dirty="0">
              <a:latin typeface="Franklin Gothic Book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25665-97FD-40EE-9E12-3B1634FDCD1A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35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96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177552" y="908720"/>
            <a:ext cx="8724776" cy="485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it-IT" altLang="en-US" sz="2000" dirty="0" err="1" smtClean="0">
                <a:latin typeface="Gill Sans"/>
              </a:rPr>
              <a:t>Analyse</a:t>
            </a:r>
            <a:r>
              <a:rPr lang="it-IT" altLang="en-US" sz="2000" dirty="0" smtClean="0">
                <a:latin typeface="Gill Sans"/>
              </a:rPr>
              <a:t> the </a:t>
            </a:r>
            <a:r>
              <a:rPr lang="it-IT" altLang="en-US" sz="2000" dirty="0" err="1" smtClean="0">
                <a:latin typeface="Gill Sans"/>
              </a:rPr>
              <a:t>following</a:t>
            </a:r>
            <a:r>
              <a:rPr lang="it-IT" altLang="en-US" sz="2000" dirty="0" smtClean="0">
                <a:latin typeface="Gill Sans"/>
              </a:rPr>
              <a:t> </a:t>
            </a:r>
            <a:r>
              <a:rPr lang="it-IT" altLang="en-US" sz="2000" dirty="0" err="1" smtClean="0">
                <a:latin typeface="Gill Sans"/>
              </a:rPr>
              <a:t>terms</a:t>
            </a:r>
            <a:r>
              <a:rPr lang="it-IT" altLang="en-US" sz="2000" dirty="0" smtClean="0">
                <a:latin typeface="Gill Sans"/>
              </a:rPr>
              <a:t>: </a:t>
            </a:r>
          </a:p>
          <a:p>
            <a:pPr marL="612775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altLang="en-US" sz="1600" dirty="0" smtClean="0">
                <a:latin typeface="Gill Sans"/>
              </a:rPr>
              <a:t>(</a:t>
            </a:r>
            <a:r>
              <a:rPr lang="it-IT" altLang="en-US" sz="1600" dirty="0" err="1" smtClean="0">
                <a:latin typeface="Gill Sans"/>
              </a:rPr>
              <a:t>geography</a:t>
            </a:r>
            <a:r>
              <a:rPr lang="it-IT" altLang="en-US" sz="1600" dirty="0" smtClean="0">
                <a:latin typeface="Gill Sans"/>
              </a:rPr>
              <a:t>) </a:t>
            </a:r>
            <a:r>
              <a:rPr lang="it-IT" altLang="en-US" sz="1600" dirty="0" err="1" smtClean="0">
                <a:latin typeface="Gill Sans"/>
              </a:rPr>
              <a:t>river</a:t>
            </a:r>
            <a:r>
              <a:rPr lang="it-IT" altLang="en-US" sz="1600" dirty="0" smtClean="0">
                <a:latin typeface="Gill Sans"/>
              </a:rPr>
              <a:t>, </a:t>
            </a:r>
            <a:r>
              <a:rPr lang="it-IT" altLang="en-US" sz="1600" dirty="0" err="1" smtClean="0">
                <a:latin typeface="Gill Sans"/>
              </a:rPr>
              <a:t>lake</a:t>
            </a:r>
            <a:r>
              <a:rPr lang="it-IT" altLang="en-US" sz="1600" dirty="0" smtClean="0">
                <a:latin typeface="Gill Sans"/>
              </a:rPr>
              <a:t>, </a:t>
            </a:r>
            <a:r>
              <a:rPr lang="it-IT" altLang="en-US" sz="1600" dirty="0" err="1" smtClean="0">
                <a:latin typeface="Gill Sans"/>
              </a:rPr>
              <a:t>salt</a:t>
            </a:r>
            <a:r>
              <a:rPr lang="it-IT" altLang="en-US" sz="1600" dirty="0" smtClean="0">
                <a:latin typeface="Gill Sans"/>
              </a:rPr>
              <a:t> </a:t>
            </a:r>
            <a:r>
              <a:rPr lang="it-IT" altLang="en-US" sz="1600" dirty="0" err="1" smtClean="0">
                <a:latin typeface="Gill Sans"/>
              </a:rPr>
              <a:t>lake</a:t>
            </a:r>
            <a:r>
              <a:rPr lang="it-IT" altLang="en-US" sz="1600" dirty="0" smtClean="0">
                <a:latin typeface="Gill Sans"/>
              </a:rPr>
              <a:t>, </a:t>
            </a:r>
            <a:r>
              <a:rPr lang="it-IT" altLang="en-US" sz="1600" dirty="0" err="1" smtClean="0">
                <a:latin typeface="Gill Sans"/>
              </a:rPr>
              <a:t>depth</a:t>
            </a:r>
            <a:endParaRPr lang="it-IT" altLang="en-US" sz="1600" dirty="0" smtClean="0">
              <a:latin typeface="Gill Sans"/>
            </a:endParaRPr>
          </a:p>
          <a:p>
            <a:pPr marL="612775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altLang="en-US" sz="1600" dirty="0" smtClean="0">
                <a:latin typeface="Gill Sans"/>
              </a:rPr>
              <a:t>(business) </a:t>
            </a:r>
            <a:r>
              <a:rPr lang="it-IT" altLang="en-US" sz="1600" dirty="0" err="1" smtClean="0">
                <a:latin typeface="Gill Sans"/>
              </a:rPr>
              <a:t>organization</a:t>
            </a:r>
            <a:r>
              <a:rPr lang="it-IT" altLang="en-US" sz="1600" dirty="0" smtClean="0">
                <a:latin typeface="Gill Sans"/>
              </a:rPr>
              <a:t>, company, business</a:t>
            </a:r>
          </a:p>
          <a:p>
            <a:pPr marL="612775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altLang="en-US" sz="1600" dirty="0" smtClean="0">
                <a:latin typeface="Gill Sans"/>
              </a:rPr>
              <a:t>(</a:t>
            </a:r>
            <a:r>
              <a:rPr lang="it-IT" altLang="en-US" sz="1600" dirty="0" err="1" smtClean="0">
                <a:latin typeface="Gill Sans"/>
              </a:rPr>
              <a:t>literature</a:t>
            </a:r>
            <a:r>
              <a:rPr lang="it-IT" altLang="en-US" sz="1600" dirty="0" smtClean="0">
                <a:latin typeface="Gill Sans"/>
              </a:rPr>
              <a:t>) </a:t>
            </a:r>
            <a:r>
              <a:rPr lang="it-IT" altLang="en-US" sz="1600" dirty="0" err="1" smtClean="0">
                <a:latin typeface="Gill Sans"/>
              </a:rPr>
              <a:t>newspaper</a:t>
            </a:r>
            <a:r>
              <a:rPr lang="it-IT" altLang="en-US" sz="1600" dirty="0" smtClean="0">
                <a:latin typeface="Gill Sans"/>
              </a:rPr>
              <a:t>, newsletter, book, </a:t>
            </a:r>
            <a:r>
              <a:rPr lang="it-IT" altLang="en-US" sz="1600" dirty="0" err="1" smtClean="0">
                <a:latin typeface="Gill Sans"/>
              </a:rPr>
              <a:t>archive</a:t>
            </a:r>
            <a:r>
              <a:rPr lang="it-IT" altLang="en-US" sz="1600" dirty="0" smtClean="0">
                <a:latin typeface="Gill Sans"/>
              </a:rPr>
              <a:t>, </a:t>
            </a:r>
            <a:r>
              <a:rPr lang="it-IT" altLang="en-US" sz="1600" dirty="0" err="1" smtClean="0">
                <a:latin typeface="Gill Sans"/>
              </a:rPr>
              <a:t>author</a:t>
            </a:r>
            <a:r>
              <a:rPr lang="it-IT" altLang="en-US" sz="1600" dirty="0" smtClean="0">
                <a:latin typeface="Gill Sans"/>
              </a:rPr>
              <a:t>, </a:t>
            </a:r>
            <a:r>
              <a:rPr lang="it-IT" altLang="en-US" sz="1600" dirty="0" err="1" smtClean="0">
                <a:latin typeface="Gill Sans"/>
              </a:rPr>
              <a:t>publisher</a:t>
            </a:r>
            <a:r>
              <a:rPr lang="it-IT" altLang="en-US" sz="1600" dirty="0" smtClean="0">
                <a:latin typeface="Gill Sans"/>
              </a:rPr>
              <a:t>, format, </a:t>
            </a:r>
            <a:r>
              <a:rPr lang="it-IT" altLang="en-US" sz="1600" dirty="0" err="1" smtClean="0">
                <a:latin typeface="Gill Sans"/>
              </a:rPr>
              <a:t>frequency</a:t>
            </a:r>
            <a:endParaRPr lang="en-US" altLang="en-US" sz="1600" dirty="0" smtClean="0">
              <a:latin typeface="Gill Sans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 smtClean="0">
                <a:latin typeface="Gill Sans"/>
              </a:rPr>
              <a:t>Take one domain of your choice, identify the entity types which are relevant and define corresponding terminology using DERA (concentrate on a few classes, relations and attributes</a:t>
            </a:r>
            <a:r>
              <a:rPr lang="en-US" altLang="en-US" sz="2000" dirty="0" smtClean="0">
                <a:latin typeface="Gill Sans"/>
              </a:rPr>
              <a:t>).</a:t>
            </a:r>
            <a:endParaRPr lang="en-US" altLang="en-US" sz="2000" dirty="0" smtClean="0">
              <a:latin typeface="Gill Sans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endParaRPr lang="en-US" altLang="en-US" sz="2000" dirty="0" smtClean="0">
              <a:latin typeface="Gill Sans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endParaRPr lang="en-GB" altLang="en-US" sz="2000" dirty="0">
              <a:latin typeface="Gill Sans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835696" y="6279961"/>
            <a:ext cx="5479813" cy="2573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1999" tIns="36000" rIns="71999" bIns="36000" anchor="ctr">
            <a:spAutoFit/>
          </a:bodyPr>
          <a:lstStyle>
            <a:lvl1pPr algn="l" eaLnBrk="0" hangingPunct="0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INTRO ::  DERA :: STEPS </a:t>
            </a:r>
            <a:r>
              <a:rPr lang="en-US" altLang="en-US" sz="1200" b="1" dirty="0"/>
              <a:t>:: PRINCIPLES :: APPLICATIONS :: </a:t>
            </a:r>
            <a:r>
              <a:rPr lang="en-US" altLang="en-US" sz="1200" b="1" dirty="0">
                <a:solidFill>
                  <a:srgbClr val="FF0000"/>
                </a:solidFill>
              </a:rPr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21958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928992" cy="5616624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1450" dirty="0">
                <a:solidFill>
                  <a:srgbClr val="0066FF"/>
                </a:solidFill>
                <a:latin typeface="Gill Sans"/>
              </a:rPr>
              <a:t>[</a:t>
            </a:r>
            <a:r>
              <a:rPr lang="en-US" sz="1450" dirty="0" err="1">
                <a:solidFill>
                  <a:srgbClr val="0066FF"/>
                </a:solidFill>
                <a:latin typeface="Gill Sans"/>
              </a:rPr>
              <a:t>Ranganathan</a:t>
            </a:r>
            <a:r>
              <a:rPr lang="en-US" sz="1450" dirty="0">
                <a:solidFill>
                  <a:srgbClr val="0066FF"/>
                </a:solidFill>
                <a:latin typeface="Gill Sans"/>
              </a:rPr>
              <a:t>, 1967] </a:t>
            </a:r>
            <a:r>
              <a:rPr lang="en-US" sz="1450" dirty="0">
                <a:latin typeface="Gill Sans"/>
              </a:rPr>
              <a:t>S. R. </a:t>
            </a:r>
            <a:r>
              <a:rPr lang="en-US" sz="1450" dirty="0" err="1">
                <a:latin typeface="Gill Sans"/>
              </a:rPr>
              <a:t>Ranganathan</a:t>
            </a:r>
            <a:r>
              <a:rPr lang="en-US" sz="1450" dirty="0">
                <a:latin typeface="Gill Sans"/>
              </a:rPr>
              <a:t>, Prolegomena to library classification, Asia Publishing </a:t>
            </a:r>
            <a:r>
              <a:rPr lang="en-US" sz="1450" dirty="0" smtClean="0">
                <a:latin typeface="Gill Sans"/>
              </a:rPr>
              <a:t>House. </a:t>
            </a:r>
            <a:endParaRPr lang="en-US" sz="1450" dirty="0">
              <a:latin typeface="Gill Sans"/>
            </a:endParaRPr>
          </a:p>
          <a:p>
            <a:pPr marL="0" indent="0" algn="just" eaLnBrk="1" hangingPunct="1">
              <a:buNone/>
            </a:pPr>
            <a:r>
              <a:rPr lang="en-US" altLang="en-US" sz="1450" dirty="0" smtClean="0">
                <a:solidFill>
                  <a:srgbClr val="0066FF"/>
                </a:solidFill>
                <a:latin typeface="Gill Sans"/>
              </a:rPr>
              <a:t>[</a:t>
            </a:r>
            <a:r>
              <a:rPr lang="en-US" altLang="en-US" sz="1450" dirty="0">
                <a:solidFill>
                  <a:srgbClr val="0066FF"/>
                </a:solidFill>
                <a:latin typeface="Gill Sans"/>
              </a:rPr>
              <a:t>Gruber, </a:t>
            </a:r>
            <a:r>
              <a:rPr lang="en-US" altLang="en-US" sz="1450" dirty="0" smtClean="0">
                <a:solidFill>
                  <a:srgbClr val="0066FF"/>
                </a:solidFill>
                <a:latin typeface="Gill Sans"/>
              </a:rPr>
              <a:t>1993] </a:t>
            </a:r>
            <a:r>
              <a:rPr lang="en-US" sz="1450" dirty="0" smtClean="0">
                <a:latin typeface="Gill Sans"/>
              </a:rPr>
              <a:t>A </a:t>
            </a:r>
            <a:r>
              <a:rPr lang="en-US" sz="1450" dirty="0">
                <a:latin typeface="Gill Sans"/>
              </a:rPr>
              <a:t>translation approach to portable ontology specifications. Knowledge </a:t>
            </a:r>
            <a:r>
              <a:rPr lang="en-US" sz="1450" dirty="0" err="1">
                <a:latin typeface="Gill Sans"/>
              </a:rPr>
              <a:t>Aquisition</a:t>
            </a:r>
            <a:r>
              <a:rPr lang="en-US" sz="1450" dirty="0">
                <a:latin typeface="Gill Sans"/>
              </a:rPr>
              <a:t>, 5 (2), 199–220</a:t>
            </a:r>
            <a:r>
              <a:rPr lang="en-US" sz="1450" dirty="0" smtClean="0">
                <a:latin typeface="Gill Sans"/>
              </a:rPr>
              <a:t>.</a:t>
            </a:r>
          </a:p>
          <a:p>
            <a:pPr marL="0" indent="0" algn="just" eaLnBrk="1" hangingPunct="1">
              <a:buNone/>
            </a:pPr>
            <a:r>
              <a:rPr lang="en-US" sz="1450" dirty="0" smtClean="0">
                <a:solidFill>
                  <a:srgbClr val="0066FF"/>
                </a:solidFill>
                <a:latin typeface="Gill Sans"/>
              </a:rPr>
              <a:t>[Pollock, 2002] </a:t>
            </a:r>
            <a:r>
              <a:rPr lang="en-US" altLang="en-US" sz="1450" dirty="0" smtClean="0">
                <a:latin typeface="Gill Sans"/>
              </a:rPr>
              <a:t>Integration’s </a:t>
            </a:r>
            <a:r>
              <a:rPr lang="en-US" altLang="en-US" sz="1450" dirty="0">
                <a:latin typeface="Gill Sans"/>
              </a:rPr>
              <a:t>Dirty Little Secret: It’s a Matter of Semantics. Whitepaper, The Interoperability Company</a:t>
            </a:r>
            <a:r>
              <a:rPr lang="en-US" altLang="en-US" sz="1450" dirty="0" smtClean="0">
                <a:latin typeface="Gill Sans"/>
              </a:rPr>
              <a:t>.</a:t>
            </a:r>
          </a:p>
          <a:p>
            <a:pPr marL="0" lvl="0" indent="0" eaLnBrk="1" hangingPunct="1">
              <a:buNone/>
            </a:pPr>
            <a:r>
              <a:rPr lang="en-US" sz="1450" dirty="0">
                <a:solidFill>
                  <a:srgbClr val="0066FF"/>
                </a:solidFill>
                <a:latin typeface="Gill Sans"/>
              </a:rPr>
              <a:t>[</a:t>
            </a:r>
            <a:r>
              <a:rPr lang="en-US" sz="1450" dirty="0" err="1">
                <a:solidFill>
                  <a:srgbClr val="0066FF"/>
                </a:solidFill>
                <a:latin typeface="Gill Sans"/>
              </a:rPr>
              <a:t>Guarino</a:t>
            </a:r>
            <a:r>
              <a:rPr lang="en-US" sz="1450" dirty="0">
                <a:solidFill>
                  <a:srgbClr val="0066FF"/>
                </a:solidFill>
                <a:latin typeface="Gill Sans"/>
              </a:rPr>
              <a:t> and Welty, 2002] </a:t>
            </a:r>
            <a:r>
              <a:rPr lang="en-US" sz="1450" dirty="0" err="1">
                <a:latin typeface="Gill Sans"/>
              </a:rPr>
              <a:t>Guarino</a:t>
            </a:r>
            <a:r>
              <a:rPr lang="en-US" sz="1450" dirty="0">
                <a:latin typeface="Gill Sans"/>
              </a:rPr>
              <a:t>, N., Welty, C. (2002). Evaluating ontological decisions with </a:t>
            </a:r>
            <a:r>
              <a:rPr lang="en-US" sz="1450" dirty="0" err="1">
                <a:latin typeface="Gill Sans"/>
              </a:rPr>
              <a:t>OntoClean</a:t>
            </a:r>
            <a:r>
              <a:rPr lang="en-US" sz="1450" dirty="0">
                <a:latin typeface="Gill Sans"/>
              </a:rPr>
              <a:t>. Communications of the ACM, 45(2), 61-65.</a:t>
            </a:r>
          </a:p>
          <a:p>
            <a:pPr marL="0" indent="0" algn="just" eaLnBrk="1" hangingPunct="1">
              <a:buNone/>
            </a:pPr>
            <a:r>
              <a:rPr lang="en-US" sz="1450" dirty="0" smtClean="0">
                <a:solidFill>
                  <a:srgbClr val="0066FF"/>
                </a:solidFill>
                <a:latin typeface="Gill Sans"/>
              </a:rPr>
              <a:t>[</a:t>
            </a:r>
            <a:r>
              <a:rPr lang="en-US" sz="1450" dirty="0" err="1">
                <a:solidFill>
                  <a:srgbClr val="0066FF"/>
                </a:solidFill>
                <a:latin typeface="Gill Sans"/>
              </a:rPr>
              <a:t>Uschold</a:t>
            </a:r>
            <a:r>
              <a:rPr lang="en-US" sz="1450" dirty="0">
                <a:solidFill>
                  <a:srgbClr val="0066FF"/>
                </a:solidFill>
                <a:latin typeface="Gill Sans"/>
              </a:rPr>
              <a:t> and </a:t>
            </a:r>
            <a:r>
              <a:rPr lang="en-US" sz="1450" dirty="0" err="1">
                <a:solidFill>
                  <a:srgbClr val="0066FF"/>
                </a:solidFill>
                <a:latin typeface="Gill Sans"/>
              </a:rPr>
              <a:t>Gruninger</a:t>
            </a:r>
            <a:r>
              <a:rPr lang="en-US" sz="1450" dirty="0">
                <a:solidFill>
                  <a:srgbClr val="0066FF"/>
                </a:solidFill>
                <a:latin typeface="Gill Sans"/>
              </a:rPr>
              <a:t>, 2004] </a:t>
            </a:r>
            <a:r>
              <a:rPr lang="en-US" sz="1450" dirty="0" smtClean="0">
                <a:latin typeface="Gill Sans"/>
              </a:rPr>
              <a:t>Ontologies </a:t>
            </a:r>
            <a:r>
              <a:rPr lang="en-US" sz="1450" dirty="0">
                <a:latin typeface="Gill Sans"/>
              </a:rPr>
              <a:t>and semantics for seamless connectivity. SIGMOD Rec., 33(4), 58–64</a:t>
            </a:r>
            <a:r>
              <a:rPr lang="en-US" sz="1450" dirty="0" smtClean="0">
                <a:latin typeface="Gill Sans"/>
              </a:rPr>
              <a:t>.</a:t>
            </a:r>
          </a:p>
          <a:p>
            <a:pPr marL="0" indent="0" algn="just" eaLnBrk="1" hangingPunct="1">
              <a:buNone/>
            </a:pPr>
            <a:r>
              <a:rPr lang="en-US" sz="1450" dirty="0">
                <a:solidFill>
                  <a:srgbClr val="0066FF"/>
                </a:solidFill>
                <a:latin typeface="Gill Sans"/>
              </a:rPr>
              <a:t>[</a:t>
            </a:r>
            <a:r>
              <a:rPr lang="en-US" sz="1450" dirty="0" err="1">
                <a:solidFill>
                  <a:srgbClr val="0066FF"/>
                </a:solidFill>
                <a:latin typeface="Gill Sans"/>
              </a:rPr>
              <a:t>Varzi</a:t>
            </a:r>
            <a:r>
              <a:rPr lang="en-US" sz="1450" dirty="0">
                <a:solidFill>
                  <a:srgbClr val="0066FF"/>
                </a:solidFill>
                <a:latin typeface="Gill Sans"/>
              </a:rPr>
              <a:t>, 2006] </a:t>
            </a:r>
            <a:r>
              <a:rPr lang="en-US" sz="1450" dirty="0" err="1">
                <a:latin typeface="Gill Sans"/>
              </a:rPr>
              <a:t>Varzi</a:t>
            </a:r>
            <a:r>
              <a:rPr lang="en-US" sz="1450" dirty="0">
                <a:latin typeface="Gill Sans"/>
              </a:rPr>
              <a:t>, A. (2006). A note on the transitivity of </a:t>
            </a:r>
            <a:r>
              <a:rPr lang="en-US" sz="1450" dirty="0" err="1">
                <a:latin typeface="Gill Sans"/>
              </a:rPr>
              <a:t>parthood</a:t>
            </a:r>
            <a:r>
              <a:rPr lang="en-US" sz="1450" dirty="0">
                <a:latin typeface="Gill Sans"/>
              </a:rPr>
              <a:t>. Applied Ontology, 1 (2), 141-146.</a:t>
            </a:r>
          </a:p>
          <a:p>
            <a:pPr marL="0" indent="0" algn="just" eaLnBrk="1" hangingPunct="1">
              <a:buNone/>
            </a:pPr>
            <a:r>
              <a:rPr lang="it-IT" sz="1450" dirty="0" smtClean="0">
                <a:solidFill>
                  <a:srgbClr val="0066FF"/>
                </a:solidFill>
                <a:latin typeface="Gill Sans"/>
              </a:rPr>
              <a:t>[Giunchiglia et al., 2009] </a:t>
            </a:r>
            <a:r>
              <a:rPr lang="en-US" sz="1450" dirty="0" smtClean="0">
                <a:latin typeface="Gill Sans"/>
              </a:rPr>
              <a:t>Faceted Lightweight Ontologies. In: Conceptual Modeling: Foundations and Applications, </a:t>
            </a:r>
            <a:r>
              <a:rPr lang="it-IT" sz="1450" dirty="0" smtClean="0">
                <a:latin typeface="Gill Sans"/>
              </a:rPr>
              <a:t>LNCS Springer.</a:t>
            </a:r>
          </a:p>
          <a:p>
            <a:pPr marL="0" lvl="0" indent="0" algn="just" eaLnBrk="1" hangingPunct="1">
              <a:buNone/>
            </a:pPr>
            <a:r>
              <a:rPr lang="it-IT" sz="1450" dirty="0" smtClean="0">
                <a:solidFill>
                  <a:srgbClr val="0066FF"/>
                </a:solidFill>
                <a:latin typeface="Gill Sans"/>
              </a:rPr>
              <a:t>[</a:t>
            </a:r>
            <a:r>
              <a:rPr lang="it-IT" sz="1450" dirty="0">
                <a:solidFill>
                  <a:srgbClr val="0066FF"/>
                </a:solidFill>
                <a:latin typeface="Gill Sans"/>
              </a:rPr>
              <a:t>Giunchiglia et al., </a:t>
            </a:r>
            <a:r>
              <a:rPr lang="it-IT" sz="1450" dirty="0" smtClean="0">
                <a:solidFill>
                  <a:srgbClr val="0066FF"/>
                </a:solidFill>
                <a:latin typeface="Gill Sans"/>
              </a:rPr>
              <a:t>2012a] </a:t>
            </a:r>
            <a:r>
              <a:rPr lang="en-US" sz="1450" dirty="0" smtClean="0">
                <a:latin typeface="Gill Sans"/>
              </a:rPr>
              <a:t>A </a:t>
            </a:r>
            <a:r>
              <a:rPr lang="en-US" sz="1450" dirty="0">
                <a:latin typeface="Gill Sans"/>
              </a:rPr>
              <a:t>facet-based methodology for the construction of a large-scale geospatial ontology. Journal on Data Semantics, 1 (1), pp. 57-73. </a:t>
            </a:r>
            <a:endParaRPr lang="it-IT" sz="1450" dirty="0" smtClean="0">
              <a:latin typeface="Gill Sans"/>
            </a:endParaRPr>
          </a:p>
          <a:p>
            <a:pPr marL="0" indent="0" algn="just" eaLnBrk="1" hangingPunct="1">
              <a:buNone/>
            </a:pPr>
            <a:r>
              <a:rPr lang="it-IT" sz="1450" dirty="0" smtClean="0">
                <a:solidFill>
                  <a:srgbClr val="0066FF"/>
                </a:solidFill>
                <a:latin typeface="Gill Sans"/>
              </a:rPr>
              <a:t>[</a:t>
            </a:r>
            <a:r>
              <a:rPr lang="it-IT" sz="1450" dirty="0">
                <a:solidFill>
                  <a:srgbClr val="0066FF"/>
                </a:solidFill>
                <a:latin typeface="Gill Sans"/>
              </a:rPr>
              <a:t>Giunchiglia et </a:t>
            </a:r>
            <a:r>
              <a:rPr lang="it-IT" sz="1450" dirty="0" smtClean="0">
                <a:solidFill>
                  <a:srgbClr val="0066FF"/>
                </a:solidFill>
                <a:latin typeface="Gill Sans"/>
              </a:rPr>
              <a:t>al., 2012b] </a:t>
            </a:r>
            <a:r>
              <a:rPr lang="en-US" sz="1450" dirty="0" smtClean="0">
                <a:latin typeface="Gill Sans"/>
              </a:rPr>
              <a:t>Domains </a:t>
            </a:r>
            <a:r>
              <a:rPr lang="en-US" sz="1450" dirty="0">
                <a:latin typeface="Gill Sans"/>
              </a:rPr>
              <a:t>and context: first steps towards managing diversity in knowledge. Journal of Web Semantics, special issue on Reasoning with Context in the Semantic Web. </a:t>
            </a:r>
            <a:endParaRPr lang="en-US" sz="1450" dirty="0" smtClean="0">
              <a:latin typeface="Gill Sans"/>
            </a:endParaRPr>
          </a:p>
          <a:p>
            <a:pPr marL="0" lvl="0" indent="0" algn="just" eaLnBrk="1" hangingPunct="1">
              <a:buNone/>
            </a:pPr>
            <a:r>
              <a:rPr lang="it-IT" sz="1450" dirty="0" smtClean="0">
                <a:solidFill>
                  <a:srgbClr val="0066FF"/>
                </a:solidFill>
                <a:latin typeface="Gill Sans"/>
              </a:rPr>
              <a:t>[</a:t>
            </a:r>
            <a:r>
              <a:rPr lang="it-IT" sz="1450" dirty="0">
                <a:solidFill>
                  <a:srgbClr val="0066FF"/>
                </a:solidFill>
                <a:latin typeface="Gill Sans"/>
              </a:rPr>
              <a:t>Giunchiglia et </a:t>
            </a:r>
            <a:r>
              <a:rPr lang="it-IT" sz="1450" dirty="0" smtClean="0">
                <a:solidFill>
                  <a:srgbClr val="0066FF"/>
                </a:solidFill>
                <a:latin typeface="Gill Sans"/>
              </a:rPr>
              <a:t>al., </a:t>
            </a:r>
            <a:r>
              <a:rPr lang="it-IT" sz="1450" dirty="0">
                <a:solidFill>
                  <a:srgbClr val="0066FF"/>
                </a:solidFill>
                <a:latin typeface="Gill Sans"/>
              </a:rPr>
              <a:t>2014] </a:t>
            </a:r>
            <a:r>
              <a:rPr lang="it-IT" sz="1450" dirty="0" smtClean="0">
                <a:latin typeface="Gill Sans"/>
              </a:rPr>
              <a:t>From </a:t>
            </a:r>
            <a:r>
              <a:rPr lang="it-IT" sz="1450" dirty="0">
                <a:latin typeface="Gill Sans"/>
              </a:rPr>
              <a:t>Knowledge Organization to Knowledge Representation. Knowledge Organization. 41(1), 44-56</a:t>
            </a:r>
            <a:r>
              <a:rPr lang="it-IT" sz="1450" dirty="0" smtClean="0">
                <a:latin typeface="Gill Sans"/>
              </a:rPr>
              <a:t>.</a:t>
            </a:r>
          </a:p>
          <a:p>
            <a:pPr marL="0" indent="0" algn="just" eaLnBrk="1" hangingPunct="1">
              <a:buNone/>
            </a:pPr>
            <a:r>
              <a:rPr lang="en-US" altLang="en-US" sz="1450" dirty="0">
                <a:solidFill>
                  <a:srgbClr val="0066FF"/>
                </a:solidFill>
                <a:latin typeface="Gill Sans"/>
              </a:rPr>
              <a:t>[</a:t>
            </a:r>
            <a:r>
              <a:rPr lang="en-US" altLang="en-US" sz="1450" dirty="0" err="1">
                <a:solidFill>
                  <a:srgbClr val="0066FF"/>
                </a:solidFill>
                <a:latin typeface="Gill Sans"/>
              </a:rPr>
              <a:t>Tawfik</a:t>
            </a:r>
            <a:r>
              <a:rPr lang="en-US" altLang="en-US" sz="1450" dirty="0">
                <a:solidFill>
                  <a:srgbClr val="0066FF"/>
                </a:solidFill>
                <a:latin typeface="Gill Sans"/>
              </a:rPr>
              <a:t> et al., 2014] </a:t>
            </a:r>
            <a:r>
              <a:rPr lang="en-US" altLang="en-US" sz="1450" dirty="0">
                <a:latin typeface="Gill Sans"/>
              </a:rPr>
              <a:t>A Collaborative Platform for Multilingual Ontology Development. International Conference on Knowledge Engineering and </a:t>
            </a:r>
            <a:r>
              <a:rPr lang="en-US" altLang="en-US" sz="1450" dirty="0" smtClean="0">
                <a:latin typeface="Gill Sans"/>
              </a:rPr>
              <a:t>Ontology.</a:t>
            </a:r>
          </a:p>
          <a:p>
            <a:pPr marL="0" indent="0" algn="just" eaLnBrk="1" hangingPunct="1">
              <a:buNone/>
            </a:pPr>
            <a:r>
              <a:rPr lang="en-US" sz="1450" dirty="0">
                <a:solidFill>
                  <a:srgbClr val="0066FF"/>
                </a:solidFill>
                <a:latin typeface="Gill Sans"/>
              </a:rPr>
              <a:t>[</a:t>
            </a:r>
            <a:r>
              <a:rPr lang="en-US" sz="1450" dirty="0" err="1">
                <a:solidFill>
                  <a:srgbClr val="0066FF"/>
                </a:solidFill>
                <a:latin typeface="Gill Sans"/>
              </a:rPr>
              <a:t>Ganbold</a:t>
            </a:r>
            <a:r>
              <a:rPr lang="en-US" sz="1450" dirty="0">
                <a:solidFill>
                  <a:srgbClr val="0066FF"/>
                </a:solidFill>
                <a:latin typeface="Gill Sans"/>
              </a:rPr>
              <a:t> et. al., 2014] </a:t>
            </a:r>
            <a:r>
              <a:rPr lang="en-US" sz="1450" dirty="0">
                <a:latin typeface="Gill Sans"/>
              </a:rPr>
              <a:t>An Experiment in Managing Language Diversity Across cultures. </a:t>
            </a:r>
            <a:r>
              <a:rPr lang="en-US" sz="1450" dirty="0" err="1">
                <a:latin typeface="Gill Sans"/>
              </a:rPr>
              <a:t>eKNOW</a:t>
            </a:r>
            <a:r>
              <a:rPr lang="en-US" sz="1450" dirty="0">
                <a:latin typeface="Gill Sans"/>
              </a:rPr>
              <a:t> 2014</a:t>
            </a:r>
          </a:p>
          <a:p>
            <a:pPr marL="0" indent="0" algn="just" eaLnBrk="1" hangingPunct="1">
              <a:buNone/>
            </a:pPr>
            <a:endParaRPr lang="en-US" altLang="en-US" sz="1450" dirty="0" smtClean="0">
              <a:latin typeface="Gill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56109"/>
            <a:ext cx="856895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Some reference material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940152" y="6191250"/>
            <a:ext cx="2476500" cy="476250"/>
          </a:xfrm>
        </p:spPr>
        <p:txBody>
          <a:bodyPr/>
          <a:lstStyle/>
          <a:p>
            <a:pPr>
              <a:defRPr/>
            </a:pPr>
            <a:fld id="{E0715CE7-F660-4646-BFC0-525BCA361001}" type="datetime1">
              <a:rPr lang="en-US" smtClean="0"/>
              <a:t>11/7/2014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Vincenzo Maltese</a:t>
            </a:r>
            <a:endParaRPr lang="en-US" alt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8532440" y="6237312"/>
            <a:ext cx="369888" cy="365125"/>
          </a:xfrm>
          <a:prstGeom prst="ellipse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A5EEB1F0-874F-4C71-8F4C-84D294965E2D}" type="slidenum">
              <a:rPr lang="en-US" smtClean="0"/>
              <a:pPr/>
              <a:t>97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tb5iYcBF5pNknMcsH5Nw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tb5iYcBF5pNknMcsH5Nw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6386</TotalTime>
  <Words>7689</Words>
  <Application>Microsoft Office PowerPoint</Application>
  <PresentationFormat>On-screen Show (4:3)</PresentationFormat>
  <Paragraphs>1430</Paragraphs>
  <Slides>97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Equity</vt:lpstr>
      <vt:lpstr>Linguistic and Knowledge Resources</vt:lpstr>
      <vt:lpstr>Roadmap</vt:lpstr>
      <vt:lpstr>Introduction</vt:lpstr>
      <vt:lpstr>Roadmap</vt:lpstr>
      <vt:lpstr>The semantic heterogeneity problem</vt:lpstr>
      <vt:lpstr>Early solutions</vt:lpstr>
      <vt:lpstr>The semantic interoperability solution</vt:lpstr>
      <vt:lpstr>Ontologies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Kinds of ontologies</vt:lpstr>
      <vt:lpstr>Informal ontologies</vt:lpstr>
      <vt:lpstr>Semi-formal ontologies (I)</vt:lpstr>
      <vt:lpstr>PowerPoint Presentation</vt:lpstr>
      <vt:lpstr>Formal ontologies</vt:lpstr>
      <vt:lpstr>PowerPoint Presentation</vt:lpstr>
      <vt:lpstr>PowerPoint Presentation</vt:lpstr>
      <vt:lpstr>Converting ontologies</vt:lpstr>
      <vt:lpstr>What a linguistic and knowledge resource is?</vt:lpstr>
      <vt:lpstr>Why do we need linguistic and knowledge resources?</vt:lpstr>
      <vt:lpstr>Exercises</vt:lpstr>
      <vt:lpstr>Linguistic resources</vt:lpstr>
      <vt:lpstr>Roadmap</vt:lpstr>
      <vt:lpstr>WordNet (1985)</vt:lpstr>
      <vt:lpstr>Words</vt:lpstr>
      <vt:lpstr>Senses and synsets</vt:lpstr>
      <vt:lpstr>Lexical relations</vt:lpstr>
      <vt:lpstr>Semantic relations</vt:lpstr>
      <vt:lpstr>MultiWordNet (2002)</vt:lpstr>
      <vt:lpstr>Lexical GAPs and phrasets</vt:lpstr>
      <vt:lpstr>Problems with WordNet-like resources (I)</vt:lpstr>
      <vt:lpstr>Problems with WordNet-like resources (II)</vt:lpstr>
      <vt:lpstr>Exercises</vt:lpstr>
      <vt:lpstr>Knowledge resources</vt:lpstr>
      <vt:lpstr>Roadmap</vt:lpstr>
      <vt:lpstr>PowerPoint Presentation</vt:lpstr>
      <vt:lpstr>CYC ontology (1984)</vt:lpstr>
      <vt:lpstr>SUMO ontology (2001)</vt:lpstr>
      <vt:lpstr>DBPedia (2007)</vt:lpstr>
      <vt:lpstr>YAGO ontology (2008)</vt:lpstr>
      <vt:lpstr>Freebase (2010)</vt:lpstr>
      <vt:lpstr>The Schema.org initiative</vt:lpstr>
      <vt:lpstr>Linked Data Cloud (since 2007)</vt:lpstr>
      <vt:lpstr>Linked Data</vt:lpstr>
      <vt:lpstr>Linked Open Data</vt:lpstr>
      <vt:lpstr>The Semantic Geo-catalogue of the PAT</vt:lpstr>
      <vt:lpstr>Open Data Trentino portal</vt:lpstr>
      <vt:lpstr>Open Government Data in UK</vt:lpstr>
      <vt:lpstr>Exercises</vt:lpstr>
      <vt:lpstr>Capturing diversity  with the UKC and Entitypedia</vt:lpstr>
      <vt:lpstr>Roadmap</vt:lpstr>
      <vt:lpstr>PowerPoint Presentation</vt:lpstr>
      <vt:lpstr>Diversity is pervasive in world descriptions</vt:lpstr>
      <vt:lpstr>   Diversity in Language</vt:lpstr>
      <vt:lpstr>Diversity in Knowledge</vt:lpstr>
      <vt:lpstr>PowerPoint Presentation</vt:lpstr>
      <vt:lpstr>PowerPoint Presentation</vt:lpstr>
      <vt:lpstr>PowerPoint Presentation</vt:lpstr>
      <vt:lpstr>What do we aim to? How to achieve that?</vt:lpstr>
      <vt:lpstr>The UKC and Entitypedia (since 2010)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Entitypedia compared with existing knowledge bases</vt:lpstr>
      <vt:lpstr>Exercises</vt:lpstr>
      <vt:lpstr>Methodologies for content generation</vt:lpstr>
      <vt:lpstr>Roadmap</vt:lpstr>
      <vt:lpstr>WHY DO WE NEED A METHODOLOGY? BECAUSE SMALL DIFFERENCES MATTER…</vt:lpstr>
      <vt:lpstr>PowerPoint Presentation</vt:lpstr>
      <vt:lpstr>PowerPoint Presentation</vt:lpstr>
      <vt:lpstr>Domains</vt:lpstr>
      <vt:lpstr>Primitive notions</vt:lpstr>
      <vt:lpstr>Elements of DERA</vt:lpstr>
      <vt:lpstr>DERA facets</vt:lpstr>
      <vt:lpstr>Analysis of the term “school”</vt:lpstr>
      <vt:lpstr>Synthesis of educational organizations</vt:lpstr>
      <vt:lpstr>Synthesis of educational organizations</vt:lpstr>
      <vt:lpstr>Guiding principles</vt:lpstr>
      <vt:lpstr>Guidelines for the formal language</vt:lpstr>
      <vt:lpstr>Guidelines for the natural language (I)</vt:lpstr>
      <vt:lpstr>Guidelines for the natural language (II)</vt:lpstr>
      <vt:lpstr>Back to entities</vt:lpstr>
      <vt:lpstr>Localization [Ganbold et. al., 2014] </vt:lpstr>
      <vt:lpstr>Formalizing DERA into DL (I)</vt:lpstr>
      <vt:lpstr>Formalizing DERA into DL (II)</vt:lpstr>
      <vt:lpstr>Advantages of DERA</vt:lpstr>
      <vt:lpstr>The space ontology [Giunchiglia et al., 2012] </vt:lpstr>
      <vt:lpstr>The semantic-geo catalogue [Farazi et al., 2012] </vt:lpstr>
      <vt:lpstr>Exercises</vt:lpstr>
      <vt:lpstr>PowerPoint Presentation</vt:lpstr>
    </vt:vector>
  </TitlesOfParts>
  <Company>University of Trento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Enzo</dc:creator>
  <cp:lastModifiedBy>admin</cp:lastModifiedBy>
  <cp:revision>235</cp:revision>
  <dcterms:created xsi:type="dcterms:W3CDTF">2009-01-20T11:26:22Z</dcterms:created>
  <dcterms:modified xsi:type="dcterms:W3CDTF">2014-11-07T10:12:36Z</dcterms:modified>
</cp:coreProperties>
</file>