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_rels/notesSlide32.xml.rels" ContentType="application/vnd.openxmlformats-package.relationships+xml"/>
  <Override PartName="/ppt/notesSlides/_rels/notesSlide30.xml.rels" ContentType="application/vnd.openxmlformats-package.relationships+xml"/>
  <Override PartName="/ppt/notesSlides/_rels/notesSlide28.xml.rels" ContentType="application/vnd.openxmlformats-package.relationships+xml"/>
  <Override PartName="/ppt/notesSlides/_rels/notesSlide26.xml.rels" ContentType="application/vnd.openxmlformats-package.relationships+xml"/>
  <Override PartName="/ppt/notesSlides/_rels/notesSlide25.xml.rels" ContentType="application/vnd.openxmlformats-package.relationships+xml"/>
  <Override PartName="/ppt/notesSlides/_rels/notesSlide29.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0.xml.rels" ContentType="application/vnd.openxmlformats-package.relationships+xml"/>
  <Override PartName="/ppt/notesSlides/_rels/notesSlide24.xml.rels" ContentType="application/vnd.openxmlformats-package.relationships+xml"/>
  <Override PartName="/ppt/notesSlides/_rels/notesSlide18.xml.rels" ContentType="application/vnd.openxmlformats-package.relationships+xml"/>
  <Override PartName="/ppt/notesSlides/_rels/notesSlide16.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3.xml.rels" ContentType="application/vnd.openxmlformats-package.relationships+xml"/>
  <Override PartName="/ppt/notesSlides/_rels/notesSlide12.xml.rels" ContentType="application/vnd.openxmlformats-package.relationships+xml"/>
  <Override PartName="/ppt/notesSlides/_rels/notesSlide14.xml.rels" ContentType="application/vnd.openxmlformats-package.relationships+xml"/>
  <Override PartName="/ppt/notesSlides/_rels/notesSlide19.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27.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35.xml.rels" ContentType="application/vnd.openxmlformats-package.relationships+xml"/>
  <Override PartName="/ppt/notesSlides/_rels/notesSlide5.xml.rels" ContentType="application/vnd.openxmlformats-package.relationships+xml"/>
  <Override PartName="/ppt/notesSlides/_rels/notesSlide3.xml.rels" ContentType="application/vnd.openxmlformats-package.relationships+xml"/>
  <Override PartName="/ppt/notesSlides/_rels/notesSlide1.xml.rels" ContentType="application/vnd.openxmlformats-package.relationships+xml"/>
  <Override PartName="/ppt/notesSlides/_rels/notesSlide8.xml.rels" ContentType="application/vnd.openxmlformats-package.relationships+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charts/chart1.xml" ContentType="application/vnd.openxmlformats-officedocument.drawingml.chart+xml"/>
  <Override PartName="/ppt/slides/slide35.xml" ContentType="application/vnd.openxmlformats-officedocument.presentationml.slide+xml"/>
  <Override PartName="/ppt/slides/slide33.xml" ContentType="application/vnd.openxmlformats-officedocument.presentationml.slide+xml"/>
  <Override PartName="/ppt/slides/_rels/slide35.xml.rels" ContentType="application/vnd.openxmlformats-package.relationships+xml"/>
  <Override PartName="/ppt/slides/_rels/slide32.xml.rels" ContentType="application/vnd.openxmlformats-package.relationships+xml"/>
  <Override PartName="/ppt/slides/_rels/slide29.xml.rels" ContentType="application/vnd.openxmlformats-package.relationships+xml"/>
  <Override PartName="/ppt/slides/_rels/slide24.xml.rels" ContentType="application/vnd.openxmlformats-package.relationships+xml"/>
  <Override PartName="/ppt/slides/_rels/slide31.xml.rels" ContentType="application/vnd.openxmlformats-package.relationships+xml"/>
  <Override PartName="/ppt/slides/_rels/slide28.xml.rels" ContentType="application/vnd.openxmlformats-package.relationships+xml"/>
  <Override PartName="/ppt/slides/_rels/slide23.xml.rels" ContentType="application/vnd.openxmlformats-package.relationships+xml"/>
  <Override PartName="/ppt/slides/_rels/slide26.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4.xml.rels" ContentType="application/vnd.openxmlformats-package.relationships+xml"/>
  <Override PartName="/ppt/slides/_rels/slide25.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7.xml.rels" ContentType="application/vnd.openxmlformats-package.relationships+xml"/>
  <Override PartName="/ppt/slides/_rels/slide15.xml.rels" ContentType="application/vnd.openxmlformats-package.relationships+xml"/>
  <Override PartName="/ppt/slides/_rels/slide20.xml.rels" ContentType="application/vnd.openxmlformats-package.relationships+xml"/>
  <Override PartName="/ppt/slides/_rels/slide30.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16.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32.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8.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2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32.xml" ContentType="application/vnd.openxmlformats-officedocument.presentationml.slideLayout+xml"/>
  <Override PartName="/ppt/slideLayouts/slideLayout17.xml" ContentType="application/vnd.openxmlformats-officedocument.presentationml.slideLayout+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36.xml.rels" ContentType="application/vnd.openxmlformats-package.relationships+xml"/>
  <Override PartName="/ppt/slideLayouts/_rels/slideLayout35.xml.rels" ContentType="application/vnd.openxmlformats-package.relationships+xml"/>
  <Override PartName="/ppt/slideLayouts/_rels/slideLayout34.xml.rels" ContentType="application/vnd.openxmlformats-package.relationships+xml"/>
  <Override PartName="/ppt/slideLayouts/_rels/slideLayout30.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31.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4.xml.rels" ContentType="application/vnd.openxmlformats-package.relationships+xml"/>
  <Override PartName="/ppt/slideLayouts/_rels/slideLayout3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1.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1.xml.rels" ContentType="application/vnd.openxmlformats-package.relationships+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media/image138.jpeg" ContentType="image/jpeg"/>
  <Override PartName="/ppt/media/image137.png" ContentType="image/png"/>
  <Override PartName="/ppt/media/image135.png" ContentType="image/png"/>
  <Override PartName="/ppt/media/image134.png" ContentType="image/png"/>
  <Override PartName="/ppt/media/image133.png" ContentType="image/png"/>
  <Override PartName="/ppt/media/image130.png" ContentType="image/png"/>
  <Override PartName="/ppt/media/image122.png" ContentType="image/png"/>
  <Override PartName="/ppt/media/image119.png" ContentType="image/png"/>
  <Override PartName="/ppt/media/image123.png" ContentType="image/png"/>
  <Override PartName="/ppt/media/image115.png" ContentType="image/png"/>
  <Override PartName="/ppt/media/image114.png" ContentType="image/png"/>
  <Override PartName="/ppt/media/image127.png" ContentType="image/png"/>
  <Override PartName="/ppt/media/image113.png" ContentType="image/png"/>
  <Override PartName="/ppt/media/image125.png" ContentType="image/png"/>
  <Override PartName="/ppt/media/image112.png" ContentType="image/png"/>
  <Override PartName="/ppt/media/image108.png" ContentType="image/png"/>
  <Override PartName="/ppt/media/image107.png" ContentType="image/png"/>
  <Override PartName="/ppt/media/image106.png" ContentType="image/png"/>
  <Override PartName="/ppt/media/image105.png" ContentType="image/png"/>
  <Override PartName="/ppt/media/image98.png" ContentType="image/png"/>
  <Override PartName="/ppt/media/image109.png" ContentType="image/png"/>
  <Override PartName="/ppt/media/image92.png" ContentType="image/png"/>
  <Override PartName="/ppt/media/image90.png" ContentType="image/png"/>
  <Override PartName="/ppt/media/image88.png" ContentType="image/png"/>
  <Override PartName="/ppt/media/image85.png" ContentType="image/png"/>
  <Override PartName="/ppt/media/image84.png" ContentType="image/png"/>
  <Override PartName="/ppt/media/image103.png" ContentType="image/png"/>
  <Override PartName="/ppt/media/image83.png" ContentType="image/png"/>
  <Override PartName="/ppt/media/image81.jpeg" ContentType="image/jpeg"/>
  <Override PartName="/ppt/media/image82.png" ContentType="image/png"/>
  <Override PartName="/ppt/media/image78.jpeg" ContentType="image/jpeg"/>
  <Override PartName="/ppt/media/image76.jpeg" ContentType="image/jpeg"/>
  <Override PartName="/ppt/media/image102.png" ContentType="image/png"/>
  <Override PartName="/ppt/media/image75.jpeg" ContentType="image/jpeg"/>
  <Override PartName="/ppt/media/image74.png" ContentType="image/png"/>
  <Override PartName="/ppt/media/image72.png" ContentType="image/png"/>
  <Override PartName="/ppt/media/image118.png" ContentType="image/png"/>
  <Override PartName="/ppt/media/image129.png" ContentType="image/png"/>
  <Override PartName="/ppt/media/image68.png" ContentType="image/png"/>
  <Override PartName="/ppt/media/image69.png" ContentType="image/png"/>
  <Override PartName="/ppt/media/image67.png" ContentType="image/png"/>
  <Override PartName="/ppt/media/image66.jpeg" ContentType="image/jpeg"/>
  <Override PartName="/ppt/media/image62.png" ContentType="image/png"/>
  <Override PartName="/ppt/media/image96.png" ContentType="image/png"/>
  <Override PartName="/ppt/media/image60.jpeg" ContentType="image/jpeg"/>
  <Override PartName="/ppt/media/image59.jpeg" ContentType="image/jpeg"/>
  <Override PartName="/ppt/media/image73.jpeg" ContentType="image/jpeg"/>
  <Override PartName="/ppt/media/image95.png" ContentType="image/png"/>
  <Override PartName="/ppt/media/image58.jpeg" ContentType="image/jpeg"/>
  <Override PartName="/ppt/media/image57.png" ContentType="image/png"/>
  <Override PartName="/ppt/media/image97.png" ContentType="image/png"/>
  <Override PartName="/ppt/media/image61.png" ContentType="image/png"/>
  <Override PartName="/ppt/media/image54.png" ContentType="image/png"/>
  <Override PartName="/ppt/media/image139.png" ContentType="image/png"/>
  <Override PartName="/ppt/media/image52.jpeg" ContentType="image/jpeg"/>
  <Override PartName="/ppt/media/image50.png" ContentType="image/png"/>
  <Override PartName="/ppt/media/image117.png" ContentType="image/png"/>
  <Override PartName="/ppt/media/image48.png" ContentType="image/png"/>
  <Override PartName="/ppt/media/image111.png" ContentType="image/png"/>
  <Override PartName="/ppt/media/image43.png" ContentType="image/png"/>
  <Override PartName="/ppt/media/image41.png" ContentType="image/png"/>
  <Override PartName="/ppt/media/image79.jpeg" ContentType="image/jpeg"/>
  <Override PartName="/ppt/media/image36.png" ContentType="image/png"/>
  <Override PartName="/ppt/media/image39.png" ContentType="image/png"/>
  <Override PartName="/ppt/media/image94.png" ContentType="image/png"/>
  <Override PartName="/ppt/media/image110.png" ContentType="image/png"/>
  <Override PartName="/ppt/media/image35.png" ContentType="image/png"/>
  <Override PartName="/ppt/media/image131.png" ContentType="image/png"/>
  <Override PartName="/ppt/media/image32.png" ContentType="image/png"/>
  <Override PartName="/ppt/media/image45.png" ContentType="image/png"/>
  <Override PartName="/ppt/media/image65.jpeg" ContentType="image/jpeg"/>
  <Override PartName="/ppt/media/image132.png" ContentType="image/png"/>
  <Override PartName="/ppt/media/image44.png" ContentType="image/png"/>
  <Override PartName="/ppt/media/image30.png" ContentType="image/png"/>
  <Override PartName="/ppt/media/image27.png" ContentType="image/png"/>
  <Override PartName="/ppt/media/image40.png" ContentType="image/png"/>
  <Override PartName="/ppt/media/image29.png" ContentType="image/png"/>
  <Override PartName="/ppt/media/image26.jpeg" ContentType="image/jpeg"/>
  <Override PartName="/ppt/media/image24.png" ContentType="image/png"/>
  <Override PartName="/ppt/media/image77.jpeg" ContentType="image/jpeg"/>
  <Override PartName="/ppt/media/image53.png" ContentType="image/png"/>
  <Override PartName="/ppt/media/image22.jpeg" ContentType="image/jpeg"/>
  <Override PartName="/ppt/media/image100.png" ContentType="image/png"/>
  <Override PartName="/ppt/media/image23.jpeg" ContentType="image/jpeg"/>
  <Override PartName="/ppt/media/image21.jpeg" ContentType="image/jpeg"/>
  <Override PartName="/ppt/media/image46.png" ContentType="image/png"/>
  <Override PartName="/ppt/media/image38.png" ContentType="image/png"/>
  <Override PartName="/ppt/media/image33.png" ContentType="image/png"/>
  <Override PartName="/ppt/media/image80.jpeg" ContentType="image/jpeg"/>
  <Override PartName="/ppt/media/image87.png" ContentType="image/png"/>
  <Override PartName="/ppt/media/image126.png" ContentType="image/png"/>
  <Override PartName="/ppt/media/image25.png" ContentType="image/png"/>
  <Override PartName="/ppt/media/image28.png" ContentType="image/png"/>
  <Override PartName="/ppt/media/image19.jpeg" ContentType="image/jpeg"/>
  <Override PartName="/ppt/media/image18.jpeg" ContentType="image/jpeg"/>
  <Override PartName="/ppt/media/image93.png" ContentType="image/png"/>
  <Override PartName="/ppt/media/image124.png" ContentType="image/png"/>
  <Override PartName="/ppt/media/image42.png" ContentType="image/png"/>
  <Override PartName="/ppt/media/image17.jpeg" ContentType="image/jpeg"/>
  <Override PartName="/ppt/media/image16.jpeg" ContentType="image/jpeg"/>
  <Override PartName="/ppt/media/image86.png" ContentType="image/png"/>
  <Override PartName="/ppt/media/image121.png" ContentType="image/png"/>
  <Override PartName="/ppt/media/image64.jpeg" ContentType="image/jpeg"/>
  <Override PartName="/ppt/media/image116.png" ContentType="image/png"/>
  <Override PartName="/ppt/media/image15.jpeg" ContentType="image/jpeg"/>
  <Override PartName="/ppt/media/image11.jpeg" ContentType="image/jpeg"/>
  <Override PartName="/ppt/media/image71.png" ContentType="image/png"/>
  <Override PartName="/ppt/media/image55.png" ContentType="image/png"/>
  <Override PartName="/ppt/media/image37.png" ContentType="image/png"/>
  <Override PartName="/ppt/media/image99.png" ContentType="image/png"/>
  <Override PartName="/ppt/media/image8.jpeg" ContentType="image/jpeg"/>
  <Override PartName="/ppt/media/image31.png" ContentType="image/png"/>
  <Override PartName="/ppt/media/image34.png" ContentType="image/png"/>
  <Override PartName="/ppt/media/image101.png" ContentType="image/png"/>
  <Override PartName="/ppt/media/image6.png" ContentType="image/png"/>
  <Override PartName="/ppt/media/image120.png" ContentType="image/png"/>
  <Override PartName="/ppt/media/image10.jpeg" ContentType="image/jpeg"/>
  <Override PartName="/ppt/media/image5.png" ContentType="image/png"/>
  <Override PartName="/ppt/media/image4.png" ContentType="image/png"/>
  <Override PartName="/ppt/media/image13.jpeg" ContentType="image/jpeg"/>
  <Override PartName="/ppt/media/image20.jpeg" ContentType="image/jpeg"/>
  <Override PartName="/ppt/media/image136.png" ContentType="image/png"/>
  <Override PartName="/ppt/media/image56.png" ContentType="image/png"/>
  <Override PartName="/ppt/media/image51.png" ContentType="image/png"/>
  <Override PartName="/ppt/media/image12.jpeg" ContentType="image/jpeg"/>
  <Override PartName="/ppt/media/image9.jpeg" ContentType="image/jpeg"/>
  <Override PartName="/ppt/media/image3.png" ContentType="image/png"/>
  <Override PartName="/ppt/media/image47.png" ContentType="image/png"/>
  <Override PartName="/ppt/media/image70.png" ContentType="image/png"/>
  <Override PartName="/ppt/media/image104.png" ContentType="image/png"/>
  <Override PartName="/ppt/media/image2.png" ContentType="image/png"/>
  <Override PartName="/ppt/media/image14.jpeg" ContentType="image/jpeg"/>
  <Override PartName="/ppt/media/image91.png" ContentType="image/png"/>
  <Override PartName="/ppt/media/image63.jpeg" ContentType="image/jpeg"/>
  <Override PartName="/ppt/media/image1.png" ContentType="image/png"/>
  <Override PartName="/ppt/media/image128.png" ContentType="image/png"/>
  <Override PartName="/ppt/media/image49.png" ContentType="image/png"/>
  <Override PartName="/ppt/media/image89.png" ContentType="image/png"/>
  <Override PartName="/ppt/media/image7.gif" ContentType="image/gif"/>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
</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label 0</c:f>
              <c:strCache>
                <c:ptCount val="1"/>
                <c:pt idx="0">
                  <c:v>Precision</c:v>
                </c:pt>
              </c:strCache>
            </c:strRef>
          </c:tx>
          <c:spPr>
            <a:solidFill>
              <a:srgbClr val="4f81bd"/>
            </a:solidFill>
            <a:ln>
              <a:noFill/>
            </a:ln>
          </c:spPr>
          <c:cat>
            <c:strRef>
              <c:f>categories</c:f>
              <c:strCache>
                <c:ptCount val="5"/>
                <c:pt idx="0">
                  <c:v>1</c:v>
                </c:pt>
                <c:pt idx="1">
                  <c:v>2</c:v>
                </c:pt>
                <c:pt idx="2">
                  <c:v>3</c:v>
                </c:pt>
                <c:pt idx="3">
                  <c:v>4</c:v>
                </c:pt>
                <c:pt idx="4">
                  <c:v>5</c:v>
                </c:pt>
              </c:strCache>
            </c:strRef>
          </c:cat>
          <c:val>
            <c:numRef>
              <c:f>0</c:f>
              <c:numCache>
                <c:formatCode>General</c:formatCode>
                <c:ptCount val="5"/>
                <c:pt idx="0">
                  <c:v>81.01</c:v>
                </c:pt>
                <c:pt idx="1">
                  <c:v>80.35</c:v>
                </c:pt>
                <c:pt idx="2">
                  <c:v>6.68</c:v>
                </c:pt>
                <c:pt idx="3">
                  <c:v>78.65</c:v>
                </c:pt>
                <c:pt idx="4">
                  <c:v>54.11</c:v>
                </c:pt>
              </c:numCache>
            </c:numRef>
          </c:val>
        </c:ser>
        <c:ser>
          <c:idx val="1"/>
          <c:order val="1"/>
          <c:tx>
            <c:strRef>
              <c:f>label 1</c:f>
              <c:strCache>
                <c:ptCount val="1"/>
                <c:pt idx="0">
                  <c:v>Recall</c:v>
                </c:pt>
              </c:strCache>
            </c:strRef>
          </c:tx>
          <c:spPr>
            <a:solidFill>
              <a:srgbClr val="c0504d"/>
            </a:solidFill>
            <a:ln>
              <a:noFill/>
            </a:ln>
          </c:spPr>
          <c:cat>
            <c:strRef>
              <c:f>categories</c:f>
              <c:strCache>
                <c:ptCount val="5"/>
                <c:pt idx="0">
                  <c:v>1</c:v>
                </c:pt>
                <c:pt idx="1">
                  <c:v>2</c:v>
                </c:pt>
                <c:pt idx="2">
                  <c:v>3</c:v>
                </c:pt>
                <c:pt idx="3">
                  <c:v>4</c:v>
                </c:pt>
                <c:pt idx="4">
                  <c:v>5</c:v>
                </c:pt>
              </c:strCache>
            </c:strRef>
          </c:cat>
          <c:val>
            <c:numRef>
              <c:f>1</c:f>
              <c:numCache>
                <c:formatCode>General</c:formatCode>
                <c:ptCount val="5"/>
                <c:pt idx="0">
                  <c:v>81.7</c:v>
                </c:pt>
                <c:pt idx="1">
                  <c:v>73.36</c:v>
                </c:pt>
                <c:pt idx="2">
                  <c:v>68.96</c:v>
                </c:pt>
                <c:pt idx="3">
                  <c:v>36.84</c:v>
                </c:pt>
                <c:pt idx="4">
                  <c:v>82.65</c:v>
                </c:pt>
              </c:numCache>
            </c:numRef>
          </c:val>
        </c:ser>
        <c:ser>
          <c:idx val="2"/>
          <c:order val="2"/>
          <c:tx>
            <c:strRef>
              <c:f>label 2</c:f>
              <c:strCache>
                <c:ptCount val="1"/>
                <c:pt idx="0">
                  <c:v>FMeasure</c:v>
                </c:pt>
              </c:strCache>
            </c:strRef>
          </c:tx>
          <c:spPr>
            <a:solidFill>
              <a:srgbClr val="9bbb59"/>
            </a:solidFill>
            <a:ln>
              <a:noFill/>
            </a:ln>
          </c:spPr>
          <c:cat>
            <c:strRef>
              <c:f>categories</c:f>
              <c:strCache>
                <c:ptCount val="5"/>
                <c:pt idx="0">
                  <c:v>1</c:v>
                </c:pt>
                <c:pt idx="1">
                  <c:v>2</c:v>
                </c:pt>
                <c:pt idx="2">
                  <c:v>3</c:v>
                </c:pt>
                <c:pt idx="3">
                  <c:v>4</c:v>
                </c:pt>
                <c:pt idx="4">
                  <c:v>5</c:v>
                </c:pt>
              </c:strCache>
            </c:strRef>
          </c:cat>
          <c:val>
            <c:numRef>
              <c:f>2</c:f>
              <c:numCache>
                <c:formatCode>General</c:formatCode>
                <c:ptCount val="5"/>
                <c:pt idx="0">
                  <c:v>81.35</c:v>
                </c:pt>
                <c:pt idx="1">
                  <c:v>74.56</c:v>
                </c:pt>
                <c:pt idx="2">
                  <c:v>11.68</c:v>
                </c:pt>
                <c:pt idx="3">
                  <c:v>46.48</c:v>
                </c:pt>
                <c:pt idx="4">
                  <c:v>62.57</c:v>
                </c:pt>
              </c:numCache>
            </c:numRef>
          </c:val>
        </c:ser>
        <c:ser>
          <c:idx val="3"/>
          <c:order val="3"/>
          <c:spPr>
            <a:solidFill>
              <a:srgbClr val="ffffff"/>
            </a:solidFill>
            <a:ln>
              <a:noFill/>
            </a:ln>
          </c:spPr>
          <c:cat>
            <c:strRef>
              <c:f>categories</c:f>
              <c:strCache>
                <c:ptCount val="5"/>
                <c:pt idx="0">
                  <c:v>1</c:v>
                </c:pt>
                <c:pt idx="1">
                  <c:v>2</c:v>
                </c:pt>
                <c:pt idx="2">
                  <c:v>3</c:v>
                </c:pt>
                <c:pt idx="3">
                  <c:v>4</c:v>
                </c:pt>
                <c:pt idx="4">
                  <c:v>5</c:v>
                </c:pt>
              </c:strCache>
            </c:strRef>
          </c:cat>
        </c:ser>
        <c:gapWidth val="150"/>
        <c:axId val="78874019"/>
        <c:axId val="50214508"/>
      </c:barChart>
      <c:catAx>
        <c:axId val="78874019"/>
        <c:scaling>
          <c:orientation val="minMax"/>
        </c:scaling>
        <c:delete val="1"/>
        <c:axPos val="b"/>
        <c:majorTickMark val="out"/>
        <c:minorTickMark val="none"/>
        <c:tickLblPos val="nextTo"/>
        <c:spPr>
          <a:ln w="9360">
            <a:solidFill>
              <a:srgbClr val="878787"/>
            </a:solidFill>
            <a:round/>
          </a:ln>
        </c:spPr>
        <c:crossAx val="50214508"/>
        <c:crossesAt val="0"/>
        <c:auto val="1"/>
        <c:lblAlgn val="ctr"/>
        <c:lblOffset val="100"/>
      </c:catAx>
      <c:valAx>
        <c:axId val="50214508"/>
        <c:scaling>
          <c:orientation val="minMax"/>
        </c:scaling>
        <c:delete val="1"/>
        <c:axPos val="l"/>
        <c:majorTickMark val="out"/>
        <c:minorTickMark val="none"/>
        <c:tickLblPos val="nextTo"/>
        <c:spPr>
          <a:ln w="9360">
            <a:solidFill>
              <a:srgbClr val="878787"/>
            </a:solidFill>
            <a:round/>
          </a:ln>
        </c:spPr>
        <c:crossAx val="78874019"/>
        <c:crossesAt val="0"/>
      </c:valAx>
      <c:spPr>
        <a:solidFill>
          <a:srgbClr val="ffffff"/>
        </a:solidFill>
        <a:ln>
          <a:noFill/>
        </a:ln>
      </c:spPr>
    </c:plotArea>
    <c:legend>
      <c:legendPos val="r"/>
      <c:overlay val="0"/>
      <c:spPr>
        <a:noFill/>
        <a:ln>
          <a:noFill/>
        </a:ln>
      </c:spPr>
    </c:legend>
    <c:plotVisOnly val="1"/>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8" name="PlaceHolder 1"/>
          <p:cNvSpPr>
            <a:spLocks noGrp="1"/>
          </p:cNvSpPr>
          <p:nvPr>
            <p:ph type="body"/>
          </p:nvPr>
        </p:nvSpPr>
        <p:spPr>
          <a:xfrm>
            <a:off x="756000" y="5078520"/>
            <a:ext cx="6047640" cy="4811040"/>
          </a:xfrm>
          <a:prstGeom prst="rect">
            <a:avLst/>
          </a:prstGeom>
        </p:spPr>
        <p:txBody>
          <a:bodyPr lIns="0" rIns="0" tIns="0" bIns="0"/>
          <a:p>
            <a:r>
              <a:rPr lang="en-US" sz="2000">
                <a:latin typeface="Arial"/>
              </a:rPr>
              <a:t>Click to edit the notes format</a:t>
            </a:r>
            <a:endParaRPr/>
          </a:p>
        </p:txBody>
      </p:sp>
      <p:sp>
        <p:nvSpPr>
          <p:cNvPr id="109" name="PlaceHolder 2"/>
          <p:cNvSpPr>
            <a:spLocks noGrp="1"/>
          </p:cNvSpPr>
          <p:nvPr>
            <p:ph type="hdr"/>
          </p:nvPr>
        </p:nvSpPr>
        <p:spPr>
          <a:xfrm>
            <a:off x="0" y="0"/>
            <a:ext cx="3280680" cy="534240"/>
          </a:xfrm>
          <a:prstGeom prst="rect">
            <a:avLst/>
          </a:prstGeom>
        </p:spPr>
        <p:txBody>
          <a:bodyPr lIns="0" rIns="0" tIns="0" bIns="0"/>
          <a:p>
            <a:r>
              <a:rPr lang="en-US" sz="1400">
                <a:latin typeface="Times New Roman"/>
              </a:rPr>
              <a:t>&lt;header&gt;</a:t>
            </a:r>
            <a:endParaRPr/>
          </a:p>
        </p:txBody>
      </p:sp>
      <p:sp>
        <p:nvSpPr>
          <p:cNvPr id="110" name="PlaceHolder 3"/>
          <p:cNvSpPr>
            <a:spLocks noGrp="1"/>
          </p:cNvSpPr>
          <p:nvPr>
            <p:ph type="dt"/>
          </p:nvPr>
        </p:nvSpPr>
        <p:spPr>
          <a:xfrm>
            <a:off x="4278960" y="0"/>
            <a:ext cx="3280680" cy="534240"/>
          </a:xfrm>
          <a:prstGeom prst="rect">
            <a:avLst/>
          </a:prstGeom>
        </p:spPr>
        <p:txBody>
          <a:bodyPr lIns="0" rIns="0" tIns="0" bIns="0"/>
          <a:p>
            <a:pPr algn="r"/>
            <a:r>
              <a:rPr lang="en-US" sz="1400">
                <a:latin typeface="Times New Roman"/>
              </a:rPr>
              <a:t>&lt;date/time&gt;</a:t>
            </a:r>
            <a:endParaRPr/>
          </a:p>
        </p:txBody>
      </p:sp>
      <p:sp>
        <p:nvSpPr>
          <p:cNvPr id="111" name="PlaceHolder 4"/>
          <p:cNvSpPr>
            <a:spLocks noGrp="1"/>
          </p:cNvSpPr>
          <p:nvPr>
            <p:ph type="ftr"/>
          </p:nvPr>
        </p:nvSpPr>
        <p:spPr>
          <a:xfrm>
            <a:off x="0" y="10157400"/>
            <a:ext cx="3280680" cy="534240"/>
          </a:xfrm>
          <a:prstGeom prst="rect">
            <a:avLst/>
          </a:prstGeom>
        </p:spPr>
        <p:txBody>
          <a:bodyPr lIns="0" rIns="0" tIns="0" bIns="0" anchor="b"/>
          <a:p>
            <a:r>
              <a:rPr lang="en-US" sz="1400">
                <a:latin typeface="Times New Roman"/>
              </a:rPr>
              <a:t>&lt;footer&gt;</a:t>
            </a:r>
            <a:endParaRPr/>
          </a:p>
        </p:txBody>
      </p:sp>
      <p:sp>
        <p:nvSpPr>
          <p:cNvPr id="112" name="PlaceHolder 5"/>
          <p:cNvSpPr>
            <a:spLocks noGrp="1"/>
          </p:cNvSpPr>
          <p:nvPr>
            <p:ph type="sldNum"/>
          </p:nvPr>
        </p:nvSpPr>
        <p:spPr>
          <a:xfrm>
            <a:off x="4278960" y="10157400"/>
            <a:ext cx="3280680" cy="534240"/>
          </a:xfrm>
          <a:prstGeom prst="rect">
            <a:avLst/>
          </a:prstGeom>
        </p:spPr>
        <p:txBody>
          <a:bodyPr lIns="0" rIns="0" tIns="0" bIns="0" anchor="b"/>
          <a:p>
            <a:pPr algn="r"/>
            <a:fld id="{25BCA86C-85C2-4945-84B7-BCF734E862E2}"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685800" y="4343400"/>
            <a:ext cx="5485320" cy="4113720"/>
          </a:xfrm>
          <a:prstGeom prst="rect">
            <a:avLst/>
          </a:prstGeom>
        </p:spPr>
        <p:txBody>
          <a:bodyPr lIns="0" rIns="0" tIns="0" bIns="0"/>
          <a:p>
            <a:endParaRPr/>
          </a:p>
        </p:txBody>
      </p:sp>
      <p:sp>
        <p:nvSpPr>
          <p:cNvPr id="583" name="CustomShape 2"/>
          <p:cNvSpPr/>
          <p:nvPr/>
        </p:nvSpPr>
        <p:spPr>
          <a:xfrm>
            <a:off x="3884760" y="8685360"/>
            <a:ext cx="2970720" cy="456120"/>
          </a:xfrm>
          <a:prstGeom prst="rect">
            <a:avLst/>
          </a:prstGeom>
          <a:noFill/>
          <a:ln>
            <a:noFill/>
          </a:ln>
        </p:spPr>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4" name="PlaceHolder 1"/>
          <p:cNvSpPr>
            <a:spLocks noGrp="1"/>
          </p:cNvSpPr>
          <p:nvPr>
            <p:ph type="body"/>
          </p:nvPr>
        </p:nvSpPr>
        <p:spPr>
          <a:xfrm>
            <a:off x="685800" y="4343400"/>
            <a:ext cx="5485320" cy="4113720"/>
          </a:xfrm>
          <a:prstGeom prst="rect">
            <a:avLst/>
          </a:prstGeom>
        </p:spPr>
        <p:txBody>
          <a:bodyPr lIns="0" rIns="0" tIns="0" bIns="0"/>
          <a:p>
            <a:r>
              <a:rPr lang="en-US" sz="1200">
                <a:solidFill>
                  <a:srgbClr val="000000"/>
                </a:solidFill>
                <a:latin typeface="+mn-lt"/>
                <a:ea typeface="+mn-ea"/>
              </a:rPr>
              <a:t>Personal events are put into context and are stored in our autobiographical memory. In this sense, we refer to our personal experiences as noumenon in the sense of Kant: a personal, possibly inexpressible, reality, that is the sum of personal reasoning in attempting to understand the world in which we exist. In the course of producing and collecting personal media, people try to represent the memorable events. Unfortunately, the representations are not able to provide the full context of these memories. </a:t>
            </a:r>
            <a:endParaRPr/>
          </a:p>
          <a:p>
            <a:r>
              <a:rPr lang="en-US" sz="1200">
                <a:solidFill>
                  <a:srgbClr val="000000"/>
                </a:solidFill>
                <a:latin typeface="+mn-lt"/>
                <a:ea typeface="+mn-ea"/>
              </a:rPr>
              <a:t>In contrast, social events are phenomena aggregated by multiple personal events. Social events build the basis for the collective</a:t>
            </a:r>
            <a:endParaRPr/>
          </a:p>
          <a:p>
            <a:r>
              <a:rPr lang="en-US" sz="1200">
                <a:solidFill>
                  <a:srgbClr val="000000"/>
                </a:solidFill>
                <a:latin typeface="+mn-lt"/>
                <a:ea typeface="+mn-ea"/>
              </a:rPr>
              <a:t>memory, our common denominator for social communication. Since personal media is shared between people who are either</a:t>
            </a:r>
            <a:endParaRPr/>
          </a:p>
          <a:p>
            <a:r>
              <a:rPr lang="en-US" sz="1200">
                <a:solidFill>
                  <a:srgbClr val="000000"/>
                </a:solidFill>
                <a:latin typeface="+mn-lt"/>
                <a:ea typeface="+mn-ea"/>
              </a:rPr>
              <a:t>participating or interested in specific social events, social media collections are built.  Similar distinction related to events and memories have been done in psychological studies. </a:t>
            </a:r>
            <a:endParaRPr/>
          </a:p>
        </p:txBody>
      </p:sp>
      <p:sp>
        <p:nvSpPr>
          <p:cNvPr id="595" name="CustomShape 2"/>
          <p:cNvSpPr/>
          <p:nvPr/>
        </p:nvSpPr>
        <p:spPr>
          <a:xfrm>
            <a:off x="3884760" y="8685360"/>
            <a:ext cx="2970720" cy="456120"/>
          </a:xfrm>
          <a:prstGeom prst="rect">
            <a:avLst/>
          </a:prstGeom>
          <a:noFill/>
          <a:ln>
            <a:noFill/>
          </a:ln>
        </p:spPr>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6"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Ok now I will describe you personal event detection approach. By personal event detection we imply defining the spatio-temporal boundaries of an event. To this end we extract the timestamp and GPS coordinates for each photo in the media collection. The first step of the algorithm clusters chronologically ordered images on temporal basis, the temporal gaps between them we consider as boundaries between clusters. Usually 10-hour temporal gap is enough to make a new event-cluster.   Similar approach we employ for spatial clustering. Spatial routine detection allows us to detect the routine location or locations of a user. And here we made an interesting assumption if an event has happened in a non-routine location it is a signal that this is a root-event that can have sub events. For example if you go to a conference we will define all the days within the same location where conference is as an event, and temporal gaps between these days will be the boundaries of sub events. Visual clustering is used for further fine grained divisions of clusters. </a:t>
            </a:r>
            <a:endParaRPr/>
          </a:p>
        </p:txBody>
      </p:sp>
      <p:sp>
        <p:nvSpPr>
          <p:cNvPr id="597" name="CustomShape 2"/>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
        <p:nvSpPr>
          <p:cNvPr id="598" name="CustomShape 3"/>
          <p:cNvSpPr/>
          <p:nvPr/>
        </p:nvSpPr>
        <p:spPr>
          <a:xfrm>
            <a:off x="3884760" y="8685360"/>
            <a:ext cx="2970720" cy="456120"/>
          </a:xfrm>
          <a:prstGeom prst="rect">
            <a:avLst/>
          </a:prstGeom>
          <a:noFill/>
          <a:ln>
            <a:noFill/>
          </a:ln>
        </p:spPr>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9"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On this slide I will describe the clustering method. We call it Multimodal clustering because it is used for any type of data(temporal, spatial, visual) in our approach. This approach exploits well known k-means clustering technique, however in our case we always use k equal to 2. The important prerequisite is to sort images in chronological order. I show you example on the temporal clustering, but as I’ve already mentioned it can be also spatial or visual. Then we compute between them distances, and cluster the big distances in one cluster and small in another. The cluster with big distances we treat as event separators. </a:t>
            </a:r>
            <a:endParaRPr/>
          </a:p>
        </p:txBody>
      </p:sp>
      <p:sp>
        <p:nvSpPr>
          <p:cNvPr id="600" name="CustomShape 2"/>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
        <p:nvSpPr>
          <p:cNvPr id="601" name="CustomShape 3"/>
          <p:cNvSpPr/>
          <p:nvPr/>
        </p:nvSpPr>
        <p:spPr>
          <a:xfrm>
            <a:off x="3884760" y="8685360"/>
            <a:ext cx="2970720" cy="456120"/>
          </a:xfrm>
          <a:prstGeom prst="rect">
            <a:avLst/>
          </a:prstGeom>
          <a:noFill/>
          <a:ln>
            <a:noFill/>
          </a:ln>
        </p:spPr>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2"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In order to validate our approach we collect the dataset that consists  of 42K images from 6 different users. Users unintentionally arrange 726 folders which we treat as events. Note that we disregard few albums that contains images like “My favourite” or “Portrait of my children”. So average duration of the collection for a user equals to 6 years and 4 months.</a:t>
            </a:r>
            <a:endParaRPr/>
          </a:p>
        </p:txBody>
      </p:sp>
      <p:sp>
        <p:nvSpPr>
          <p:cNvPr id="603" name="CustomShape 2"/>
          <p:cNvSpPr/>
          <p:nvPr/>
        </p:nvSpPr>
        <p:spPr>
          <a:xfrm>
            <a:off x="3884760" y="8685360"/>
            <a:ext cx="2970720" cy="456120"/>
          </a:xfrm>
          <a:prstGeom prst="rect">
            <a:avLst/>
          </a:prstGeom>
          <a:noFill/>
          <a:ln>
            <a:noFill/>
          </a:ln>
        </p:spPr>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4"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Here the results. This slide demonstrates the distribution of images per location. We show it in order to demonstrate the robustness of routine location detection  </a:t>
            </a:r>
            <a:endParaRPr/>
          </a:p>
        </p:txBody>
      </p:sp>
      <p:sp>
        <p:nvSpPr>
          <p:cNvPr id="605" name="CustomShape 2"/>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
        <p:nvSpPr>
          <p:cNvPr id="606" name="CustomShape 3"/>
          <p:cNvSpPr/>
          <p:nvPr/>
        </p:nvSpPr>
        <p:spPr>
          <a:xfrm>
            <a:off x="3884760" y="8685360"/>
            <a:ext cx="2970720" cy="456120"/>
          </a:xfrm>
          <a:prstGeom prst="rect">
            <a:avLst/>
          </a:prstGeom>
          <a:noFill/>
          <a:ln>
            <a:noFill/>
          </a:ln>
        </p:spPr>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7"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And here is the our approach for detection routine. It was detected correctly. </a:t>
            </a:r>
            <a:endParaRPr/>
          </a:p>
        </p:txBody>
      </p:sp>
      <p:sp>
        <p:nvSpPr>
          <p:cNvPr id="608" name="CustomShape 2"/>
          <p:cNvSpPr/>
          <p:nvPr/>
        </p:nvSpPr>
        <p:spPr>
          <a:xfrm>
            <a:off x="3884760" y="8685360"/>
            <a:ext cx="2970720" cy="456120"/>
          </a:xfrm>
          <a:prstGeom prst="rect">
            <a:avLst/>
          </a:prstGeom>
          <a:noFill/>
          <a:ln>
            <a:noFill/>
          </a:ln>
        </p:spPr>
      </p:sp>
      <p:sp>
        <p:nvSpPr>
          <p:cNvPr id="609" name="CustomShape 3"/>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0"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We have compared our results with the state of the art approach the first raw on the table. Combined approach does not exploit information about routine detection. As you can see the proposed approach performs better then other. </a:t>
            </a:r>
            <a:endParaRPr/>
          </a:p>
        </p:txBody>
      </p:sp>
      <p:sp>
        <p:nvSpPr>
          <p:cNvPr id="611" name="CustomShape 2"/>
          <p:cNvSpPr/>
          <p:nvPr/>
        </p:nvSpPr>
        <p:spPr>
          <a:xfrm>
            <a:off x="3884760" y="8685360"/>
            <a:ext cx="2970720" cy="456120"/>
          </a:xfrm>
          <a:prstGeom prst="rect">
            <a:avLst/>
          </a:prstGeom>
          <a:noFill/>
          <a:ln>
            <a:noFill/>
          </a:ln>
        </p:spPr>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2"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Another interesting results that should be mentioned is detecting of salient moment of event. We compute them by taking a second derivatevs from temporal distances and find out that when user tries to capture a lot of images within the small temporal interval it can be a signal that user capture one of the interesting moments.</a:t>
            </a:r>
            <a:endParaRPr/>
          </a:p>
        </p:txBody>
      </p:sp>
      <p:sp>
        <p:nvSpPr>
          <p:cNvPr id="613" name="CustomShape 2"/>
          <p:cNvSpPr/>
          <p:nvPr/>
        </p:nvSpPr>
        <p:spPr>
          <a:xfrm>
            <a:off x="3884760" y="8685360"/>
            <a:ext cx="2970720" cy="456120"/>
          </a:xfrm>
          <a:prstGeom prst="rect">
            <a:avLst/>
          </a:prstGeom>
          <a:noFill/>
          <a:ln>
            <a:noFill/>
          </a:ln>
        </p:spPr>
      </p:sp>
      <p:sp>
        <p:nvSpPr>
          <p:cNvPr id="614" name="CustomShape 3"/>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5"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Now it is time to describe our approach for social event detection. As input we use spatio-temporal information about personal events. In order to detect a social event we compute the temporal intersection between personal events of two different users. If they intersects then we compute the spatial distances of the 10 closest images among two events. </a:t>
            </a:r>
            <a:endParaRPr/>
          </a:p>
        </p:txBody>
      </p:sp>
      <p:sp>
        <p:nvSpPr>
          <p:cNvPr id="616" name="CustomShape 2"/>
          <p:cNvSpPr/>
          <p:nvPr/>
        </p:nvSpPr>
        <p:spPr>
          <a:xfrm>
            <a:off x="3884760" y="8685360"/>
            <a:ext cx="2970720" cy="456120"/>
          </a:xfrm>
          <a:prstGeom prst="rect">
            <a:avLst/>
          </a:prstGeom>
          <a:noFill/>
          <a:ln>
            <a:noFill/>
          </a:ln>
        </p:spPr>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7"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We created a different dataset to validate our approach. It consist of 1.8 million of photos from Flickr with Yahoo! Upcoming machine tag “event” from 41 hundreds of users. They were sorted on 11 180 albums or “sets”. The photos were taken withtin 5 years period: from 2007 to 2012.</a:t>
            </a:r>
            <a:endParaRPr/>
          </a:p>
        </p:txBody>
      </p:sp>
      <p:sp>
        <p:nvSpPr>
          <p:cNvPr id="618" name="CustomShape 2"/>
          <p:cNvSpPr/>
          <p:nvPr/>
        </p:nvSpPr>
        <p:spPr>
          <a:xfrm>
            <a:off x="3884760" y="8685360"/>
            <a:ext cx="2970720" cy="456120"/>
          </a:xfrm>
          <a:prstGeom prst="rect">
            <a:avLst/>
          </a:prstGeom>
          <a:noFill/>
          <a:ln>
            <a:noFill/>
          </a:ln>
        </p:spPr>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9"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And the results demonstrates that the threshold of 50% temporal intersection and 1km spatial distance demonstrates the best results where TP equals to 82.4% .</a:t>
            </a:r>
            <a:endParaRPr/>
          </a:p>
        </p:txBody>
      </p:sp>
      <p:sp>
        <p:nvSpPr>
          <p:cNvPr id="620" name="CustomShape 2"/>
          <p:cNvSpPr/>
          <p:nvPr/>
        </p:nvSpPr>
        <p:spPr>
          <a:xfrm>
            <a:off x="3884760" y="8685360"/>
            <a:ext cx="2970720" cy="456120"/>
          </a:xfrm>
          <a:prstGeom prst="rect">
            <a:avLst/>
          </a:prstGeom>
          <a:noFill/>
          <a:ln>
            <a:noFill/>
          </a:ln>
        </p:spPr>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1"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In this section I’ll demonstrate how personal event can be  exploited for automatic geotagging and how social events can be exploited for inferring social connections. </a:t>
            </a:r>
            <a:endParaRPr/>
          </a:p>
        </p:txBody>
      </p:sp>
      <p:sp>
        <p:nvSpPr>
          <p:cNvPr id="622" name="CustomShape 2"/>
          <p:cNvSpPr/>
          <p:nvPr/>
        </p:nvSpPr>
        <p:spPr>
          <a:xfrm>
            <a:off x="3884760" y="8685360"/>
            <a:ext cx="2970720" cy="456120"/>
          </a:xfrm>
          <a:prstGeom prst="rect">
            <a:avLst/>
          </a:prstGeom>
          <a:noFill/>
          <a:ln>
            <a:noFill/>
          </a:ln>
        </p:spPr>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3" name="PlaceHolder 1"/>
          <p:cNvSpPr>
            <a:spLocks noGrp="1"/>
          </p:cNvSpPr>
          <p:nvPr>
            <p:ph type="body"/>
          </p:nvPr>
        </p:nvSpPr>
        <p:spPr>
          <a:xfrm>
            <a:off x="685800" y="4343400"/>
            <a:ext cx="5485320" cy="4113720"/>
          </a:xfrm>
          <a:prstGeom prst="rect">
            <a:avLst/>
          </a:prstGeom>
        </p:spPr>
        <p:txBody>
          <a:bodyPr lIns="0" rIns="0" tIns="0" bIns="0"/>
          <a:p>
            <a:pPr>
              <a:lnSpc>
                <a:spcPct val="100000"/>
              </a:lnSpc>
            </a:pPr>
            <a:r>
              <a:rPr lang="en-US" sz="2000">
                <a:latin typeface="Arial"/>
              </a:rPr>
              <a:t>Personal media collection aggregates digital images and videos from different sources such user’s smartphone, professional photo camera of a friend of a user. Some of these devices equipped with GPS sensors – some not. As the result the partial loss of geo information  within personal media is observed. However recent studies has shown that spatial modality plays important role for sorting and organizing of personal media collection. To this end we propose a robust techniques for context-based reconstruction of missing geo data of digital photos via the sematic layer of event.</a:t>
            </a:r>
            <a:r>
              <a:rPr lang="en-US" sz="1200">
                <a:latin typeface="Arial"/>
              </a:rPr>
              <a:t>  </a:t>
            </a:r>
            <a:endParaRPr/>
          </a:p>
          <a:p>
            <a:pPr>
              <a:lnSpc>
                <a:spcPct val="100000"/>
              </a:lnSpc>
            </a:pPr>
            <a:endParaRPr/>
          </a:p>
        </p:txBody>
      </p:sp>
      <p:sp>
        <p:nvSpPr>
          <p:cNvPr id="624" name="CustomShape 2"/>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
        <p:nvSpPr>
          <p:cNvPr id="625" name="CustomShape 3"/>
          <p:cNvSpPr/>
          <p:nvPr/>
        </p:nvSpPr>
        <p:spPr>
          <a:xfrm>
            <a:off x="3884760" y="8685360"/>
            <a:ext cx="2970720" cy="456120"/>
          </a:xfrm>
          <a:prstGeom prst="rect">
            <a:avLst/>
          </a:prstGeom>
          <a:noFill/>
          <a:ln>
            <a:noFill/>
          </a:ln>
        </p:spPr>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6" name="PlaceHolder 1"/>
          <p:cNvSpPr>
            <a:spLocks noGrp="1"/>
          </p:cNvSpPr>
          <p:nvPr>
            <p:ph type="body"/>
          </p:nvPr>
        </p:nvSpPr>
        <p:spPr>
          <a:xfrm>
            <a:off x="685800" y="4343400"/>
            <a:ext cx="5485320" cy="4113720"/>
          </a:xfrm>
          <a:prstGeom prst="rect">
            <a:avLst/>
          </a:prstGeom>
        </p:spPr>
        <p:txBody>
          <a:bodyPr lIns="0" rIns="0" tIns="0" bIns="0"/>
          <a:p>
            <a:r>
              <a:rPr lang="en-US" sz="1200">
                <a:latin typeface="Arial"/>
              </a:rPr>
              <a:t>The essence of the approach lies in using geoannotated samples and temporal distances  in personal media collection to estimate geo coordinates for samples without GPS stamps. To do this we employ interpolation and extrapolation methods. Where interpolation stands for estimating of a unknown sequence of samples within two known data points. Extrapolation extends the known sequence of values</a:t>
            </a:r>
            <a:endParaRPr/>
          </a:p>
        </p:txBody>
      </p:sp>
      <p:sp>
        <p:nvSpPr>
          <p:cNvPr id="627" name="CustomShape 2"/>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
        <p:nvSpPr>
          <p:cNvPr id="628" name="CustomShape 3"/>
          <p:cNvSpPr/>
          <p:nvPr/>
        </p:nvSpPr>
        <p:spPr>
          <a:xfrm>
            <a:off x="3884760" y="8685360"/>
            <a:ext cx="2970720" cy="456120"/>
          </a:xfrm>
          <a:prstGeom prst="rect">
            <a:avLst/>
          </a:prstGeom>
          <a:noFill/>
          <a:ln>
            <a:noFill/>
          </a:ln>
        </p:spPr>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29"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Now I’ll describe the approach in detail. Consider the following example there is a set of images represented here by colored and black and white pins, Where color pins represents geoannotated images and black and white are images without gps information.  On the first step we separate the dataset by temporal information on the set of event-related clusters. Within the event cluster we exploit extrapolation method or interpolation method. However, the problem when event cluster does not have any geoannotated samples exists. In this case user involvement is required. </a:t>
            </a:r>
            <a:endParaRPr/>
          </a:p>
        </p:txBody>
      </p:sp>
      <p:sp>
        <p:nvSpPr>
          <p:cNvPr id="630" name="CustomShape 2"/>
          <p:cNvSpPr/>
          <p:nvPr/>
        </p:nvSpPr>
        <p:spPr>
          <a:xfrm>
            <a:off x="3884760" y="8685360"/>
            <a:ext cx="2970720" cy="456120"/>
          </a:xfrm>
          <a:prstGeom prst="rect">
            <a:avLst/>
          </a:prstGeom>
          <a:noFill/>
          <a:ln>
            <a:noFill/>
          </a:ln>
        </p:spPr>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1"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In order to achieve higher precision we employ free online navigator. This allows us to compute location based on the time information with respect to the real routes and avoid such a problem as you can see on the image.  Just a simple usecase taking a photo at the middle of the route from Trento to Bergamo will be close to Verona. However without navigation the system will show estimate this place as a middle of this route. </a:t>
            </a:r>
            <a:endParaRPr/>
          </a:p>
        </p:txBody>
      </p:sp>
      <p:sp>
        <p:nvSpPr>
          <p:cNvPr id="632" name="CustomShape 2"/>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
        <p:nvSpPr>
          <p:cNvPr id="633" name="CustomShape 3"/>
          <p:cNvSpPr/>
          <p:nvPr/>
        </p:nvSpPr>
        <p:spPr>
          <a:xfrm>
            <a:off x="3884760" y="8685360"/>
            <a:ext cx="2970720" cy="456120"/>
          </a:xfrm>
          <a:prstGeom prst="rect">
            <a:avLst/>
          </a:prstGeom>
          <a:noFill/>
          <a:ln>
            <a:noFill/>
          </a:ln>
        </p:spPr>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4"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So in order to validate this approach we used the dataset that consist of 1615 images that are taken within 21,5 months.</a:t>
            </a:r>
            <a:endParaRPr/>
          </a:p>
          <a:p>
            <a:r>
              <a:rPr lang="en-US" sz="2000">
                <a:latin typeface="Arial"/>
              </a:rPr>
              <a:t>Around 55% of these image where automatically geoannotated by the GPS sensor of the smartphone. In order to provide Ground truth the owner of the collection have been asked to annotate the dataset manually. </a:t>
            </a:r>
            <a:endParaRPr/>
          </a:p>
        </p:txBody>
      </p:sp>
      <p:sp>
        <p:nvSpPr>
          <p:cNvPr id="635" name="CustomShape 2"/>
          <p:cNvSpPr/>
          <p:nvPr/>
        </p:nvSpPr>
        <p:spPr>
          <a:xfrm>
            <a:off x="3884760" y="8685360"/>
            <a:ext cx="2970720" cy="456120"/>
          </a:xfrm>
          <a:prstGeom prst="rect">
            <a:avLst/>
          </a:prstGeom>
          <a:noFill/>
          <a:ln>
            <a:noFill/>
          </a:ln>
        </p:spPr>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6"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Here you can see the results. We compare our approach with linear interpolation(green color) and time-based interpolation(red color). We use as the input parameter for linear interpolation is the number of the samples. For time linear interpolation we use temporal distances between images as input parameter. As you can see the proposed approach is able  to  annotate more than 80% of images with an 5km error. </a:t>
            </a:r>
            <a:endParaRPr/>
          </a:p>
        </p:txBody>
      </p:sp>
      <p:sp>
        <p:nvSpPr>
          <p:cNvPr id="637" name="CustomShape 2"/>
          <p:cNvSpPr/>
          <p:nvPr/>
        </p:nvSpPr>
        <p:spPr>
          <a:xfrm>
            <a:off x="3884760" y="8685360"/>
            <a:ext cx="2970720" cy="456120"/>
          </a:xfrm>
          <a:prstGeom prst="rect">
            <a:avLst/>
          </a:prstGeom>
          <a:noFill/>
          <a:ln>
            <a:noFill/>
          </a:ln>
        </p:spPr>
      </p:sp>
      <p:sp>
        <p:nvSpPr>
          <p:cNvPr id="638" name="CustomShape 3"/>
          <p:cNvSpPr/>
          <p:nvPr/>
        </p:nvSpPr>
        <p:spPr>
          <a:xfrm>
            <a:off x="3884760" y="0"/>
            <a:ext cx="2970720" cy="456120"/>
          </a:xfrm>
          <a:prstGeom prst="rect">
            <a:avLst/>
          </a:prstGeom>
          <a:noFill/>
          <a:ln>
            <a:noFill/>
          </a:ln>
        </p:spPr>
        <p:txBody>
          <a:bodyPr lIns="90000" rIns="90000" tIns="45000" bIns="45000"/>
          <a:p>
            <a:pPr algn="r">
              <a:lnSpc>
                <a:spcPct val="100000"/>
              </a:lnSpc>
            </a:pPr>
            <a:r>
              <a:rPr lang="en-US" sz="1200">
                <a:solidFill>
                  <a:srgbClr val="000000"/>
                </a:solidFill>
                <a:latin typeface="+mn-lt"/>
                <a:ea typeface="+mn-ea"/>
              </a:rPr>
              <a:t>11/10/14</a:t>
            </a:r>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9"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Ok now I’m going to show you how we exploit social events for interpersonal ties discovery. We made a simple asssumpton the higher the number of co-attended events between two people – the higher the probability for them of being  acquainted. To prove this hypothesis the dataset for validation  of social event detection methods. </a:t>
            </a:r>
            <a:endParaRPr/>
          </a:p>
        </p:txBody>
      </p:sp>
      <p:sp>
        <p:nvSpPr>
          <p:cNvPr id="640" name="CustomShape 2"/>
          <p:cNvSpPr/>
          <p:nvPr/>
        </p:nvSpPr>
        <p:spPr>
          <a:xfrm>
            <a:off x="3884760" y="8685360"/>
            <a:ext cx="2970720" cy="456120"/>
          </a:xfrm>
          <a:prstGeom prst="rect">
            <a:avLst/>
          </a:prstGeom>
          <a:noFill/>
          <a:ln>
            <a:noFill/>
          </a:ln>
        </p:spPr>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4"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The main goal of the lecture is </a:t>
            </a:r>
            <a:r>
              <a:rPr lang="en-US" sz="1200">
                <a:solidFill>
                  <a:srgbClr val="000000"/>
                </a:solidFill>
                <a:latin typeface="+mn-lt"/>
                <a:ea typeface="+mn-ea"/>
              </a:rPr>
              <a:t>to investigate the concept of events for multimedia content indexing, organizing and management. In order to achieve this main goal, this lecture addresses a wide variety of design and technical challenges, which closely relate to the following detailed objectives:</a:t>
            </a:r>
            <a:endParaRPr/>
          </a:p>
          <a:p>
            <a:endParaRPr/>
          </a:p>
          <a:p>
            <a:r>
              <a:rPr lang="en-US" sz="1200">
                <a:solidFill>
                  <a:srgbClr val="000000"/>
                </a:solidFill>
                <a:latin typeface="+mn-lt"/>
                <a:ea typeface="+mn-ea"/>
              </a:rPr>
              <a:t>-design theoretical model for event-based media content representation</a:t>
            </a:r>
            <a:endParaRPr/>
          </a:p>
          <a:p>
            <a:r>
              <a:rPr lang="en-US" sz="1200">
                <a:solidFill>
                  <a:srgbClr val="000000"/>
                </a:solidFill>
                <a:latin typeface="+mn-lt"/>
                <a:ea typeface="+mn-ea"/>
              </a:rPr>
              <a:t>-assist a user in organizing of personal media collection according to the context and events</a:t>
            </a:r>
            <a:endParaRPr/>
          </a:p>
          <a:p>
            <a:pPr>
              <a:lnSpc>
                <a:spcPct val="100000"/>
              </a:lnSpc>
            </a:pPr>
            <a:r>
              <a:rPr lang="en-US" sz="1200">
                <a:solidFill>
                  <a:srgbClr val="000000"/>
                </a:solidFill>
                <a:latin typeface="+mn-lt"/>
                <a:ea typeface="+mn-ea"/>
              </a:rPr>
              <a:t>-improve the quality of contextual data of the personal media collection by providing a tool for automatic spatial data reconstruction</a:t>
            </a:r>
            <a:endParaRPr/>
          </a:p>
          <a:p>
            <a:pPr>
              <a:lnSpc>
                <a:spcPct val="100000"/>
              </a:lnSpc>
            </a:pPr>
            <a:r>
              <a:rPr lang="en-US" sz="1200">
                <a:solidFill>
                  <a:srgbClr val="000000"/>
                </a:solidFill>
                <a:latin typeface="+mn-lt"/>
                <a:ea typeface="+mn-ea"/>
              </a:rPr>
              <a:t>-derive knowledge for a user  by inferring social connections via semantic level of events</a:t>
            </a:r>
            <a:endParaRPr/>
          </a:p>
          <a:p>
            <a:pPr>
              <a:lnSpc>
                <a:spcPct val="100000"/>
              </a:lnSpc>
            </a:pPr>
            <a:endParaRPr/>
          </a:p>
        </p:txBody>
      </p:sp>
      <p:sp>
        <p:nvSpPr>
          <p:cNvPr id="585" name="CustomShape 2"/>
          <p:cNvSpPr/>
          <p:nvPr/>
        </p:nvSpPr>
        <p:spPr>
          <a:xfrm>
            <a:off x="3884760" y="8685360"/>
            <a:ext cx="2970720" cy="456120"/>
          </a:xfrm>
          <a:prstGeom prst="rect">
            <a:avLst/>
          </a:prstGeom>
          <a:noFill/>
          <a:ln>
            <a:noFill/>
          </a:ln>
        </p:spPr>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1"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The results have proved our hypothesis. The dependency of social events and social ties showed on this image. The analysis of the dataset shows that </a:t>
            </a:r>
            <a:r>
              <a:rPr lang="en-US" sz="1200">
                <a:solidFill>
                  <a:srgbClr val="000000"/>
                </a:solidFill>
                <a:latin typeface="+mn-lt"/>
                <a:ea typeface="+mn-ea"/>
              </a:rPr>
              <a:t>two users know each other in more than 76% of the cases if they co-participated in at least 2 events.</a:t>
            </a:r>
            <a:endParaRPr/>
          </a:p>
        </p:txBody>
      </p:sp>
      <p:sp>
        <p:nvSpPr>
          <p:cNvPr id="642" name="CustomShape 2"/>
          <p:cNvSpPr/>
          <p:nvPr/>
        </p:nvSpPr>
        <p:spPr>
          <a:xfrm>
            <a:off x="3884760" y="8685360"/>
            <a:ext cx="2970720" cy="456120"/>
          </a:xfrm>
          <a:prstGeom prst="rect">
            <a:avLst/>
          </a:prstGeom>
          <a:noFill/>
          <a:ln>
            <a:noFill/>
          </a:ln>
        </p:spPr>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3" name="PlaceHolder 1"/>
          <p:cNvSpPr>
            <a:spLocks noGrp="1"/>
          </p:cNvSpPr>
          <p:nvPr>
            <p:ph type="body"/>
          </p:nvPr>
        </p:nvSpPr>
        <p:spPr>
          <a:xfrm>
            <a:off x="685800" y="4343400"/>
            <a:ext cx="5485320" cy="4113720"/>
          </a:xfrm>
          <a:prstGeom prst="rect">
            <a:avLst/>
          </a:prstGeom>
        </p:spPr>
        <p:txBody>
          <a:bodyPr lIns="0" rIns="0" tIns="0" bIns="0"/>
          <a:p>
            <a:pPr>
              <a:lnSpc>
                <a:spcPct val="100000"/>
              </a:lnSpc>
            </a:pPr>
            <a:r>
              <a:rPr lang="en-US" sz="2000">
                <a:latin typeface="Arial"/>
              </a:rPr>
              <a:t>We investigate Event Based Media Management paradigm for organizing and management of personal and social media collection. This work includes:</a:t>
            </a:r>
            <a:endParaRPr/>
          </a:p>
          <a:p>
            <a:pPr>
              <a:lnSpc>
                <a:spcPct val="100000"/>
              </a:lnSpc>
            </a:pPr>
            <a:r>
              <a:rPr lang="en-US" sz="2000">
                <a:latin typeface="Arial"/>
              </a:rPr>
              <a:t> </a:t>
            </a:r>
            <a:r>
              <a:rPr lang="en-US" sz="2000">
                <a:latin typeface="Arial"/>
              </a:rPr>
              <a:t>design of event-content representation model, </a:t>
            </a:r>
            <a:endParaRPr/>
          </a:p>
          <a:p>
            <a:pPr>
              <a:lnSpc>
                <a:spcPct val="100000"/>
              </a:lnSpc>
            </a:pPr>
            <a:r>
              <a:rPr lang="en-US" sz="2000">
                <a:latin typeface="Arial"/>
              </a:rPr>
              <a:t> </a:t>
            </a:r>
            <a:r>
              <a:rPr lang="en-US" sz="2000">
                <a:latin typeface="Arial"/>
              </a:rPr>
              <a:t>development,  implementation and validation of event mining techniques that allows us to detect spatio-temporal boundaries of   events within social and personal media collections.</a:t>
            </a:r>
            <a:endParaRPr/>
          </a:p>
          <a:p>
            <a:pPr>
              <a:lnSpc>
                <a:spcPct val="100000"/>
              </a:lnSpc>
            </a:pPr>
            <a:r>
              <a:rPr lang="en-US" sz="2000">
                <a:latin typeface="Arial"/>
              </a:rPr>
              <a:t>And finally improve the quality of contextual data and derive new knowledge for a user.</a:t>
            </a:r>
            <a:endParaRPr/>
          </a:p>
          <a:p>
            <a:pPr>
              <a:lnSpc>
                <a:spcPct val="100000"/>
              </a:lnSpc>
            </a:pPr>
            <a:r>
              <a:rPr lang="en-US" sz="2000">
                <a:latin typeface="Arial"/>
              </a:rPr>
              <a:t> </a:t>
            </a:r>
            <a:r>
              <a:rPr lang="en-US" sz="2000">
                <a:latin typeface="Arial"/>
              </a:rPr>
              <a:t>This work was supported and exploited by European and international scientific projects: Glocal, ONR, Cubrik</a:t>
            </a:r>
            <a:endParaRPr/>
          </a:p>
          <a:p>
            <a:pPr>
              <a:lnSpc>
                <a:spcPct val="100000"/>
              </a:lnSpc>
            </a:pPr>
            <a:endParaRPr/>
          </a:p>
          <a:p>
            <a:pPr>
              <a:lnSpc>
                <a:spcPct val="100000"/>
              </a:lnSpc>
            </a:pPr>
            <a:endParaRPr/>
          </a:p>
        </p:txBody>
      </p:sp>
      <p:sp>
        <p:nvSpPr>
          <p:cNvPr id="644" name="CustomShape 2"/>
          <p:cNvSpPr/>
          <p:nvPr/>
        </p:nvSpPr>
        <p:spPr>
          <a:xfrm>
            <a:off x="3884760" y="8685360"/>
            <a:ext cx="2970720" cy="456120"/>
          </a:xfrm>
          <a:prstGeom prst="rect">
            <a:avLst/>
          </a:prstGeom>
          <a:noFill/>
          <a:ln>
            <a:noFill/>
          </a:ln>
        </p:spPr>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45"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A</a:t>
            </a:r>
            <a:endParaRPr/>
          </a:p>
        </p:txBody>
      </p:sp>
      <p:sp>
        <p:nvSpPr>
          <p:cNvPr id="646" name="CustomShape 2"/>
          <p:cNvSpPr/>
          <p:nvPr/>
        </p:nvSpPr>
        <p:spPr>
          <a:xfrm>
            <a:off x="3884760" y="8685360"/>
            <a:ext cx="2970720" cy="456120"/>
          </a:xfrm>
          <a:prstGeom prst="rect">
            <a:avLst/>
          </a:prstGeom>
          <a:noFill/>
          <a:ln>
            <a:noFill/>
          </a:ln>
        </p:spPr>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In order to better understand the problem for event-content representation let’s consider the following driving example. So look at the image on the right side. We can distinguish three different aspects to describe it.</a:t>
            </a:r>
            <a:endParaRPr/>
          </a:p>
          <a:p>
            <a:r>
              <a:rPr lang="en-US" sz="2000">
                <a:latin typeface="Arial"/>
              </a:rPr>
              <a:t>1</a:t>
            </a:r>
            <a:r>
              <a:rPr lang="en-US" sz="2000" baseline="30000">
                <a:latin typeface="Arial"/>
              </a:rPr>
              <a:t>st aspect is  image content description it possibly contain semantic information about the objects, persons, locations, events represented on the image.  </a:t>
            </a:r>
            <a:endParaRPr/>
          </a:p>
          <a:p>
            <a:r>
              <a:rPr lang="en-US" sz="2000" baseline="30000">
                <a:latin typeface="Arial"/>
              </a:rPr>
              <a:t>The second aspect contains information about the environmental condition in the moment of capturing the image. It includes spatio-temporal information and camera settings information. </a:t>
            </a:r>
            <a:endParaRPr/>
          </a:p>
          <a:p>
            <a:r>
              <a:rPr lang="en-US" sz="2000" baseline="30000">
                <a:latin typeface="Arial"/>
              </a:rPr>
              <a:t>And finally the information about low level features of an image is presented. Low level description aspects contains information about color histogramm, shapes, etc.</a:t>
            </a:r>
            <a:endParaRPr/>
          </a:p>
        </p:txBody>
      </p:sp>
      <p:sp>
        <p:nvSpPr>
          <p:cNvPr id="587" name="CustomShape 2"/>
          <p:cNvSpPr/>
          <p:nvPr/>
        </p:nvSpPr>
        <p:spPr>
          <a:xfrm>
            <a:off x="3884760" y="8685360"/>
            <a:ext cx="2970720" cy="456120"/>
          </a:xfrm>
          <a:prstGeom prst="rect">
            <a:avLst/>
          </a:prstGeom>
          <a:noFill/>
          <a:ln>
            <a:noFill/>
          </a:ln>
        </p:spPr>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8"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In order to find the appropriate model that can cover all the presented informational aspects we have analyzed existing standards and models related to this task.  As you can see from the presented image we differentiate informational aspects by three circles and locate on them these standards and models. The analysis of the existing standards demonstrates the absence of appropriate to our needs model.</a:t>
            </a:r>
            <a:endParaRPr/>
          </a:p>
        </p:txBody>
      </p:sp>
      <p:sp>
        <p:nvSpPr>
          <p:cNvPr id="589" name="CustomShape 2"/>
          <p:cNvSpPr/>
          <p:nvPr/>
        </p:nvSpPr>
        <p:spPr>
          <a:xfrm>
            <a:off x="3884760" y="8685360"/>
            <a:ext cx="2970720" cy="456120"/>
          </a:xfrm>
          <a:prstGeom prst="rect">
            <a:avLst/>
          </a:prstGeom>
          <a:noFill/>
          <a:ln>
            <a:noFill/>
          </a:ln>
        </p:spPr>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0"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To this end we propose a novel entity-oriented model for event-content representation. The crucial role in this model plays entities and relationships among them. All the entities are organized in classes. The classes that we call entity types (or simply Etypes) are defined according to their nature that is defined by the inherent set of attributes, relations to other Etypes and services under them. Personally I was responsible for media Etypes (Image, Photo, Video and Video File etypes). You can see on the slide a simplified lattice of different Etypes. Those Etypes are organized in the hierarchy with parent-child relationship, where any Etype inherits all the properties of its ancestor. I would like to emphasis that we distinguish between Mind product and Artifact, I will describe this on the next slides. Here you can see the simplified example of event-content model representation where etypes and the relationship among them are depicted. Ok now lets return to our driving example and describe how it fits our model.</a:t>
            </a:r>
            <a:endParaRPr/>
          </a:p>
        </p:txBody>
      </p:sp>
      <p:sp>
        <p:nvSpPr>
          <p:cNvPr id="591" name="CustomShape 2"/>
          <p:cNvSpPr/>
          <p:nvPr/>
        </p:nvSpPr>
        <p:spPr>
          <a:xfrm>
            <a:off x="3884760" y="8685360"/>
            <a:ext cx="2970720" cy="456120"/>
          </a:xfrm>
          <a:prstGeom prst="rect">
            <a:avLst/>
          </a:prstGeom>
          <a:noFill/>
          <a:ln>
            <a:noFill/>
          </a:ln>
        </p:spPr>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2" name="PlaceHolder 1"/>
          <p:cNvSpPr>
            <a:spLocks noGrp="1"/>
          </p:cNvSpPr>
          <p:nvPr>
            <p:ph type="body"/>
          </p:nvPr>
        </p:nvSpPr>
        <p:spPr>
          <a:xfrm>
            <a:off x="685800" y="4343400"/>
            <a:ext cx="5485320" cy="4113720"/>
          </a:xfrm>
          <a:prstGeom prst="rect">
            <a:avLst/>
          </a:prstGeom>
        </p:spPr>
        <p:txBody>
          <a:bodyPr lIns="0" rIns="0" tIns="0" bIns="0"/>
          <a:p>
            <a:r>
              <a:rPr lang="en-US" sz="2000">
                <a:latin typeface="Arial"/>
              </a:rPr>
              <a:t>As I already mentioned there are Image and Photo Etypes, where Photo is a child of Mind Product and  Image Etype is a child of File Etype – in order to understand this distinction better just consider them as Content and Container accordingly.  So let me desribe them in more detail way. Image Etype contains attributes that describes basic information about image entity such as height, width, color model, etc. Moreover this Etype also contains all the information related to low-level description of an image: color histograms, textures, shapes, etc. </a:t>
            </a:r>
            <a:endParaRPr/>
          </a:p>
          <a:p>
            <a:endParaRPr/>
          </a:p>
          <a:p>
            <a:r>
              <a:rPr lang="en-US" sz="2000">
                <a:latin typeface="Arial"/>
              </a:rPr>
              <a:t>This organization allows us to cover all the informational aspects: semantic information, photo parametric information and low level description. </a:t>
            </a:r>
            <a:endParaRPr/>
          </a:p>
          <a:p>
            <a:endParaRPr/>
          </a:p>
        </p:txBody>
      </p:sp>
      <p:sp>
        <p:nvSpPr>
          <p:cNvPr id="593" name="CustomShape 2"/>
          <p:cNvSpPr/>
          <p:nvPr/>
        </p:nvSpPr>
        <p:spPr>
          <a:xfrm>
            <a:off x="3884760" y="8685360"/>
            <a:ext cx="2970720" cy="456120"/>
          </a:xfrm>
          <a:prstGeom prst="rect">
            <a:avLst/>
          </a:prstGeom>
          <a:noFill/>
          <a:ln>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9"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0"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2"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3"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4" name="" descr=""/>
          <p:cNvPicPr/>
          <p:nvPr/>
        </p:nvPicPr>
        <p:blipFill>
          <a:blip r:embed="rId2"/>
          <a:stretch>
            <a:fillRect/>
          </a:stretch>
        </p:blipFill>
        <p:spPr>
          <a:xfrm>
            <a:off x="2079000" y="1604520"/>
            <a:ext cx="4984920" cy="3977280"/>
          </a:xfrm>
          <a:prstGeom prst="rect">
            <a:avLst/>
          </a:prstGeom>
          <a:ln>
            <a:noFill/>
          </a:ln>
        </p:spPr>
      </p:pic>
      <p:pic>
        <p:nvPicPr>
          <p:cNvPr id="35"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9"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4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3"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6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6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0" name="" descr=""/>
          <p:cNvPicPr/>
          <p:nvPr/>
        </p:nvPicPr>
        <p:blipFill>
          <a:blip r:embed="rId2"/>
          <a:stretch>
            <a:fillRect/>
          </a:stretch>
        </p:blipFill>
        <p:spPr>
          <a:xfrm>
            <a:off x="2079000" y="1604520"/>
            <a:ext cx="4984920" cy="3977280"/>
          </a:xfrm>
          <a:prstGeom prst="rect">
            <a:avLst/>
          </a:prstGeom>
          <a:ln>
            <a:noFill/>
          </a:ln>
        </p:spPr>
      </p:pic>
      <p:pic>
        <p:nvPicPr>
          <p:cNvPr id="71"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5" name="PlaceHolder 2"/>
          <p:cNvSpPr>
            <a:spLocks noGrp="1"/>
          </p:cNvSpPr>
          <p:nvPr>
            <p:ph type="subTitle"/>
          </p:nvPr>
        </p:nvSpPr>
        <p:spPr>
          <a:xfrm>
            <a:off x="457200" y="1604520"/>
            <a:ext cx="8229240" cy="397764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8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8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8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9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9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0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0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0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06" name="" descr=""/>
          <p:cNvPicPr/>
          <p:nvPr/>
        </p:nvPicPr>
        <p:blipFill>
          <a:blip r:embed="rId2"/>
          <a:stretch>
            <a:fillRect/>
          </a:stretch>
        </p:blipFill>
        <p:spPr>
          <a:xfrm>
            <a:off x="2079000" y="1604520"/>
            <a:ext cx="4984920" cy="3977280"/>
          </a:xfrm>
          <a:prstGeom prst="rect">
            <a:avLst/>
          </a:prstGeom>
          <a:ln>
            <a:noFill/>
          </a:ln>
        </p:spPr>
      </p:pic>
      <p:pic>
        <p:nvPicPr>
          <p:cNvPr id="107"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4"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lIns="0" rIns="0" tIns="0" bIns="0" anchor="ctr"/>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800"/>
          </a:xfrm>
          <a:prstGeom prst="rect">
            <a:avLst/>
          </a:prstGeom>
        </p:spPr>
        <p:txBody>
          <a:bodyPr lIns="0" rIns="0" tIns="0" bIns="0" anchor="ctr"/>
          <a:p>
            <a:pPr algn="ctr"/>
            <a:r>
              <a:rPr lang="en-US" sz="4400">
                <a:latin typeface="Arial"/>
              </a:rPr>
              <a:t>Click to edit the title text format</a:t>
            </a:r>
            <a:endParaRPr/>
          </a:p>
        </p:txBody>
      </p:sp>
      <p:sp>
        <p:nvSpPr>
          <p:cNvPr id="1" name="PlaceHolder 2"/>
          <p:cNvSpPr>
            <a:spLocks noGrp="1"/>
          </p:cNvSpPr>
          <p:nvPr>
            <p:ph type="body"/>
          </p:nvPr>
        </p:nvSpPr>
        <p:spPr>
          <a:xfrm>
            <a:off x="457200" y="1604520"/>
            <a:ext cx="8228880" cy="397692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pPr algn="ctr"/>
            <a:r>
              <a:rPr lang="en-US" sz="4400">
                <a:latin typeface="Arial"/>
              </a:rPr>
              <a:t>Click to edit the title text format</a:t>
            </a:r>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pPr algn="ctr"/>
            <a:r>
              <a:rPr lang="en-US" sz="4400">
                <a:latin typeface="Arial"/>
              </a:rPr>
              <a:t>Click to edit the title text format</a:t>
            </a:r>
            <a:endParaRPr/>
          </a:p>
        </p:txBody>
      </p:sp>
      <p:sp>
        <p:nvSpPr>
          <p:cNvPr id="73"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800">
                <a:latin typeface="Arial"/>
              </a:rPr>
              <a:t>Second Outline Level</a:t>
            </a:r>
            <a:endParaRPr/>
          </a:p>
          <a:p>
            <a:pPr lvl="2">
              <a:buSzPct val="45000"/>
              <a:buFont typeface="StarSymbol"/>
              <a:buChar char=""/>
            </a:pPr>
            <a:r>
              <a:rPr lang="en-US" sz="24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jpe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slideLayout" Target="../slideLayouts/slideLayout13.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1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jpeg"/><Relationship Id="rId3" Type="http://schemas.openxmlformats.org/officeDocument/2006/relationships/image" Target="../media/image59.jpeg"/><Relationship Id="rId4" Type="http://schemas.openxmlformats.org/officeDocument/2006/relationships/image" Target="../media/image60.jpeg"/><Relationship Id="rId5" Type="http://schemas.openxmlformats.org/officeDocument/2006/relationships/slideLayout" Target="../slideLayouts/slideLayout13.xml"/><Relationship Id="rId6"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2.png"/><Relationship Id="rId2" Type="http://schemas.openxmlformats.org/officeDocument/2006/relationships/slideLayout" Target="../slideLayouts/slideLayout1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63.jpeg"/><Relationship Id="rId2" Type="http://schemas.openxmlformats.org/officeDocument/2006/relationships/image" Target="../media/image64.jpeg"/><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image" Target="../media/image69.png"/><Relationship Id="rId8" Type="http://schemas.openxmlformats.org/officeDocument/2006/relationships/image" Target="../media/image70.png"/><Relationship Id="rId9" Type="http://schemas.openxmlformats.org/officeDocument/2006/relationships/image" Target="../media/image71.png"/><Relationship Id="rId10" Type="http://schemas.openxmlformats.org/officeDocument/2006/relationships/image" Target="../media/image72.png"/><Relationship Id="rId11" Type="http://schemas.openxmlformats.org/officeDocument/2006/relationships/slideLayout" Target="../slideLayouts/slideLayout13.xml"/><Relationship Id="rId1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png"/><Relationship Id="rId3" Type="http://schemas.openxmlformats.org/officeDocument/2006/relationships/image" Target="../media/image75.jpeg"/><Relationship Id="rId4" Type="http://schemas.openxmlformats.org/officeDocument/2006/relationships/image" Target="../media/image76.jpeg"/><Relationship Id="rId5" Type="http://schemas.openxmlformats.org/officeDocument/2006/relationships/image" Target="../media/image77.jpeg"/><Relationship Id="rId6" Type="http://schemas.openxmlformats.org/officeDocument/2006/relationships/image" Target="../media/image78.jpeg"/><Relationship Id="rId7" Type="http://schemas.openxmlformats.org/officeDocument/2006/relationships/image" Target="../media/image79.jpeg"/><Relationship Id="rId8" Type="http://schemas.openxmlformats.org/officeDocument/2006/relationships/image" Target="../media/image80.jpeg"/><Relationship Id="rId9" Type="http://schemas.openxmlformats.org/officeDocument/2006/relationships/image" Target="../media/image81.jpeg"/><Relationship Id="rId10" Type="http://schemas.openxmlformats.org/officeDocument/2006/relationships/slideLayout" Target="../slideLayouts/slideLayout13.xml"/><Relationship Id="rId11"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6" Type="http://schemas.openxmlformats.org/officeDocument/2006/relationships/image" Target="../media/image87.png"/><Relationship Id="rId7" Type="http://schemas.openxmlformats.org/officeDocument/2006/relationships/image" Target="../media/image88.png"/><Relationship Id="rId8" Type="http://schemas.openxmlformats.org/officeDocument/2006/relationships/image" Target="../media/image89.png"/><Relationship Id="rId9" Type="http://schemas.openxmlformats.org/officeDocument/2006/relationships/image" Target="../media/image90.png"/><Relationship Id="rId10" Type="http://schemas.openxmlformats.org/officeDocument/2006/relationships/image" Target="../media/image91.png"/><Relationship Id="rId11" Type="http://schemas.openxmlformats.org/officeDocument/2006/relationships/image" Target="../media/image92.png"/><Relationship Id="rId12" Type="http://schemas.openxmlformats.org/officeDocument/2006/relationships/image" Target="../media/image93.png"/><Relationship Id="rId13" Type="http://schemas.openxmlformats.org/officeDocument/2006/relationships/image" Target="../media/image94.png"/><Relationship Id="rId14" Type="http://schemas.openxmlformats.org/officeDocument/2006/relationships/image" Target="../media/image95.png"/><Relationship Id="rId15" Type="http://schemas.openxmlformats.org/officeDocument/2006/relationships/image" Target="../media/image96.png"/><Relationship Id="rId16" Type="http://schemas.openxmlformats.org/officeDocument/2006/relationships/image" Target="../media/image97.png"/><Relationship Id="rId17" Type="http://schemas.openxmlformats.org/officeDocument/2006/relationships/image" Target="../media/image98.png"/><Relationship Id="rId18" Type="http://schemas.openxmlformats.org/officeDocument/2006/relationships/image" Target="../media/image99.png"/><Relationship Id="rId19" Type="http://schemas.openxmlformats.org/officeDocument/2006/relationships/image" Target="../media/image100.png"/><Relationship Id="rId20" Type="http://schemas.openxmlformats.org/officeDocument/2006/relationships/image" Target="../media/image101.png"/><Relationship Id="rId21" Type="http://schemas.openxmlformats.org/officeDocument/2006/relationships/image" Target="../media/image102.png"/><Relationship Id="rId22" Type="http://schemas.openxmlformats.org/officeDocument/2006/relationships/image" Target="../media/image103.png"/><Relationship Id="rId23" Type="http://schemas.openxmlformats.org/officeDocument/2006/relationships/image" Target="../media/image104.png"/><Relationship Id="rId24" Type="http://schemas.openxmlformats.org/officeDocument/2006/relationships/image" Target="../media/image105.png"/><Relationship Id="rId25" Type="http://schemas.openxmlformats.org/officeDocument/2006/relationships/image" Target="../media/image106.png"/><Relationship Id="rId26" Type="http://schemas.openxmlformats.org/officeDocument/2006/relationships/image" Target="../media/image107.png"/><Relationship Id="rId27" Type="http://schemas.openxmlformats.org/officeDocument/2006/relationships/image" Target="../media/image108.png"/><Relationship Id="rId28" Type="http://schemas.openxmlformats.org/officeDocument/2006/relationships/image" Target="../media/image109.png"/><Relationship Id="rId29" Type="http://schemas.openxmlformats.org/officeDocument/2006/relationships/image" Target="../media/image110.png"/><Relationship Id="rId30" Type="http://schemas.openxmlformats.org/officeDocument/2006/relationships/image" Target="../media/image111.png"/><Relationship Id="rId31" Type="http://schemas.openxmlformats.org/officeDocument/2006/relationships/image" Target="../media/image112.png"/><Relationship Id="rId32" Type="http://schemas.openxmlformats.org/officeDocument/2006/relationships/image" Target="../media/image113.png"/><Relationship Id="rId33" Type="http://schemas.openxmlformats.org/officeDocument/2006/relationships/image" Target="../media/image114.png"/><Relationship Id="rId34" Type="http://schemas.openxmlformats.org/officeDocument/2006/relationships/image" Target="../media/image115.png"/><Relationship Id="rId35" Type="http://schemas.openxmlformats.org/officeDocument/2006/relationships/image" Target="../media/image116.png"/><Relationship Id="rId36" Type="http://schemas.openxmlformats.org/officeDocument/2006/relationships/image" Target="../media/image117.png"/><Relationship Id="rId37" Type="http://schemas.openxmlformats.org/officeDocument/2006/relationships/image" Target="../media/image118.png"/><Relationship Id="rId38" Type="http://schemas.openxmlformats.org/officeDocument/2006/relationships/image" Target="../media/image119.png"/><Relationship Id="rId39" Type="http://schemas.openxmlformats.org/officeDocument/2006/relationships/image" Target="../media/image120.png"/><Relationship Id="rId40" Type="http://schemas.openxmlformats.org/officeDocument/2006/relationships/image" Target="../media/image121.png"/><Relationship Id="rId41" Type="http://schemas.openxmlformats.org/officeDocument/2006/relationships/image" Target="../media/image122.png"/><Relationship Id="rId42" Type="http://schemas.openxmlformats.org/officeDocument/2006/relationships/image" Target="../media/image123.png"/><Relationship Id="rId43" Type="http://schemas.openxmlformats.org/officeDocument/2006/relationships/image" Target="../media/image124.png"/><Relationship Id="rId44" Type="http://schemas.openxmlformats.org/officeDocument/2006/relationships/image" Target="../media/image125.png"/><Relationship Id="rId45" Type="http://schemas.openxmlformats.org/officeDocument/2006/relationships/image" Target="../media/image126.png"/><Relationship Id="rId46" Type="http://schemas.openxmlformats.org/officeDocument/2006/relationships/slideLayout" Target="../slideLayouts/slideLayout25.xml"/><Relationship Id="rId47"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127.png"/><Relationship Id="rId2" Type="http://schemas.openxmlformats.org/officeDocument/2006/relationships/image" Target="../media/image128.png"/><Relationship Id="rId3" Type="http://schemas.openxmlformats.org/officeDocument/2006/relationships/image" Target="../media/image129.png"/><Relationship Id="rId4" Type="http://schemas.openxmlformats.org/officeDocument/2006/relationships/slideLayout" Target="../slideLayouts/slideLayout13.xml"/><Relationship Id="rId5"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slideLayout" Target="../slideLayouts/slideLayout13.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132.png"/><Relationship Id="rId2" Type="http://schemas.openxmlformats.org/officeDocument/2006/relationships/image" Target="../media/image133.pn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slideLayout" Target="../slideLayouts/slideLayout13.xml"/><Relationship Id="rId6"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jpeg"/><Relationship Id="rId14" Type="http://schemas.openxmlformats.org/officeDocument/2006/relationships/image" Target="../media/image21.jpeg"/><Relationship Id="rId15" Type="http://schemas.openxmlformats.org/officeDocument/2006/relationships/image" Target="../media/image22.jpeg"/><Relationship Id="rId16" Type="http://schemas.openxmlformats.org/officeDocument/2006/relationships/image" Target="../media/image23.jpeg"/><Relationship Id="rId17" Type="http://schemas.openxmlformats.org/officeDocument/2006/relationships/image" Target="../media/image24.png"/><Relationship Id="rId18" Type="http://schemas.openxmlformats.org/officeDocument/2006/relationships/image" Target="../media/image25.png"/><Relationship Id="rId19" Type="http://schemas.openxmlformats.org/officeDocument/2006/relationships/image" Target="../media/image26.jpeg"/><Relationship Id="rId20" Type="http://schemas.openxmlformats.org/officeDocument/2006/relationships/image" Target="../media/image27.png"/><Relationship Id="rId21" Type="http://schemas.openxmlformats.org/officeDocument/2006/relationships/image" Target="../media/image28.png"/><Relationship Id="rId22" Type="http://schemas.openxmlformats.org/officeDocument/2006/relationships/image" Target="../media/image29.png"/><Relationship Id="rId23" Type="http://schemas.openxmlformats.org/officeDocument/2006/relationships/image" Target="../media/image30.png"/><Relationship Id="rId24" Type="http://schemas.openxmlformats.org/officeDocument/2006/relationships/image" Target="../media/image31.png"/><Relationship Id="rId25" Type="http://schemas.openxmlformats.org/officeDocument/2006/relationships/slideLayout" Target="../slideLayouts/slideLayout13.xml"/><Relationship Id="rId26"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136.pn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37.png"/><Relationship Id="rId2" Type="http://schemas.openxmlformats.org/officeDocument/2006/relationships/image" Target="../media/image138.jpeg"/><Relationship Id="rId3" Type="http://schemas.openxmlformats.org/officeDocument/2006/relationships/slideLayout" Target="../slideLayouts/slideLayout13.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39.png"/><Relationship Id="rId2" Type="http://schemas.openxmlformats.org/officeDocument/2006/relationships/slideLayout" Target="../slideLayouts/slideLayout13.xml"/><Relationship Id="rId3" Type="http://schemas.openxmlformats.org/officeDocument/2006/relationships/notesSlide" Target="../notesSlides/notesSlide3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slideLayout" Target="../slideLayouts/slideLayout13.xml"/><Relationship Id="rId11"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slideLayout" Target="../slideLayouts/slideLayout13.xml"/><Relationship Id="rId8"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3" name="CustomShape 1"/>
          <p:cNvSpPr/>
          <p:nvPr/>
        </p:nvSpPr>
        <p:spPr>
          <a:xfrm>
            <a:off x="605160" y="2590920"/>
            <a:ext cx="7771320" cy="146880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Event Based Media Management</a:t>
            </a:r>
            <a:endParaRPr/>
          </a:p>
        </p:txBody>
      </p:sp>
      <p:pic>
        <p:nvPicPr>
          <p:cNvPr id="114" name="Picture 2" descr=""/>
          <p:cNvPicPr/>
          <p:nvPr/>
        </p:nvPicPr>
        <p:blipFill>
          <a:blip r:embed="rId1"/>
          <a:stretch>
            <a:fillRect/>
          </a:stretch>
        </p:blipFill>
        <p:spPr>
          <a:xfrm>
            <a:off x="3971880" y="69120"/>
            <a:ext cx="4713840" cy="1217160"/>
          </a:xfrm>
          <a:prstGeom prst="rect">
            <a:avLst/>
          </a:prstGeom>
          <a:ln>
            <a:noFill/>
          </a:ln>
        </p:spPr>
      </p:pic>
      <p:sp>
        <p:nvSpPr>
          <p:cNvPr id="115" name="Line 2"/>
          <p:cNvSpPr/>
          <p:nvPr/>
        </p:nvSpPr>
        <p:spPr>
          <a:xfrm>
            <a:off x="833760" y="2061720"/>
            <a:ext cx="7315200" cy="0"/>
          </a:xfrm>
          <a:prstGeom prst="line">
            <a:avLst/>
          </a:prstGeom>
          <a:ln w="12600">
            <a:solidFill>
              <a:srgbClr val="000000"/>
            </a:solidFill>
            <a:round/>
          </a:ln>
        </p:spPr>
      </p:sp>
      <p:sp>
        <p:nvSpPr>
          <p:cNvPr id="116" name="Line 3"/>
          <p:cNvSpPr/>
          <p:nvPr/>
        </p:nvSpPr>
        <p:spPr>
          <a:xfrm>
            <a:off x="833760" y="6019560"/>
            <a:ext cx="7315200" cy="0"/>
          </a:xfrm>
          <a:prstGeom prst="line">
            <a:avLst/>
          </a:prstGeom>
          <a:ln w="12600">
            <a:solidFill>
              <a:srgbClr val="000000"/>
            </a:solidFill>
            <a:round/>
          </a:ln>
        </p:spPr>
      </p:sp>
      <p:sp>
        <p:nvSpPr>
          <p:cNvPr id="117" name="CustomShape 4"/>
          <p:cNvSpPr/>
          <p:nvPr/>
        </p:nvSpPr>
        <p:spPr>
          <a:xfrm>
            <a:off x="3215520" y="6069960"/>
            <a:ext cx="2907000" cy="363960"/>
          </a:xfrm>
          <a:prstGeom prst="rect">
            <a:avLst/>
          </a:prstGeom>
          <a:noFill/>
          <a:ln>
            <a:noFill/>
          </a:ln>
        </p:spPr>
        <p:txBody>
          <a:bodyPr wrap="none" lIns="90000" rIns="90000" tIns="45000" bIns="45000"/>
          <a:p>
            <a:pPr>
              <a:lnSpc>
                <a:spcPct val="100000"/>
              </a:lnSpc>
            </a:pPr>
            <a:r>
              <a:rPr b="1" lang="en-US">
                <a:solidFill>
                  <a:srgbClr val="000000"/>
                </a:solidFill>
                <a:latin typeface="Calibri"/>
              </a:rPr>
              <a:t>November 10, 2014</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3.1 Personal vs Social Events</a:t>
            </a:r>
            <a:endParaRPr/>
          </a:p>
        </p:txBody>
      </p:sp>
      <p:sp>
        <p:nvSpPr>
          <p:cNvPr id="237" name="CustomShape 2"/>
          <p:cNvSpPr/>
          <p:nvPr/>
        </p:nvSpPr>
        <p:spPr>
          <a:xfrm>
            <a:off x="457200" y="1447920"/>
            <a:ext cx="8594640" cy="4677120"/>
          </a:xfrm>
          <a:prstGeom prst="rect">
            <a:avLst/>
          </a:prstGeom>
          <a:noFill/>
          <a:ln>
            <a:noFill/>
          </a:ln>
        </p:spPr>
        <p:txBody>
          <a:bodyPr lIns="90000" rIns="90000" tIns="45000" bIns="45000"/>
          <a:p>
            <a:pPr>
              <a:lnSpc>
                <a:spcPct val="100000"/>
              </a:lnSpc>
            </a:pPr>
            <a:r>
              <a:rPr lang="en-US" sz="2400">
                <a:solidFill>
                  <a:srgbClr val="000000"/>
                </a:solidFill>
                <a:latin typeface="Calibri"/>
              </a:rPr>
              <a:t>Distinction between personal events and social events</a:t>
            </a:r>
            <a:endParaRPr/>
          </a:p>
        </p:txBody>
      </p:sp>
      <p:sp>
        <p:nvSpPr>
          <p:cNvPr id="238"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39" name="CustomShape 4"/>
          <p:cNvSpPr/>
          <p:nvPr/>
        </p:nvSpPr>
        <p:spPr>
          <a:xfrm>
            <a:off x="6553080" y="6356520"/>
            <a:ext cx="2132640" cy="363960"/>
          </a:xfrm>
          <a:prstGeom prst="rect">
            <a:avLst/>
          </a:prstGeom>
          <a:noFill/>
          <a:ln>
            <a:noFill/>
          </a:ln>
        </p:spPr>
      </p:sp>
      <p:sp>
        <p:nvSpPr>
          <p:cNvPr id="240"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pic>
        <p:nvPicPr>
          <p:cNvPr id="241" name="Picture 16" descr=""/>
          <p:cNvPicPr/>
          <p:nvPr/>
        </p:nvPicPr>
        <p:blipFill>
          <a:blip r:embed="rId1"/>
          <a:stretch>
            <a:fillRect/>
          </a:stretch>
        </p:blipFill>
        <p:spPr>
          <a:xfrm>
            <a:off x="-3240" y="2209680"/>
            <a:ext cx="9146160" cy="3994560"/>
          </a:xfrm>
          <a:prstGeom prst="rect">
            <a:avLst/>
          </a:prstGeom>
          <a:ln>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42" name="Picture 14" descr=""/>
          <p:cNvPicPr/>
          <p:nvPr/>
        </p:nvPicPr>
        <p:blipFill>
          <a:blip r:embed="rId1"/>
          <a:stretch>
            <a:fillRect/>
          </a:stretch>
        </p:blipFill>
        <p:spPr>
          <a:xfrm>
            <a:off x="4343400" y="1741680"/>
            <a:ext cx="4647240" cy="4790160"/>
          </a:xfrm>
          <a:prstGeom prst="rect">
            <a:avLst/>
          </a:prstGeom>
          <a:ln>
            <a:noFill/>
          </a:ln>
        </p:spPr>
      </p:pic>
      <p:sp>
        <p:nvSpPr>
          <p:cNvPr id="243" name="CustomShape 1"/>
          <p:cNvSpPr/>
          <p:nvPr/>
        </p:nvSpPr>
        <p:spPr>
          <a:xfrm>
            <a:off x="457200" y="30492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3.2 Personal Events</a:t>
            </a:r>
            <a:endParaRPr/>
          </a:p>
        </p:txBody>
      </p:sp>
      <p:sp>
        <p:nvSpPr>
          <p:cNvPr id="244" name="CustomShape 2"/>
          <p:cNvSpPr/>
          <p:nvPr/>
        </p:nvSpPr>
        <p:spPr>
          <a:xfrm>
            <a:off x="6553080" y="6356520"/>
            <a:ext cx="2132640" cy="363960"/>
          </a:xfrm>
          <a:prstGeom prst="rect">
            <a:avLst/>
          </a:prstGeom>
          <a:noFill/>
          <a:ln>
            <a:noFill/>
          </a:ln>
        </p:spPr>
      </p:sp>
      <p:sp>
        <p:nvSpPr>
          <p:cNvPr id="245" name="CustomShape 3"/>
          <p:cNvSpPr/>
          <p:nvPr/>
        </p:nvSpPr>
        <p:spPr>
          <a:xfrm>
            <a:off x="304920" y="1586160"/>
            <a:ext cx="5637600" cy="4342320"/>
          </a:xfrm>
          <a:prstGeom prst="rect">
            <a:avLst/>
          </a:prstGeom>
          <a:noFill/>
          <a:ln>
            <a:noFill/>
          </a:ln>
        </p:spPr>
        <p:txBody>
          <a:bodyPr lIns="90000" rIns="90000" tIns="45000" bIns="45000"/>
          <a:p>
            <a:pPr>
              <a:lnSpc>
                <a:spcPct val="100000"/>
              </a:lnSpc>
              <a:buFont typeface="Wingdings" charset="2"/>
              <a:buChar char=""/>
            </a:pPr>
            <a:r>
              <a:rPr lang="en-US" sz="2000">
                <a:solidFill>
                  <a:srgbClr val="000000"/>
                </a:solidFill>
                <a:latin typeface="Calibri"/>
              </a:rPr>
              <a:t>Algorithm of hierarchical clustering</a:t>
            </a:r>
            <a:endParaRPr/>
          </a:p>
          <a:p>
            <a:pPr>
              <a:lnSpc>
                <a:spcPct val="100000"/>
              </a:lnSpc>
              <a:buFont typeface="Arial"/>
              <a:buChar char="•"/>
            </a:pPr>
            <a:r>
              <a:rPr lang="en-US" sz="2000">
                <a:solidFill>
                  <a:srgbClr val="000000"/>
                </a:solidFill>
                <a:latin typeface="Calibri"/>
              </a:rPr>
              <a:t>(1): Temporal Clustering</a:t>
            </a:r>
            <a:endParaRPr/>
          </a:p>
          <a:p>
            <a:pPr>
              <a:lnSpc>
                <a:spcPct val="100000"/>
              </a:lnSpc>
              <a:buFont typeface="Arial"/>
              <a:buChar char="•"/>
            </a:pPr>
            <a:r>
              <a:rPr lang="en-US" sz="2000">
                <a:solidFill>
                  <a:srgbClr val="000000"/>
                </a:solidFill>
                <a:latin typeface="Calibri"/>
              </a:rPr>
              <a:t>(2): Spatial Routine detection:</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lang="en-US" sz="2000">
                <a:solidFill>
                  <a:srgbClr val="000000"/>
                </a:solidFill>
                <a:latin typeface="Calibri"/>
              </a:rPr>
              <a:t>(3): Spatial  clustering </a:t>
            </a:r>
            <a:endParaRPr/>
          </a:p>
          <a:p>
            <a:pPr>
              <a:lnSpc>
                <a:spcPct val="100000"/>
              </a:lnSpc>
              <a:buFont typeface="Arial"/>
              <a:buChar char="•"/>
            </a:pPr>
            <a:r>
              <a:rPr lang="en-US" sz="2000">
                <a:solidFill>
                  <a:srgbClr val="000000"/>
                </a:solidFill>
                <a:latin typeface="Calibri"/>
              </a:rPr>
              <a:t>(4): Visual Clustering</a:t>
            </a:r>
            <a:r>
              <a:rPr lang="en-US" sz="2800">
                <a:solidFill>
                  <a:srgbClr val="000000"/>
                </a:solidFill>
                <a:latin typeface="Calibri"/>
              </a:rPr>
              <a:t> </a:t>
            </a:r>
            <a:endParaRPr/>
          </a:p>
          <a:p>
            <a:pPr>
              <a:lnSpc>
                <a:spcPct val="100000"/>
              </a:lnSpc>
            </a:pPr>
            <a:endParaRPr/>
          </a:p>
        </p:txBody>
      </p:sp>
      <p:sp>
        <p:nvSpPr>
          <p:cNvPr id="246"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47"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248" name="CustomShape 6"/>
          <p:cNvSpPr/>
          <p:nvPr/>
        </p:nvSpPr>
        <p:spPr>
          <a:xfrm>
            <a:off x="457200" y="2926080"/>
            <a:ext cx="4388400" cy="1768320"/>
          </a:xfrm>
          <a:prstGeom prst="rect">
            <a:avLst/>
          </a:prstGeom>
          <a:noFill/>
          <a:ln>
            <a:noFill/>
          </a:ln>
        </p:spPr>
        <p:txBody>
          <a:bodyPr lIns="90000" rIns="90000" tIns="45000" bIns="45000"/>
          <a:p>
            <a:pPr>
              <a:lnSpc>
                <a:spcPct val="100000"/>
              </a:lnSpc>
            </a:pPr>
            <a:r>
              <a:rPr i="1" lang="en-US" sz="2000">
                <a:solidFill>
                  <a:srgbClr val="000000"/>
                </a:solidFill>
                <a:latin typeface="Calibri"/>
              </a:rPr>
              <a:t>for each location compute the number of days in which photos was taken. The maximum number indicates routine loc</a:t>
            </a:r>
            <a:endParaRPr/>
          </a:p>
          <a:p>
            <a:pPr>
              <a:lnSpc>
                <a:spcPct val="100000"/>
              </a:lnSpc>
            </a:pPr>
            <a:r>
              <a:rPr i="1" lang="en-US" sz="2000">
                <a:solidFill>
                  <a:srgbClr val="000000"/>
                </a:solidFill>
                <a:latin typeface="Calibri"/>
              </a:rPr>
              <a:t>ation</a:t>
            </a:r>
            <a:r>
              <a:rPr i="1" lang="en-US" sz="2400">
                <a:solidFill>
                  <a:srgbClr val="000000"/>
                </a:solidFill>
                <a:latin typeface="Calibri"/>
              </a:rPr>
              <a:t>.</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9"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3.2 Personal Events</a:t>
            </a:r>
            <a:endParaRPr/>
          </a:p>
        </p:txBody>
      </p:sp>
      <p:sp>
        <p:nvSpPr>
          <p:cNvPr id="250"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3200">
                <a:solidFill>
                  <a:srgbClr val="000000"/>
                </a:solidFill>
                <a:latin typeface="Calibri"/>
              </a:rPr>
              <a:t>Multimodal Clustering (MMC) </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lang="en-US" sz="3200">
                <a:solidFill>
                  <a:srgbClr val="000000"/>
                </a:solidFill>
                <a:latin typeface="Calibri"/>
              </a:rPr>
              <a:t>2-means clustering</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buFont typeface="Arial"/>
              <a:buChar char="•"/>
            </a:pPr>
            <a:r>
              <a:rPr lang="en-US" sz="3200">
                <a:solidFill>
                  <a:srgbClr val="000000"/>
                </a:solidFill>
                <a:latin typeface="Calibri"/>
              </a:rPr>
              <a:t>Applicable for temporal, spatial and visual clustering</a:t>
            </a:r>
            <a:endParaRPr/>
          </a:p>
        </p:txBody>
      </p:sp>
      <p:sp>
        <p:nvSpPr>
          <p:cNvPr id="251" name="CustomShape 3"/>
          <p:cNvSpPr/>
          <p:nvPr/>
        </p:nvSpPr>
        <p:spPr>
          <a:xfrm>
            <a:off x="6553080" y="6356520"/>
            <a:ext cx="2132640" cy="363960"/>
          </a:xfrm>
          <a:prstGeom prst="rect">
            <a:avLst/>
          </a:prstGeom>
          <a:noFill/>
          <a:ln>
            <a:noFill/>
          </a:ln>
        </p:spPr>
      </p:sp>
      <p:sp>
        <p:nvSpPr>
          <p:cNvPr id="252" name="CustomShape 4"/>
          <p:cNvSpPr/>
          <p:nvPr/>
        </p:nvSpPr>
        <p:spPr>
          <a:xfrm>
            <a:off x="1143000" y="2895480"/>
            <a:ext cx="5333040" cy="360"/>
          </a:xfrm>
          <a:prstGeom prst="straightConnector1">
            <a:avLst/>
          </a:prstGeom>
          <a:noFill/>
          <a:ln w="9360">
            <a:solidFill>
              <a:srgbClr val="4a7ebb"/>
            </a:solidFill>
            <a:round/>
            <a:tailEnd len="med" type="arrow" w="med"/>
          </a:ln>
        </p:spPr>
      </p:sp>
      <p:sp>
        <p:nvSpPr>
          <p:cNvPr id="253" name="CustomShape 5"/>
          <p:cNvSpPr/>
          <p:nvPr/>
        </p:nvSpPr>
        <p:spPr>
          <a:xfrm>
            <a:off x="1781280" y="3548880"/>
            <a:ext cx="425880" cy="360"/>
          </a:xfrm>
          <a:prstGeom prst="straightConnector1">
            <a:avLst/>
          </a:prstGeom>
          <a:noFill/>
          <a:ln w="9360">
            <a:solidFill>
              <a:srgbClr val="4a7ebb"/>
            </a:solidFill>
            <a:round/>
            <a:headEnd len="med" type="arrow" w="med"/>
            <a:tailEnd len="med" type="arrow" w="med"/>
          </a:ln>
        </p:spPr>
      </p:sp>
      <p:sp>
        <p:nvSpPr>
          <p:cNvPr id="254" name="CustomShape 6"/>
          <p:cNvSpPr/>
          <p:nvPr/>
        </p:nvSpPr>
        <p:spPr>
          <a:xfrm>
            <a:off x="3423600" y="3551040"/>
            <a:ext cx="1364760" cy="3600"/>
          </a:xfrm>
          <a:prstGeom prst="straightConnector1">
            <a:avLst/>
          </a:prstGeom>
          <a:noFill/>
          <a:ln w="9360">
            <a:solidFill>
              <a:srgbClr val="4a7ebb"/>
            </a:solidFill>
            <a:round/>
            <a:headEnd len="med" type="arrow" w="med"/>
            <a:tailEnd len="med" type="arrow" w="med"/>
          </a:ln>
        </p:spPr>
      </p:sp>
      <p:sp>
        <p:nvSpPr>
          <p:cNvPr id="255" name="CustomShape 7"/>
          <p:cNvSpPr/>
          <p:nvPr/>
        </p:nvSpPr>
        <p:spPr>
          <a:xfrm>
            <a:off x="2556720" y="3553560"/>
            <a:ext cx="425880" cy="360"/>
          </a:xfrm>
          <a:prstGeom prst="straightConnector1">
            <a:avLst/>
          </a:prstGeom>
          <a:noFill/>
          <a:ln w="9360">
            <a:solidFill>
              <a:srgbClr val="4a7ebb"/>
            </a:solidFill>
            <a:round/>
            <a:headEnd len="med" type="arrow" w="med"/>
            <a:tailEnd len="med" type="arrow" w="med"/>
          </a:ln>
        </p:spPr>
      </p:sp>
      <p:sp>
        <p:nvSpPr>
          <p:cNvPr id="256" name="CustomShape 8"/>
          <p:cNvSpPr/>
          <p:nvPr/>
        </p:nvSpPr>
        <p:spPr>
          <a:xfrm>
            <a:off x="1411920" y="3071520"/>
            <a:ext cx="352800" cy="400680"/>
          </a:xfrm>
          <a:prstGeom prst="rect">
            <a:avLst/>
          </a:prstGeom>
          <a:noFill/>
          <a:ln>
            <a:noFill/>
          </a:ln>
        </p:spPr>
        <p:txBody>
          <a:bodyPr wrap="none" lIns="90000" rIns="90000" tIns="45000" bIns="45000"/>
          <a:p>
            <a:pPr>
              <a:lnSpc>
                <a:spcPct val="100000"/>
              </a:lnSpc>
            </a:pPr>
            <a:r>
              <a:rPr lang="en-US">
                <a:solidFill>
                  <a:srgbClr val="000000"/>
                </a:solidFill>
                <a:latin typeface="Calibri"/>
              </a:rPr>
              <a:t>t</a:t>
            </a:r>
            <a:r>
              <a:rPr lang="en-US" baseline="-25000">
                <a:solidFill>
                  <a:srgbClr val="000000"/>
                </a:solidFill>
                <a:latin typeface="Calibri"/>
              </a:rPr>
              <a:t>1</a:t>
            </a:r>
            <a:endParaRPr/>
          </a:p>
        </p:txBody>
      </p:sp>
      <p:sp>
        <p:nvSpPr>
          <p:cNvPr id="257" name="CustomShape 9"/>
          <p:cNvSpPr/>
          <p:nvPr/>
        </p:nvSpPr>
        <p:spPr>
          <a:xfrm>
            <a:off x="2196360" y="3071520"/>
            <a:ext cx="352800" cy="400680"/>
          </a:xfrm>
          <a:prstGeom prst="rect">
            <a:avLst/>
          </a:prstGeom>
          <a:noFill/>
          <a:ln>
            <a:noFill/>
          </a:ln>
        </p:spPr>
        <p:txBody>
          <a:bodyPr wrap="none" lIns="90000" rIns="90000" tIns="45000" bIns="45000"/>
          <a:p>
            <a:pPr>
              <a:lnSpc>
                <a:spcPct val="100000"/>
              </a:lnSpc>
            </a:pPr>
            <a:r>
              <a:rPr lang="en-US">
                <a:solidFill>
                  <a:srgbClr val="000000"/>
                </a:solidFill>
                <a:latin typeface="Calibri"/>
              </a:rPr>
              <a:t>t</a:t>
            </a:r>
            <a:r>
              <a:rPr lang="en-US" baseline="-25000">
                <a:solidFill>
                  <a:srgbClr val="000000"/>
                </a:solidFill>
                <a:latin typeface="Calibri"/>
              </a:rPr>
              <a:t>2</a:t>
            </a:r>
            <a:endParaRPr/>
          </a:p>
        </p:txBody>
      </p:sp>
      <p:sp>
        <p:nvSpPr>
          <p:cNvPr id="258" name="CustomShape 10"/>
          <p:cNvSpPr/>
          <p:nvPr/>
        </p:nvSpPr>
        <p:spPr>
          <a:xfrm>
            <a:off x="2976840" y="3068280"/>
            <a:ext cx="352800" cy="400680"/>
          </a:xfrm>
          <a:prstGeom prst="rect">
            <a:avLst/>
          </a:prstGeom>
          <a:noFill/>
          <a:ln>
            <a:noFill/>
          </a:ln>
        </p:spPr>
        <p:txBody>
          <a:bodyPr wrap="none" lIns="90000" rIns="90000" tIns="45000" bIns="45000"/>
          <a:p>
            <a:pPr>
              <a:lnSpc>
                <a:spcPct val="100000"/>
              </a:lnSpc>
            </a:pPr>
            <a:r>
              <a:rPr lang="en-US">
                <a:solidFill>
                  <a:srgbClr val="000000"/>
                </a:solidFill>
                <a:latin typeface="Calibri"/>
              </a:rPr>
              <a:t>t</a:t>
            </a:r>
            <a:r>
              <a:rPr lang="en-US" baseline="-25000">
                <a:solidFill>
                  <a:srgbClr val="000000"/>
                </a:solidFill>
                <a:latin typeface="Calibri"/>
              </a:rPr>
              <a:t>3</a:t>
            </a:r>
            <a:endParaRPr/>
          </a:p>
        </p:txBody>
      </p:sp>
      <p:sp>
        <p:nvSpPr>
          <p:cNvPr id="259" name="CustomShape 11"/>
          <p:cNvSpPr/>
          <p:nvPr/>
        </p:nvSpPr>
        <p:spPr>
          <a:xfrm>
            <a:off x="4782600" y="3065400"/>
            <a:ext cx="352800" cy="400680"/>
          </a:xfrm>
          <a:prstGeom prst="rect">
            <a:avLst/>
          </a:prstGeom>
          <a:noFill/>
          <a:ln>
            <a:noFill/>
          </a:ln>
        </p:spPr>
        <p:txBody>
          <a:bodyPr wrap="none" lIns="90000" rIns="90000" tIns="45000" bIns="45000"/>
          <a:p>
            <a:pPr>
              <a:lnSpc>
                <a:spcPct val="100000"/>
              </a:lnSpc>
            </a:pPr>
            <a:r>
              <a:rPr lang="en-US">
                <a:solidFill>
                  <a:srgbClr val="000000"/>
                </a:solidFill>
                <a:latin typeface="Calibri"/>
              </a:rPr>
              <a:t>t</a:t>
            </a:r>
            <a:r>
              <a:rPr lang="en-US" baseline="-25000">
                <a:solidFill>
                  <a:srgbClr val="000000"/>
                </a:solidFill>
                <a:latin typeface="Calibri"/>
              </a:rPr>
              <a:t>4</a:t>
            </a:r>
            <a:endParaRPr/>
          </a:p>
        </p:txBody>
      </p:sp>
      <p:pic>
        <p:nvPicPr>
          <p:cNvPr id="260" name="Picture 15" descr=""/>
          <p:cNvPicPr/>
          <p:nvPr/>
        </p:nvPicPr>
        <p:blipFill>
          <a:blip r:embed="rId1"/>
          <a:stretch>
            <a:fillRect/>
          </a:stretch>
        </p:blipFill>
        <p:spPr>
          <a:xfrm>
            <a:off x="4798800" y="2486160"/>
            <a:ext cx="403200" cy="605880"/>
          </a:xfrm>
          <a:prstGeom prst="rect">
            <a:avLst/>
          </a:prstGeom>
          <a:ln>
            <a:noFill/>
          </a:ln>
        </p:spPr>
      </p:pic>
      <p:pic>
        <p:nvPicPr>
          <p:cNvPr id="261" name="Picture 18" descr=""/>
          <p:cNvPicPr/>
          <p:nvPr/>
        </p:nvPicPr>
        <p:blipFill>
          <a:blip r:embed="rId2"/>
          <a:stretch>
            <a:fillRect/>
          </a:stretch>
        </p:blipFill>
        <p:spPr>
          <a:xfrm>
            <a:off x="5502960" y="2496240"/>
            <a:ext cx="405000" cy="608400"/>
          </a:xfrm>
          <a:prstGeom prst="rect">
            <a:avLst/>
          </a:prstGeom>
          <a:ln>
            <a:noFill/>
          </a:ln>
        </p:spPr>
      </p:pic>
      <p:pic>
        <p:nvPicPr>
          <p:cNvPr id="262" name="Picture 27" descr=""/>
          <p:cNvPicPr/>
          <p:nvPr/>
        </p:nvPicPr>
        <p:blipFill>
          <a:blip r:embed="rId3"/>
          <a:stretch>
            <a:fillRect/>
          </a:stretch>
        </p:blipFill>
        <p:spPr>
          <a:xfrm>
            <a:off x="1303200" y="2635560"/>
            <a:ext cx="608400" cy="456120"/>
          </a:xfrm>
          <a:prstGeom prst="rect">
            <a:avLst/>
          </a:prstGeom>
          <a:ln>
            <a:noFill/>
          </a:ln>
        </p:spPr>
      </p:pic>
      <p:pic>
        <p:nvPicPr>
          <p:cNvPr id="263" name="Picture 22" descr=""/>
          <p:cNvPicPr/>
          <p:nvPr/>
        </p:nvPicPr>
        <p:blipFill>
          <a:blip r:embed="rId4"/>
          <a:stretch>
            <a:fillRect/>
          </a:stretch>
        </p:blipFill>
        <p:spPr>
          <a:xfrm>
            <a:off x="2092320" y="2649240"/>
            <a:ext cx="572400" cy="429120"/>
          </a:xfrm>
          <a:prstGeom prst="rect">
            <a:avLst/>
          </a:prstGeom>
          <a:ln>
            <a:noFill/>
          </a:ln>
        </p:spPr>
      </p:pic>
      <p:pic>
        <p:nvPicPr>
          <p:cNvPr id="264" name="Picture 25" descr=""/>
          <p:cNvPicPr/>
          <p:nvPr/>
        </p:nvPicPr>
        <p:blipFill>
          <a:blip r:embed="rId5"/>
          <a:stretch>
            <a:fillRect/>
          </a:stretch>
        </p:blipFill>
        <p:spPr>
          <a:xfrm>
            <a:off x="2886120" y="2649240"/>
            <a:ext cx="572400" cy="429120"/>
          </a:xfrm>
          <a:prstGeom prst="rect">
            <a:avLst/>
          </a:prstGeom>
          <a:ln>
            <a:noFill/>
          </a:ln>
        </p:spPr>
      </p:pic>
      <p:sp>
        <p:nvSpPr>
          <p:cNvPr id="265" name="CustomShape 12"/>
          <p:cNvSpPr/>
          <p:nvPr/>
        </p:nvSpPr>
        <p:spPr>
          <a:xfrm>
            <a:off x="5510160" y="3068280"/>
            <a:ext cx="352800" cy="400680"/>
          </a:xfrm>
          <a:prstGeom prst="rect">
            <a:avLst/>
          </a:prstGeom>
          <a:noFill/>
          <a:ln>
            <a:noFill/>
          </a:ln>
        </p:spPr>
        <p:txBody>
          <a:bodyPr wrap="none" lIns="90000" rIns="90000" tIns="45000" bIns="45000"/>
          <a:p>
            <a:pPr>
              <a:lnSpc>
                <a:spcPct val="100000"/>
              </a:lnSpc>
            </a:pPr>
            <a:r>
              <a:rPr lang="en-US">
                <a:solidFill>
                  <a:srgbClr val="000000"/>
                </a:solidFill>
                <a:latin typeface="Calibri"/>
              </a:rPr>
              <a:t>t</a:t>
            </a:r>
            <a:r>
              <a:rPr lang="en-US" baseline="-25000">
                <a:solidFill>
                  <a:srgbClr val="000000"/>
                </a:solidFill>
                <a:latin typeface="Calibri"/>
              </a:rPr>
              <a:t>5</a:t>
            </a:r>
            <a:endParaRPr/>
          </a:p>
        </p:txBody>
      </p:sp>
      <p:sp>
        <p:nvSpPr>
          <p:cNvPr id="266" name="CustomShape 13"/>
          <p:cNvSpPr/>
          <p:nvPr/>
        </p:nvSpPr>
        <p:spPr>
          <a:xfrm>
            <a:off x="5123160" y="3551040"/>
            <a:ext cx="392760" cy="360"/>
          </a:xfrm>
          <a:prstGeom prst="straightConnector1">
            <a:avLst/>
          </a:prstGeom>
          <a:noFill/>
          <a:ln w="9360">
            <a:solidFill>
              <a:srgbClr val="4a7ebb"/>
            </a:solidFill>
            <a:round/>
            <a:headEnd len="med" type="arrow" w="med"/>
            <a:tailEnd len="med" type="arrow" w="med"/>
          </a:ln>
        </p:spPr>
      </p:sp>
      <p:sp>
        <p:nvSpPr>
          <p:cNvPr id="267" name="CustomShape 14"/>
          <p:cNvSpPr/>
          <p:nvPr/>
        </p:nvSpPr>
        <p:spPr>
          <a:xfrm>
            <a:off x="1643400" y="3291840"/>
            <a:ext cx="702000" cy="1237680"/>
          </a:xfrm>
          <a:prstGeom prst="rect">
            <a:avLst/>
          </a:prstGeom>
          <a:noFill/>
          <a:ln>
            <a:noFill/>
          </a:ln>
        </p:spPr>
        <p:txBody>
          <a:bodyPr lIns="90000" rIns="90000" tIns="45000" bIns="45000"/>
          <a:p>
            <a:pPr>
              <a:lnSpc>
                <a:spcPct val="100000"/>
              </a:lnSpc>
            </a:pPr>
            <a:r>
              <a:rPr lang="en-US">
                <a:solidFill>
                  <a:srgbClr val="000000"/>
                </a:solidFill>
                <a:latin typeface="Calibri"/>
              </a:rPr>
              <a:t>  ∆</a:t>
            </a:r>
            <a:r>
              <a:rPr lang="en-US">
                <a:solidFill>
                  <a:srgbClr val="000000"/>
                </a:solidFill>
                <a:latin typeface="Calibri"/>
              </a:rPr>
              <a:t>t</a:t>
            </a:r>
            <a:r>
              <a:rPr lang="en-US" baseline="-25000">
                <a:solidFill>
                  <a:srgbClr val="000000"/>
                </a:solidFill>
                <a:latin typeface="Calibri"/>
              </a:rPr>
              <a:t>12</a:t>
            </a:r>
            <a:endParaRPr/>
          </a:p>
          <a:p>
            <a:pPr>
              <a:lnSpc>
                <a:spcPct val="100000"/>
              </a:lnSpc>
            </a:pPr>
            <a:endParaRPr/>
          </a:p>
        </p:txBody>
      </p:sp>
      <p:sp>
        <p:nvSpPr>
          <p:cNvPr id="268" name="CustomShape 15"/>
          <p:cNvSpPr/>
          <p:nvPr/>
        </p:nvSpPr>
        <p:spPr>
          <a:xfrm>
            <a:off x="2438280" y="3291840"/>
            <a:ext cx="704160" cy="1253880"/>
          </a:xfrm>
          <a:prstGeom prst="rect">
            <a:avLst/>
          </a:prstGeom>
          <a:noFill/>
          <a:ln>
            <a:noFill/>
          </a:ln>
        </p:spPr>
        <p:txBody>
          <a:bodyPr lIns="90000" rIns="90000" tIns="45000" bIns="45000"/>
          <a:p>
            <a:pPr>
              <a:lnSpc>
                <a:spcPct val="100000"/>
              </a:lnSpc>
            </a:pPr>
            <a:r>
              <a:rPr lang="en-US">
                <a:solidFill>
                  <a:srgbClr val="000000"/>
                </a:solidFill>
                <a:latin typeface="Calibri"/>
              </a:rPr>
              <a:t>  ∆</a:t>
            </a:r>
            <a:r>
              <a:rPr lang="en-US">
                <a:solidFill>
                  <a:srgbClr val="000000"/>
                </a:solidFill>
                <a:latin typeface="Calibri"/>
              </a:rPr>
              <a:t>t</a:t>
            </a:r>
            <a:r>
              <a:rPr lang="en-US" baseline="-25000">
                <a:solidFill>
                  <a:srgbClr val="000000"/>
                </a:solidFill>
                <a:latin typeface="Calibri"/>
              </a:rPr>
              <a:t>23</a:t>
            </a:r>
            <a:endParaRPr/>
          </a:p>
          <a:p>
            <a:pPr>
              <a:lnSpc>
                <a:spcPct val="100000"/>
              </a:lnSpc>
            </a:pPr>
            <a:endParaRPr/>
          </a:p>
        </p:txBody>
      </p:sp>
      <p:sp>
        <p:nvSpPr>
          <p:cNvPr id="269" name="CustomShape 16"/>
          <p:cNvSpPr/>
          <p:nvPr/>
        </p:nvSpPr>
        <p:spPr>
          <a:xfrm>
            <a:off x="3889440" y="3562200"/>
            <a:ext cx="605520" cy="712440"/>
          </a:xfrm>
          <a:prstGeom prst="rect">
            <a:avLst/>
          </a:prstGeom>
          <a:noFill/>
          <a:ln>
            <a:noFill/>
          </a:ln>
        </p:spPr>
        <p:txBody>
          <a:bodyPr lIns="90000" rIns="90000" tIns="45000" bIns="45000"/>
          <a:p>
            <a:pPr>
              <a:lnSpc>
                <a:spcPct val="100000"/>
              </a:lnSpc>
            </a:pPr>
            <a:r>
              <a:rPr lang="en-US">
                <a:solidFill>
                  <a:srgbClr val="000000"/>
                </a:solidFill>
                <a:latin typeface="Calibri"/>
              </a:rPr>
              <a:t>∆</a:t>
            </a:r>
            <a:r>
              <a:rPr lang="en-US">
                <a:solidFill>
                  <a:srgbClr val="000000"/>
                </a:solidFill>
                <a:latin typeface="Calibri"/>
              </a:rPr>
              <a:t>t</a:t>
            </a:r>
            <a:r>
              <a:rPr lang="en-US" baseline="-25000">
                <a:solidFill>
                  <a:srgbClr val="000000"/>
                </a:solidFill>
                <a:latin typeface="Calibri"/>
              </a:rPr>
              <a:t>34</a:t>
            </a:r>
            <a:endParaRPr/>
          </a:p>
          <a:p>
            <a:pPr>
              <a:lnSpc>
                <a:spcPct val="100000"/>
              </a:lnSpc>
            </a:pPr>
            <a:endParaRPr/>
          </a:p>
        </p:txBody>
      </p:sp>
      <p:sp>
        <p:nvSpPr>
          <p:cNvPr id="270" name="CustomShape 17"/>
          <p:cNvSpPr/>
          <p:nvPr/>
        </p:nvSpPr>
        <p:spPr>
          <a:xfrm>
            <a:off x="5027040" y="3580200"/>
            <a:ext cx="588960" cy="712440"/>
          </a:xfrm>
          <a:prstGeom prst="rect">
            <a:avLst/>
          </a:prstGeom>
          <a:noFill/>
          <a:ln>
            <a:noFill/>
          </a:ln>
        </p:spPr>
        <p:txBody>
          <a:bodyPr wrap="none" lIns="90000" rIns="90000" tIns="45000" bIns="45000"/>
          <a:p>
            <a:pPr>
              <a:lnSpc>
                <a:spcPct val="100000"/>
              </a:lnSpc>
            </a:pPr>
            <a:r>
              <a:rPr lang="en-US">
                <a:solidFill>
                  <a:srgbClr val="000000"/>
                </a:solidFill>
                <a:latin typeface="Calibri"/>
              </a:rPr>
              <a:t>∆</a:t>
            </a:r>
            <a:r>
              <a:rPr lang="en-US">
                <a:solidFill>
                  <a:srgbClr val="000000"/>
                </a:solidFill>
                <a:latin typeface="Calibri"/>
              </a:rPr>
              <a:t>t</a:t>
            </a:r>
            <a:r>
              <a:rPr lang="en-US" baseline="-25000">
                <a:solidFill>
                  <a:srgbClr val="000000"/>
                </a:solidFill>
                <a:latin typeface="Calibri"/>
              </a:rPr>
              <a:t>45</a:t>
            </a:r>
            <a:endParaRPr/>
          </a:p>
          <a:p>
            <a:pPr>
              <a:lnSpc>
                <a:spcPct val="100000"/>
              </a:lnSpc>
            </a:pPr>
            <a:endParaRPr/>
          </a:p>
        </p:txBody>
      </p:sp>
      <p:sp>
        <p:nvSpPr>
          <p:cNvPr id="271" name="CustomShape 18"/>
          <p:cNvSpPr/>
          <p:nvPr/>
        </p:nvSpPr>
        <p:spPr>
          <a:xfrm>
            <a:off x="1715040" y="4772160"/>
            <a:ext cx="2094120" cy="761040"/>
          </a:xfrm>
          <a:prstGeom prst="ellipse">
            <a:avLst/>
          </a:prstGeom>
          <a:solidFill>
            <a:srgbClr val="ffffff"/>
          </a:solidFill>
          <a:ln w="25560">
            <a:solidFill>
              <a:srgbClr val="f79646"/>
            </a:solidFill>
            <a:round/>
          </a:ln>
        </p:spPr>
      </p:sp>
      <p:sp>
        <p:nvSpPr>
          <p:cNvPr id="272" name="CustomShape 19"/>
          <p:cNvSpPr/>
          <p:nvPr/>
        </p:nvSpPr>
        <p:spPr>
          <a:xfrm>
            <a:off x="4340880" y="4772160"/>
            <a:ext cx="1900800" cy="761040"/>
          </a:xfrm>
          <a:prstGeom prst="ellipse">
            <a:avLst/>
          </a:prstGeom>
          <a:solidFill>
            <a:srgbClr val="ffffff"/>
          </a:solidFill>
          <a:ln w="25560">
            <a:solidFill>
              <a:srgbClr val="f79646"/>
            </a:solidFill>
            <a:round/>
          </a:ln>
        </p:spPr>
      </p:sp>
      <p:sp>
        <p:nvSpPr>
          <p:cNvPr id="273" name="CustomShape 20"/>
          <p:cNvSpPr/>
          <p:nvPr/>
        </p:nvSpPr>
        <p:spPr>
          <a:xfrm>
            <a:off x="4114800" y="4402800"/>
            <a:ext cx="2925360" cy="637560"/>
          </a:xfrm>
          <a:prstGeom prst="rect">
            <a:avLst/>
          </a:prstGeom>
          <a:noFill/>
          <a:ln>
            <a:noFill/>
          </a:ln>
        </p:spPr>
        <p:txBody>
          <a:bodyPr lIns="90000" rIns="90000" tIns="45000" bIns="45000"/>
          <a:p>
            <a:pPr>
              <a:lnSpc>
                <a:spcPct val="100000"/>
              </a:lnSpc>
            </a:pPr>
            <a:r>
              <a:rPr lang="en-US">
                <a:solidFill>
                  <a:srgbClr val="000000"/>
                </a:solidFill>
                <a:latin typeface="Calibri"/>
              </a:rPr>
              <a:t>Gaps between events</a:t>
            </a:r>
            <a:endParaRPr/>
          </a:p>
        </p:txBody>
      </p:sp>
      <p:sp>
        <p:nvSpPr>
          <p:cNvPr id="274" name="CustomShape 21"/>
          <p:cNvSpPr/>
          <p:nvPr/>
        </p:nvSpPr>
        <p:spPr>
          <a:xfrm>
            <a:off x="1850400" y="4663440"/>
            <a:ext cx="702000" cy="1153440"/>
          </a:xfrm>
          <a:prstGeom prst="rect">
            <a:avLst/>
          </a:prstGeom>
          <a:noFill/>
          <a:ln>
            <a:noFill/>
          </a:ln>
        </p:spPr>
        <p:txBody>
          <a:bodyPr lIns="90000" rIns="90000" tIns="45000" bIns="45000"/>
          <a:p>
            <a:pPr>
              <a:lnSpc>
                <a:spcPct val="100000"/>
              </a:lnSpc>
            </a:pPr>
            <a:r>
              <a:rPr lang="en-US">
                <a:solidFill>
                  <a:srgbClr val="000000"/>
                </a:solidFill>
                <a:latin typeface="Calibri"/>
              </a:rPr>
              <a:t>  ∆</a:t>
            </a:r>
            <a:r>
              <a:rPr lang="en-US">
                <a:solidFill>
                  <a:srgbClr val="000000"/>
                </a:solidFill>
                <a:latin typeface="Calibri"/>
              </a:rPr>
              <a:t>t</a:t>
            </a:r>
            <a:r>
              <a:rPr lang="en-US" baseline="-25000">
                <a:solidFill>
                  <a:srgbClr val="000000"/>
                </a:solidFill>
                <a:latin typeface="Calibri"/>
              </a:rPr>
              <a:t>12</a:t>
            </a:r>
            <a:endParaRPr/>
          </a:p>
          <a:p>
            <a:pPr>
              <a:lnSpc>
                <a:spcPct val="100000"/>
              </a:lnSpc>
            </a:pPr>
            <a:endParaRPr/>
          </a:p>
        </p:txBody>
      </p:sp>
      <p:sp>
        <p:nvSpPr>
          <p:cNvPr id="275" name="CustomShape 22"/>
          <p:cNvSpPr/>
          <p:nvPr/>
        </p:nvSpPr>
        <p:spPr>
          <a:xfrm>
            <a:off x="2312640" y="4663440"/>
            <a:ext cx="704160" cy="1169640"/>
          </a:xfrm>
          <a:prstGeom prst="rect">
            <a:avLst/>
          </a:prstGeom>
          <a:noFill/>
          <a:ln>
            <a:noFill/>
          </a:ln>
        </p:spPr>
        <p:txBody>
          <a:bodyPr lIns="90000" rIns="90000" tIns="45000" bIns="45000"/>
          <a:p>
            <a:pPr>
              <a:lnSpc>
                <a:spcPct val="100000"/>
              </a:lnSpc>
            </a:pPr>
            <a:r>
              <a:rPr lang="en-US">
                <a:solidFill>
                  <a:srgbClr val="000000"/>
                </a:solidFill>
                <a:latin typeface="Calibri"/>
              </a:rPr>
              <a:t>  ∆</a:t>
            </a:r>
            <a:r>
              <a:rPr lang="en-US">
                <a:solidFill>
                  <a:srgbClr val="000000"/>
                </a:solidFill>
                <a:latin typeface="Calibri"/>
              </a:rPr>
              <a:t>t</a:t>
            </a:r>
            <a:r>
              <a:rPr lang="en-US" baseline="-25000">
                <a:solidFill>
                  <a:srgbClr val="000000"/>
                </a:solidFill>
                <a:latin typeface="Calibri"/>
              </a:rPr>
              <a:t>23</a:t>
            </a:r>
            <a:endParaRPr/>
          </a:p>
          <a:p>
            <a:pPr>
              <a:lnSpc>
                <a:spcPct val="100000"/>
              </a:lnSpc>
            </a:pPr>
            <a:endParaRPr/>
          </a:p>
        </p:txBody>
      </p:sp>
      <p:sp>
        <p:nvSpPr>
          <p:cNvPr id="276" name="CustomShape 23"/>
          <p:cNvSpPr/>
          <p:nvPr/>
        </p:nvSpPr>
        <p:spPr>
          <a:xfrm>
            <a:off x="4959720" y="4937760"/>
            <a:ext cx="605520" cy="712440"/>
          </a:xfrm>
          <a:prstGeom prst="rect">
            <a:avLst/>
          </a:prstGeom>
          <a:noFill/>
          <a:ln>
            <a:noFill/>
          </a:ln>
        </p:spPr>
        <p:txBody>
          <a:bodyPr lIns="90000" rIns="90000" tIns="45000" bIns="45000"/>
          <a:p>
            <a:pPr>
              <a:lnSpc>
                <a:spcPct val="100000"/>
              </a:lnSpc>
            </a:pPr>
            <a:r>
              <a:rPr lang="en-US">
                <a:solidFill>
                  <a:srgbClr val="000000"/>
                </a:solidFill>
                <a:latin typeface="Calibri"/>
              </a:rPr>
              <a:t>∆</a:t>
            </a:r>
            <a:r>
              <a:rPr lang="en-US">
                <a:solidFill>
                  <a:srgbClr val="000000"/>
                </a:solidFill>
                <a:latin typeface="Calibri"/>
              </a:rPr>
              <a:t>t</a:t>
            </a:r>
            <a:r>
              <a:rPr lang="en-US" baseline="-25000">
                <a:solidFill>
                  <a:srgbClr val="000000"/>
                </a:solidFill>
                <a:latin typeface="Calibri"/>
              </a:rPr>
              <a:t>34</a:t>
            </a:r>
            <a:endParaRPr/>
          </a:p>
          <a:p>
            <a:pPr>
              <a:lnSpc>
                <a:spcPct val="100000"/>
              </a:lnSpc>
            </a:pPr>
            <a:endParaRPr/>
          </a:p>
        </p:txBody>
      </p:sp>
      <p:sp>
        <p:nvSpPr>
          <p:cNvPr id="277" name="CustomShape 24"/>
          <p:cNvSpPr/>
          <p:nvPr/>
        </p:nvSpPr>
        <p:spPr>
          <a:xfrm>
            <a:off x="2888280" y="4937760"/>
            <a:ext cx="588960" cy="822240"/>
          </a:xfrm>
          <a:prstGeom prst="rect">
            <a:avLst/>
          </a:prstGeom>
          <a:noFill/>
          <a:ln>
            <a:noFill/>
          </a:ln>
        </p:spPr>
        <p:txBody>
          <a:bodyPr wrap="none" lIns="90000" rIns="90000" tIns="45000" bIns="45000"/>
          <a:p>
            <a:pPr>
              <a:lnSpc>
                <a:spcPct val="100000"/>
              </a:lnSpc>
            </a:pPr>
            <a:r>
              <a:rPr lang="en-US">
                <a:solidFill>
                  <a:srgbClr val="000000"/>
                </a:solidFill>
                <a:latin typeface="Calibri"/>
              </a:rPr>
              <a:t>∆</a:t>
            </a:r>
            <a:r>
              <a:rPr lang="en-US">
                <a:solidFill>
                  <a:srgbClr val="000000"/>
                </a:solidFill>
                <a:latin typeface="Calibri"/>
              </a:rPr>
              <a:t>t</a:t>
            </a:r>
            <a:r>
              <a:rPr lang="en-US" baseline="-25000">
                <a:solidFill>
                  <a:srgbClr val="000000"/>
                </a:solidFill>
                <a:latin typeface="Calibri"/>
              </a:rPr>
              <a:t>45</a:t>
            </a:r>
            <a:endParaRPr/>
          </a:p>
          <a:p>
            <a:pPr>
              <a:lnSpc>
                <a:spcPct val="100000"/>
              </a:lnSpc>
            </a:pPr>
            <a:endParaRPr/>
          </a:p>
        </p:txBody>
      </p:sp>
      <p:sp>
        <p:nvSpPr>
          <p:cNvPr id="278" name="CustomShape 25"/>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79" name="CustomShape 26"/>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transition spd="slow">
    <p:wipe dir="r"/>
  </p:transition>
  <p:timing>
    <p:tnLst>
      <p:par>
        <p:cTn id="207" dur="indefinite" restart="never" nodeType="tmRoot">
          <p:childTnLst>
            <p:seq>
              <p:cTn id="208" dur="indefinite" nodeType="mainSeq">
                <p:childTnLst>
                  <p:par>
                    <p:cTn id="209" fill="hold">
                      <p:stCondLst>
                        <p:cond delay="indefinite"/>
                      </p:stCondLst>
                      <p:childTnLst>
                        <p:par>
                          <p:cTn id="210" fill="hold">
                            <p:stCondLst>
                              <p:cond delay="0"/>
                            </p:stCondLst>
                            <p:childTnLst>
                              <p:par>
                                <p:cTn id="211" nodeType="clickEffect" fill="hold" presetClass="path" presetID="50">
                                  <p:stCondLst>
                                    <p:cond delay="0"/>
                                  </p:stCondLst>
                                </p:cTn>
                              </p:par>
                              <p:par>
                                <p:cTn id="212" nodeType="withEffect" fill="hold" presetClass="path" presetID="50">
                                  <p:stCondLst>
                                    <p:cond delay="0"/>
                                  </p:stCondLst>
                                </p:cTn>
                              </p:par>
                              <p:par>
                                <p:cTn id="213" nodeType="withEffect" fill="hold" presetClass="path" presetID="42">
                                  <p:stCondLst>
                                    <p:cond delay="0"/>
                                  </p:stCondLst>
                                </p:cTn>
                              </p:par>
                              <p:par>
                                <p:cTn id="214" nodeType="withEffect" fill="hold" presetClass="path" presetID="42">
                                  <p:stCondLst>
                                    <p:cond delay="0"/>
                                  </p:stCondLst>
                                </p:cTn>
                              </p:par>
                            </p:childTnLst>
                          </p:cTn>
                        </p:par>
                      </p:childTnLst>
                    </p:cTn>
                  </p:par>
                  <p:par>
                    <p:cTn id="215" fill="hold">
                      <p:stCondLst>
                        <p:cond delay="indefinite"/>
                      </p:stCondLst>
                      <p:childTnLst>
                        <p:par>
                          <p:cTn id="216" fill="hold">
                            <p:stCondLst>
                              <p:cond delay="0"/>
                            </p:stCondLst>
                            <p:childTnLst>
                              <p:par>
                                <p:cTn id="217" nodeType="clickEffect" fill="hold" presetClass="exit" presetID="10">
                                  <p:stCondLst>
                                    <p:cond delay="0"/>
                                  </p:stCondLst>
                                  <p:childTnLst>
                                    <p:animEffect filter="fade" transition="in">
                                      <p:cBhvr additive="repl">
                                        <p:cTn id="218" dur="500"/>
                                        <p:tgtEl>
                                          <p:spTgt spid="267"/>
                                        </p:tgtEl>
                                      </p:cBhvr>
                                    </p:animEffect>
                                    <p:set>
                                      <p:cBhvr>
                                        <p:cTn id="219" dur="1" fill="hold">
                                          <p:stCondLst>
                                            <p:cond delay="499"/>
                                          </p:stCondLst>
                                        </p:cTn>
                                        <p:tgtEl>
                                          <p:spTgt spid="267"/>
                                        </p:tgtEl>
                                        <p:attrNameLst>
                                          <p:attrName>style.visibility</p:attrName>
                                        </p:attrNameLst>
                                      </p:cBhvr>
                                      <p:to>
                                        <p:strVal val="hidden"/>
                                      </p:to>
                                    </p:set>
                                  </p:childTnLst>
                                </p:cTn>
                              </p:par>
                              <p:par>
                                <p:cTn id="220" nodeType="withEffect" fill="hold" presetClass="exit" presetID="10">
                                  <p:stCondLst>
                                    <p:cond delay="0"/>
                                  </p:stCondLst>
                                  <p:childTnLst>
                                    <p:animEffect filter="fade" transition="in">
                                      <p:cBhvr additive="repl">
                                        <p:cTn id="221" dur="500"/>
                                        <p:tgtEl>
                                          <p:spTgt spid="268"/>
                                        </p:tgtEl>
                                      </p:cBhvr>
                                    </p:animEffect>
                                    <p:set>
                                      <p:cBhvr>
                                        <p:cTn id="222" dur="1" fill="hold">
                                          <p:stCondLst>
                                            <p:cond delay="499"/>
                                          </p:stCondLst>
                                        </p:cTn>
                                        <p:tgtEl>
                                          <p:spTgt spid="268"/>
                                        </p:tgtEl>
                                        <p:attrNameLst>
                                          <p:attrName>style.visibility</p:attrName>
                                        </p:attrNameLst>
                                      </p:cBhvr>
                                      <p:to>
                                        <p:strVal val="hidden"/>
                                      </p:to>
                                    </p:set>
                                  </p:childTnLst>
                                </p:cTn>
                              </p:par>
                              <p:par>
                                <p:cTn id="223" nodeType="withEffect" fill="hold" presetClass="exit" presetID="10">
                                  <p:stCondLst>
                                    <p:cond delay="0"/>
                                  </p:stCondLst>
                                  <p:childTnLst>
                                    <p:animEffect filter="fade" transition="in">
                                      <p:cBhvr additive="repl">
                                        <p:cTn id="224" dur="500"/>
                                        <p:tgtEl>
                                          <p:spTgt spid="269"/>
                                        </p:tgtEl>
                                      </p:cBhvr>
                                    </p:animEffect>
                                    <p:set>
                                      <p:cBhvr>
                                        <p:cTn id="225" dur="1" fill="hold">
                                          <p:stCondLst>
                                            <p:cond delay="499"/>
                                          </p:stCondLst>
                                        </p:cTn>
                                        <p:tgtEl>
                                          <p:spTgt spid="269"/>
                                        </p:tgtEl>
                                        <p:attrNameLst>
                                          <p:attrName>style.visibility</p:attrName>
                                        </p:attrNameLst>
                                      </p:cBhvr>
                                      <p:to>
                                        <p:strVal val="hidden"/>
                                      </p:to>
                                    </p:set>
                                  </p:childTnLst>
                                </p:cTn>
                              </p:par>
                              <p:par>
                                <p:cTn id="226" nodeType="withEffect" fill="hold" presetClass="exit" presetID="10">
                                  <p:stCondLst>
                                    <p:cond delay="0"/>
                                  </p:stCondLst>
                                  <p:childTnLst>
                                    <p:animEffect filter="fade" transition="in">
                                      <p:cBhvr additive="repl">
                                        <p:cTn id="227" dur="500"/>
                                        <p:tgtEl>
                                          <p:spTgt spid="270"/>
                                        </p:tgtEl>
                                      </p:cBhvr>
                                    </p:animEffect>
                                    <p:set>
                                      <p:cBhvr>
                                        <p:cTn id="228" dur="1" fill="hold">
                                          <p:stCondLst>
                                            <p:cond delay="499"/>
                                          </p:stCondLst>
                                        </p:cTn>
                                        <p:tgtEl>
                                          <p:spTgt spid="270"/>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10">
                                  <p:stCondLst>
                                    <p:cond delay="0"/>
                                  </p:stCondLst>
                                  <p:childTnLst>
                                    <p:set>
                                      <p:cBhvr>
                                        <p:cTn id="232" dur="1" fill="hold">
                                          <p:stCondLst>
                                            <p:cond delay="0"/>
                                          </p:stCondLst>
                                        </p:cTn>
                                        <p:tgtEl>
                                          <p:spTgt spid="271"/>
                                        </p:tgtEl>
                                        <p:attrNameLst>
                                          <p:attrName>style.visibility</p:attrName>
                                        </p:attrNameLst>
                                      </p:cBhvr>
                                      <p:to>
                                        <p:strVal val="visible"/>
                                      </p:to>
                                    </p:set>
                                    <p:animEffect filter="fade" transition="in">
                                      <p:cBhvr additive="repl">
                                        <p:cTn id="233" dur="500"/>
                                        <p:tgtEl>
                                          <p:spTgt spid="271"/>
                                        </p:tgtEl>
                                      </p:cBhvr>
                                    </p:animEffect>
                                  </p:childTnLst>
                                </p:cTn>
                              </p:par>
                              <p:par>
                                <p:cTn id="234" nodeType="withEffect" fill="hold" presetClass="entr" presetID="10">
                                  <p:stCondLst>
                                    <p:cond delay="0"/>
                                  </p:stCondLst>
                                  <p:childTnLst>
                                    <p:set>
                                      <p:cBhvr>
                                        <p:cTn id="235" dur="1" fill="hold">
                                          <p:stCondLst>
                                            <p:cond delay="0"/>
                                          </p:stCondLst>
                                        </p:cTn>
                                        <p:tgtEl>
                                          <p:spTgt spid="272"/>
                                        </p:tgtEl>
                                        <p:attrNameLst>
                                          <p:attrName>style.visibility</p:attrName>
                                        </p:attrNameLst>
                                      </p:cBhvr>
                                      <p:to>
                                        <p:strVal val="visible"/>
                                      </p:to>
                                    </p:set>
                                    <p:animEffect filter="fade" transition="in">
                                      <p:cBhvr additive="repl">
                                        <p:cTn id="236" dur="500"/>
                                        <p:tgtEl>
                                          <p:spTgt spid="272"/>
                                        </p:tgtEl>
                                      </p:cBhvr>
                                    </p:animEffect>
                                  </p:childTnLst>
                                </p:cTn>
                              </p:par>
                              <p:par>
                                <p:cTn id="237" nodeType="withEffect" fill="hold" presetClass="entr" presetID="10">
                                  <p:stCondLst>
                                    <p:cond delay="0"/>
                                  </p:stCondLst>
                                  <p:childTnLst>
                                    <p:set>
                                      <p:cBhvr>
                                        <p:cTn id="238" dur="1" fill="hold">
                                          <p:stCondLst>
                                            <p:cond delay="0"/>
                                          </p:stCondLst>
                                        </p:cTn>
                                        <p:tgtEl>
                                          <p:spTgt spid="273"/>
                                        </p:tgtEl>
                                        <p:attrNameLst>
                                          <p:attrName>style.visibility</p:attrName>
                                        </p:attrNameLst>
                                      </p:cBhvr>
                                      <p:to>
                                        <p:strVal val="visible"/>
                                      </p:to>
                                    </p:set>
                                    <p:animEffect filter="fade" transition="in">
                                      <p:cBhvr additive="repl">
                                        <p:cTn id="239" dur="500"/>
                                        <p:tgtEl>
                                          <p:spTgt spid="273"/>
                                        </p:tgtEl>
                                      </p:cBhvr>
                                    </p:animEffect>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10">
                                  <p:stCondLst>
                                    <p:cond delay="0"/>
                                  </p:stCondLst>
                                  <p:childTnLst>
                                    <p:set>
                                      <p:cBhvr>
                                        <p:cTn id="243" dur="1" fill="hold">
                                          <p:stCondLst>
                                            <p:cond delay="0"/>
                                          </p:stCondLst>
                                        </p:cTn>
                                        <p:tgtEl>
                                          <p:spTgt spid="274"/>
                                        </p:tgtEl>
                                        <p:attrNameLst>
                                          <p:attrName>style.visibility</p:attrName>
                                        </p:attrNameLst>
                                      </p:cBhvr>
                                      <p:to>
                                        <p:strVal val="visible"/>
                                      </p:to>
                                    </p:set>
                                    <p:animEffect filter="fade" transition="in">
                                      <p:cBhvr additive="repl">
                                        <p:cTn id="244" dur="500"/>
                                        <p:tgtEl>
                                          <p:spTgt spid="274"/>
                                        </p:tgtEl>
                                      </p:cBhvr>
                                    </p:animEffect>
                                  </p:childTnLst>
                                </p:cTn>
                              </p:par>
                              <p:par>
                                <p:cTn id="245" nodeType="withEffect" fill="hold" presetClass="entr" presetID="10">
                                  <p:stCondLst>
                                    <p:cond delay="0"/>
                                  </p:stCondLst>
                                  <p:childTnLst>
                                    <p:set>
                                      <p:cBhvr>
                                        <p:cTn id="246" dur="1" fill="hold">
                                          <p:stCondLst>
                                            <p:cond delay="0"/>
                                          </p:stCondLst>
                                        </p:cTn>
                                        <p:tgtEl>
                                          <p:spTgt spid="275"/>
                                        </p:tgtEl>
                                        <p:attrNameLst>
                                          <p:attrName>style.visibility</p:attrName>
                                        </p:attrNameLst>
                                      </p:cBhvr>
                                      <p:to>
                                        <p:strVal val="visible"/>
                                      </p:to>
                                    </p:set>
                                    <p:animEffect filter="fade" transition="in">
                                      <p:cBhvr additive="repl">
                                        <p:cTn id="247" dur="500"/>
                                        <p:tgtEl>
                                          <p:spTgt spid="275"/>
                                        </p:tgtEl>
                                      </p:cBhvr>
                                    </p:animEffect>
                                  </p:childTnLst>
                                </p:cTn>
                              </p:par>
                              <p:par>
                                <p:cTn id="248" nodeType="withEffect" fill="hold" presetClass="entr" presetID="10">
                                  <p:stCondLst>
                                    <p:cond delay="0"/>
                                  </p:stCondLst>
                                  <p:childTnLst>
                                    <p:set>
                                      <p:cBhvr>
                                        <p:cTn id="249" dur="1" fill="hold">
                                          <p:stCondLst>
                                            <p:cond delay="0"/>
                                          </p:stCondLst>
                                        </p:cTn>
                                        <p:tgtEl>
                                          <p:spTgt spid="276"/>
                                        </p:tgtEl>
                                        <p:attrNameLst>
                                          <p:attrName>style.visibility</p:attrName>
                                        </p:attrNameLst>
                                      </p:cBhvr>
                                      <p:to>
                                        <p:strVal val="visible"/>
                                      </p:to>
                                    </p:set>
                                    <p:animEffect filter="fade" transition="in">
                                      <p:cBhvr additive="repl">
                                        <p:cTn id="250" dur="500"/>
                                        <p:tgtEl>
                                          <p:spTgt spid="276"/>
                                        </p:tgtEl>
                                      </p:cBhvr>
                                    </p:animEffect>
                                  </p:childTnLst>
                                </p:cTn>
                              </p:par>
                              <p:par>
                                <p:cTn id="251" nodeType="withEffect" fill="hold" presetClass="entr" presetID="10">
                                  <p:stCondLst>
                                    <p:cond delay="0"/>
                                  </p:stCondLst>
                                  <p:childTnLst>
                                    <p:set>
                                      <p:cBhvr>
                                        <p:cTn id="252" dur="1" fill="hold">
                                          <p:stCondLst>
                                            <p:cond delay="0"/>
                                          </p:stCondLst>
                                        </p:cTn>
                                        <p:tgtEl>
                                          <p:spTgt spid="277"/>
                                        </p:tgtEl>
                                        <p:attrNameLst>
                                          <p:attrName>style.visibility</p:attrName>
                                        </p:attrNameLst>
                                      </p:cBhvr>
                                      <p:to>
                                        <p:strVal val="visible"/>
                                      </p:to>
                                    </p:set>
                                    <p:animEffect filter="fade" transition="in">
                                      <p:cBhvr additive="repl">
                                        <p:cTn id="253" dur="500"/>
                                        <p:tgtEl>
                                          <p:spTgt spid="2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0" name="CustomShape 1"/>
          <p:cNvSpPr/>
          <p:nvPr/>
        </p:nvSpPr>
        <p:spPr>
          <a:xfrm>
            <a:off x="457200" y="274680"/>
            <a:ext cx="8228520" cy="1141920"/>
          </a:xfrm>
          <a:prstGeom prst="rect">
            <a:avLst/>
          </a:prstGeom>
          <a:noFill/>
          <a:ln>
            <a:noFill/>
          </a:ln>
        </p:spPr>
        <p:txBody>
          <a:bodyPr lIns="90000" rIns="90000" tIns="45000" bIns="45000" anchor="ctr"/>
          <a:p>
            <a:r>
              <a:rPr lang="en-US" sz="4400">
                <a:solidFill>
                  <a:srgbClr val="000000"/>
                </a:solidFill>
                <a:latin typeface="Calibri"/>
              </a:rPr>
              <a:t>3.2 Personal Events</a:t>
            </a:r>
            <a:endParaRPr/>
          </a:p>
          <a:p>
            <a:pPr algn="ctr">
              <a:lnSpc>
                <a:spcPct val="100000"/>
              </a:lnSpc>
            </a:pPr>
            <a:r>
              <a:rPr lang="en-US" sz="4000">
                <a:solidFill>
                  <a:srgbClr val="000000"/>
                </a:solidFill>
                <a:latin typeface="Calibri"/>
              </a:rPr>
              <a:t>Dataset</a:t>
            </a:r>
            <a:endParaRPr/>
          </a:p>
        </p:txBody>
      </p:sp>
      <p:sp>
        <p:nvSpPr>
          <p:cNvPr id="281" name="CustomShape 2"/>
          <p:cNvSpPr/>
          <p:nvPr/>
        </p:nvSpPr>
        <p:spPr>
          <a:xfrm>
            <a:off x="457200" y="1447920"/>
            <a:ext cx="7619040" cy="4799520"/>
          </a:xfrm>
          <a:prstGeom prst="rect">
            <a:avLst/>
          </a:prstGeom>
          <a:noFill/>
          <a:ln>
            <a:noFill/>
          </a:ln>
        </p:spPr>
        <p:txBody>
          <a:bodyPr lIns="90000" rIns="90000" tIns="45000" bIns="45000"/>
          <a:p>
            <a:pPr>
              <a:lnSpc>
                <a:spcPct val="100000"/>
              </a:lnSpc>
              <a:buFont typeface="Wingdings" charset="2"/>
              <a:buChar char=""/>
            </a:pPr>
            <a:r>
              <a:rPr lang="en-US" sz="3200">
                <a:solidFill>
                  <a:srgbClr val="000000"/>
                </a:solidFill>
                <a:latin typeface="Calibri"/>
              </a:rPr>
              <a:t>6 users</a:t>
            </a:r>
            <a:endParaRPr/>
          </a:p>
          <a:p>
            <a:pPr>
              <a:lnSpc>
                <a:spcPct val="100000"/>
              </a:lnSpc>
              <a:buFont typeface="Wingdings" charset="2"/>
              <a:buChar char=""/>
            </a:pPr>
            <a:r>
              <a:rPr lang="en-US" sz="3200">
                <a:solidFill>
                  <a:srgbClr val="000000"/>
                </a:solidFill>
                <a:latin typeface="Calibri"/>
              </a:rPr>
              <a:t>~42 000 images</a:t>
            </a:r>
            <a:endParaRPr/>
          </a:p>
          <a:p>
            <a:pPr>
              <a:lnSpc>
                <a:spcPct val="100000"/>
              </a:lnSpc>
              <a:buFont typeface="Wingdings" charset="2"/>
              <a:buChar char=""/>
            </a:pPr>
            <a:r>
              <a:rPr lang="en-US" sz="3200">
                <a:solidFill>
                  <a:srgbClr val="000000"/>
                </a:solidFill>
                <a:latin typeface="Calibri"/>
              </a:rPr>
              <a:t>726  folders (events) arranged by users, with 125 subevents</a:t>
            </a:r>
            <a:endParaRPr/>
          </a:p>
          <a:p>
            <a:pPr>
              <a:lnSpc>
                <a:spcPct val="100000"/>
              </a:lnSpc>
              <a:buFont typeface="Wingdings" charset="2"/>
              <a:buChar char=""/>
            </a:pPr>
            <a:r>
              <a:rPr lang="en-US" sz="3200">
                <a:solidFill>
                  <a:srgbClr val="000000"/>
                </a:solidFill>
                <a:latin typeface="Calibri"/>
              </a:rPr>
              <a:t>Average duration per user 6.36 years</a:t>
            </a:r>
            <a:endParaRPr/>
          </a:p>
          <a:p>
            <a:pPr>
              <a:lnSpc>
                <a:spcPct val="100000"/>
              </a:lnSpc>
              <a:buFont typeface="Wingdings" charset="2"/>
              <a:buChar char=""/>
            </a:pPr>
            <a:r>
              <a:rPr lang="en-US" sz="3200">
                <a:solidFill>
                  <a:srgbClr val="000000"/>
                </a:solidFill>
                <a:latin typeface="Calibri"/>
              </a:rPr>
              <a:t>Movement per user  116245.3 km</a:t>
            </a:r>
            <a:endParaRPr/>
          </a:p>
        </p:txBody>
      </p:sp>
      <p:sp>
        <p:nvSpPr>
          <p:cNvPr id="282" name="CustomShape 3"/>
          <p:cNvSpPr/>
          <p:nvPr/>
        </p:nvSpPr>
        <p:spPr>
          <a:xfrm>
            <a:off x="8153280" y="6324480"/>
            <a:ext cx="608400" cy="395280"/>
          </a:xfrm>
          <a:prstGeom prst="rect">
            <a:avLst/>
          </a:prstGeom>
          <a:noFill/>
          <a:ln>
            <a:noFill/>
          </a:ln>
        </p:spPr>
      </p:sp>
      <p:sp>
        <p:nvSpPr>
          <p:cNvPr id="283"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84"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CustomShape 1"/>
          <p:cNvSpPr/>
          <p:nvPr/>
        </p:nvSpPr>
        <p:spPr>
          <a:xfrm>
            <a:off x="457200" y="1523880"/>
            <a:ext cx="7619040" cy="5028120"/>
          </a:xfrm>
          <a:prstGeom prst="rect">
            <a:avLst/>
          </a:prstGeom>
          <a:noFill/>
          <a:ln>
            <a:noFill/>
          </a:ln>
        </p:spPr>
        <p:txBody>
          <a:bodyPr lIns="90000" rIns="90000" tIns="45000" bIns="45000"/>
          <a:p>
            <a:pPr>
              <a:lnSpc>
                <a:spcPct val="100000"/>
              </a:lnSpc>
            </a:pPr>
            <a:r>
              <a:rPr lang="en-US" sz="2800">
                <a:solidFill>
                  <a:srgbClr val="000000"/>
                </a:solidFill>
                <a:latin typeface="Calibri"/>
              </a:rPr>
              <a:t>Distribution of photos per location</a:t>
            </a: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r>
              <a:rPr i="1" lang="en-US" sz="2600">
                <a:solidFill>
                  <a:srgbClr val="000000"/>
                </a:solidFill>
                <a:latin typeface="Calibri"/>
              </a:rPr>
              <a:t>(Locations acquired by reverse geocoding)</a:t>
            </a:r>
            <a:endParaRPr/>
          </a:p>
        </p:txBody>
      </p:sp>
      <p:pic>
        <p:nvPicPr>
          <p:cNvPr id="286" name="Picture 2" descr=""/>
          <p:cNvPicPr/>
          <p:nvPr/>
        </p:nvPicPr>
        <p:blipFill>
          <a:blip r:embed="rId1"/>
          <a:stretch>
            <a:fillRect/>
          </a:stretch>
        </p:blipFill>
        <p:spPr>
          <a:xfrm>
            <a:off x="838080" y="1905120"/>
            <a:ext cx="6485400" cy="4004280"/>
          </a:xfrm>
          <a:prstGeom prst="rect">
            <a:avLst/>
          </a:prstGeom>
          <a:ln>
            <a:noFill/>
          </a:ln>
        </p:spPr>
      </p:pic>
      <p:sp>
        <p:nvSpPr>
          <p:cNvPr id="287" name="CustomShape 2"/>
          <p:cNvSpPr/>
          <p:nvPr/>
        </p:nvSpPr>
        <p:spPr>
          <a:xfrm>
            <a:off x="8077320" y="6324480"/>
            <a:ext cx="608400" cy="395280"/>
          </a:xfrm>
          <a:prstGeom prst="rect">
            <a:avLst/>
          </a:prstGeom>
          <a:noFill/>
          <a:ln>
            <a:noFill/>
          </a:ln>
        </p:spPr>
      </p:sp>
      <p:sp>
        <p:nvSpPr>
          <p:cNvPr id="288"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89" name="CustomShape 4"/>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290" name="CustomShape 5"/>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3.2 Personal Events</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3.2 Personal Events</a:t>
            </a:r>
            <a:endParaRPr/>
          </a:p>
        </p:txBody>
      </p:sp>
      <p:sp>
        <p:nvSpPr>
          <p:cNvPr id="292"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2800">
                <a:solidFill>
                  <a:srgbClr val="000000"/>
                </a:solidFill>
                <a:latin typeface="Calibri"/>
              </a:rPr>
              <a:t>Density(Ф) of days with photos taken per location</a:t>
            </a:r>
            <a:endParaRPr/>
          </a:p>
        </p:txBody>
      </p:sp>
      <p:pic>
        <p:nvPicPr>
          <p:cNvPr id="293" name="Picture 3" descr=""/>
          <p:cNvPicPr/>
          <p:nvPr/>
        </p:nvPicPr>
        <p:blipFill>
          <a:blip r:embed="rId1"/>
          <a:stretch>
            <a:fillRect/>
          </a:stretch>
        </p:blipFill>
        <p:spPr>
          <a:xfrm>
            <a:off x="685800" y="2209680"/>
            <a:ext cx="7106400" cy="4042440"/>
          </a:xfrm>
          <a:prstGeom prst="rect">
            <a:avLst/>
          </a:prstGeom>
          <a:ln>
            <a:noFill/>
          </a:ln>
        </p:spPr>
      </p:pic>
      <p:sp>
        <p:nvSpPr>
          <p:cNvPr id="294" name="CustomShape 3"/>
          <p:cNvSpPr/>
          <p:nvPr/>
        </p:nvSpPr>
        <p:spPr>
          <a:xfrm>
            <a:off x="1066680" y="5181480"/>
            <a:ext cx="761040" cy="360"/>
          </a:xfrm>
          <a:prstGeom prst="straightConnector1">
            <a:avLst/>
          </a:prstGeom>
          <a:noFill/>
          <a:ln w="25560">
            <a:solidFill>
              <a:srgbClr val="000000"/>
            </a:solidFill>
            <a:round/>
            <a:tailEnd len="med" type="arrow" w="med"/>
          </a:ln>
        </p:spPr>
      </p:sp>
      <p:sp>
        <p:nvSpPr>
          <p:cNvPr id="295" name="CustomShape 4"/>
          <p:cNvSpPr/>
          <p:nvPr/>
        </p:nvSpPr>
        <p:spPr>
          <a:xfrm>
            <a:off x="226440" y="4902480"/>
            <a:ext cx="85392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Home</a:t>
            </a:r>
            <a:endParaRPr/>
          </a:p>
        </p:txBody>
      </p:sp>
      <p:sp>
        <p:nvSpPr>
          <p:cNvPr id="296" name="CustomShape 5"/>
          <p:cNvSpPr/>
          <p:nvPr/>
        </p:nvSpPr>
        <p:spPr>
          <a:xfrm>
            <a:off x="8153280" y="6253200"/>
            <a:ext cx="608400" cy="395280"/>
          </a:xfrm>
          <a:prstGeom prst="rect">
            <a:avLst/>
          </a:prstGeom>
          <a:noFill/>
          <a:ln>
            <a:noFill/>
          </a:ln>
        </p:spPr>
      </p:sp>
      <p:sp>
        <p:nvSpPr>
          <p:cNvPr id="297" name="CustomShape 6"/>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98" name="CustomShape 7"/>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timing>
    <p:tnLst>
      <p:par>
        <p:cTn id="254" dur="indefinite" restart="never" nodeType="tmRoot">
          <p:childTnLst>
            <p:seq>
              <p:cTn id="255" dur="indefinite" nodeType="mainSeq">
                <p:childTnLst>
                  <p:par>
                    <p:cTn id="256" fill="hold">
                      <p:stCondLst>
                        <p:cond delay="indefinite"/>
                      </p:stCondLst>
                      <p:childTnLst>
                        <p:par>
                          <p:cTn id="257" fill="hold">
                            <p:stCondLst>
                              <p:cond delay="0"/>
                            </p:stCondLst>
                            <p:childTnLst>
                              <p:par>
                                <p:cTn id="258" nodeType="clickEffect" fill="hold" presetClass="entr" presetID="2" presetSubtype="8">
                                  <p:stCondLst>
                                    <p:cond delay="0"/>
                                  </p:stCondLst>
                                  <p:childTnLst>
                                    <p:set>
                                      <p:cBhvr>
                                        <p:cTn id="259" dur="1" fill="hold">
                                          <p:stCondLst>
                                            <p:cond delay="0"/>
                                          </p:stCondLst>
                                        </p:cTn>
                                        <p:tgtEl>
                                          <p:spTgt spid="294"/>
                                        </p:tgtEl>
                                        <p:attrNameLst>
                                          <p:attrName>style.visibility</p:attrName>
                                        </p:attrNameLst>
                                      </p:cBhvr>
                                      <p:to>
                                        <p:strVal val="visible"/>
                                      </p:to>
                                    </p:set>
                                    <p:anim calcmode="lin" valueType="num">
                                      <p:cBhvr additive="repl">
                                        <p:cTn id="260" dur="500" fill="hold"/>
                                        <p:tgtEl>
                                          <p:spTgt spid="294"/>
                                        </p:tgtEl>
                                        <p:attrNameLst>
                                          <p:attrName>ppt_x</p:attrName>
                                        </p:attrNameLst>
                                      </p:cBhvr>
                                      <p:tavLst>
                                        <p:tav tm="0">
                                          <p:val>
                                            <p:strVal val="0-#ppt_w/2"/>
                                          </p:val>
                                        </p:tav>
                                        <p:tav tm="100000">
                                          <p:val>
                                            <p:strVal val="#ppt_x"/>
                                          </p:val>
                                        </p:tav>
                                      </p:tavLst>
                                    </p:anim>
                                    <p:anim calcmode="lin" valueType="num">
                                      <p:cBhvr additive="repl">
                                        <p:cTn id="261" dur="500" fill="hold"/>
                                        <p:tgtEl>
                                          <p:spTgt spid="294"/>
                                        </p:tgtEl>
                                        <p:attrNameLst>
                                          <p:attrName>ppt_y</p:attrName>
                                        </p:attrNameLst>
                                      </p:cBhvr>
                                      <p:tavLst>
                                        <p:tav tm="0">
                                          <p:val>
                                            <p:strVal val="#ppt_y"/>
                                          </p:val>
                                        </p:tav>
                                        <p:tav tm="100000">
                                          <p:val>
                                            <p:strVal val="#ppt_y"/>
                                          </p:val>
                                        </p:tav>
                                      </p:tavLst>
                                    </p:anim>
                                  </p:childTnLst>
                                </p:cTn>
                              </p:par>
                              <p:par>
                                <p:cTn id="262" nodeType="withEffect" fill="hold" presetClass="entr" presetID="2" presetSubtype="8">
                                  <p:stCondLst>
                                    <p:cond delay="0"/>
                                  </p:stCondLst>
                                  <p:childTnLst>
                                    <p:set>
                                      <p:cBhvr>
                                        <p:cTn id="263" dur="1" fill="hold">
                                          <p:stCondLst>
                                            <p:cond delay="0"/>
                                          </p:stCondLst>
                                        </p:cTn>
                                        <p:tgtEl>
                                          <p:spTgt spid="295"/>
                                        </p:tgtEl>
                                        <p:attrNameLst>
                                          <p:attrName>style.visibility</p:attrName>
                                        </p:attrNameLst>
                                      </p:cBhvr>
                                      <p:to>
                                        <p:strVal val="visible"/>
                                      </p:to>
                                    </p:set>
                                    <p:anim calcmode="lin" valueType="num">
                                      <p:cBhvr additive="repl">
                                        <p:cTn id="264" dur="500" fill="hold"/>
                                        <p:tgtEl>
                                          <p:spTgt spid="295"/>
                                        </p:tgtEl>
                                        <p:attrNameLst>
                                          <p:attrName>ppt_x</p:attrName>
                                        </p:attrNameLst>
                                      </p:cBhvr>
                                      <p:tavLst>
                                        <p:tav tm="0">
                                          <p:val>
                                            <p:strVal val="0-#ppt_w/2"/>
                                          </p:val>
                                        </p:tav>
                                        <p:tav tm="100000">
                                          <p:val>
                                            <p:strVal val="#ppt_x"/>
                                          </p:val>
                                        </p:tav>
                                      </p:tavLst>
                                    </p:anim>
                                    <p:anim calcmode="lin" valueType="num">
                                      <p:cBhvr additive="repl">
                                        <p:cTn id="265" dur="500" fill="hold"/>
                                        <p:tgtEl>
                                          <p:spTgt spid="29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3.2 Personal Events</a:t>
            </a:r>
            <a:endParaRPr/>
          </a:p>
        </p:txBody>
      </p:sp>
      <p:graphicFrame>
        <p:nvGraphicFramePr>
          <p:cNvPr id="300" name="Table 2"/>
          <p:cNvGraphicFramePr/>
          <p:nvPr/>
        </p:nvGraphicFramePr>
        <p:xfrm>
          <a:off x="1224360" y="1398960"/>
          <a:ext cx="6704280" cy="4291920"/>
        </p:xfrm>
        <a:graphic>
          <a:graphicData uri="http://schemas.openxmlformats.org/drawingml/2006/table">
            <a:tbl>
              <a:tblPr/>
              <a:tblGrid>
                <a:gridCol w="1676160"/>
                <a:gridCol w="1447560"/>
                <a:gridCol w="1676160"/>
                <a:gridCol w="1904760"/>
              </a:tblGrid>
              <a:tr h="805320">
                <a:tc>
                  <a:tcPr/>
                </a:tc>
                <a:tc>
                  <a:txBody>
                    <a:bodyPr/>
                    <a:p>
                      <a:pPr algn="ctr">
                        <a:lnSpc>
                          <a:spcPct val="100000"/>
                        </a:lnSpc>
                      </a:pPr>
                      <a:r>
                        <a:rPr lang="en-US" sz="2400">
                          <a:solidFill>
                            <a:srgbClr val="000000"/>
                          </a:solidFill>
                          <a:latin typeface="Calibri"/>
                        </a:rPr>
                        <a:t>Precision</a:t>
                      </a:r>
                      <a:endParaRPr/>
                    </a:p>
                  </a:txBody>
                  <a:tcPr/>
                </a:tc>
                <a:tc>
                  <a:txBody>
                    <a:bodyPr/>
                    <a:p>
                      <a:pPr algn="ctr">
                        <a:lnSpc>
                          <a:spcPct val="100000"/>
                        </a:lnSpc>
                      </a:pPr>
                      <a:r>
                        <a:rPr lang="en-US" sz="2400">
                          <a:solidFill>
                            <a:srgbClr val="000000"/>
                          </a:solidFill>
                          <a:latin typeface="Calibri"/>
                        </a:rPr>
                        <a:t>Recall</a:t>
                      </a:r>
                      <a:endParaRPr/>
                    </a:p>
                  </a:txBody>
                  <a:tcPr/>
                </a:tc>
                <a:tc>
                  <a:txBody>
                    <a:bodyPr/>
                    <a:p>
                      <a:pPr algn="ctr">
                        <a:lnSpc>
                          <a:spcPct val="100000"/>
                        </a:lnSpc>
                      </a:pPr>
                      <a:r>
                        <a:rPr lang="en-US" sz="2400">
                          <a:solidFill>
                            <a:srgbClr val="000000"/>
                          </a:solidFill>
                          <a:latin typeface="Calibri"/>
                        </a:rPr>
                        <a:t>F1-Measure</a:t>
                      </a:r>
                      <a:endParaRPr/>
                    </a:p>
                  </a:txBody>
                  <a:tcPr/>
                </a:tc>
              </a:tr>
              <a:tr h="506520">
                <a:tc>
                  <a:txBody>
                    <a:bodyPr/>
                    <a:p>
                      <a:pPr>
                        <a:lnSpc>
                          <a:spcPct val="100000"/>
                        </a:lnSpc>
                      </a:pPr>
                      <a:r>
                        <a:rPr lang="en-US" sz="2400">
                          <a:solidFill>
                            <a:srgbClr val="000000"/>
                          </a:solidFill>
                          <a:latin typeface="Calibri"/>
                        </a:rPr>
                        <a:t>Time [1]</a:t>
                      </a:r>
                      <a:endParaRPr/>
                    </a:p>
                  </a:txBody>
                  <a:tcPr/>
                </a:tc>
                <a:tc>
                  <a:txBody>
                    <a:bodyPr/>
                    <a:p>
                      <a:pPr algn="r">
                        <a:lnSpc>
                          <a:spcPct val="100000"/>
                        </a:lnSpc>
                      </a:pPr>
                      <a:r>
                        <a:rPr lang="en-US" sz="2800">
                          <a:solidFill>
                            <a:srgbClr val="000000"/>
                          </a:solidFill>
                          <a:latin typeface="Calibri"/>
                        </a:rPr>
                        <a:t>54.11</a:t>
                      </a:r>
                      <a:endParaRPr/>
                    </a:p>
                  </a:txBody>
                  <a:tcPr/>
                </a:tc>
                <a:tc>
                  <a:txBody>
                    <a:bodyPr/>
                    <a:p>
                      <a:pPr algn="r">
                        <a:lnSpc>
                          <a:spcPct val="100000"/>
                        </a:lnSpc>
                      </a:pPr>
                      <a:r>
                        <a:rPr b="1" lang="en-US" sz="2800">
                          <a:solidFill>
                            <a:srgbClr val="000000"/>
                          </a:solidFill>
                          <a:latin typeface="Calibri"/>
                        </a:rPr>
                        <a:t>82.65</a:t>
                      </a:r>
                      <a:endParaRPr/>
                    </a:p>
                  </a:txBody>
                  <a:tcPr/>
                </a:tc>
                <a:tc>
                  <a:txBody>
                    <a:bodyPr/>
                    <a:p>
                      <a:pPr algn="r">
                        <a:lnSpc>
                          <a:spcPct val="100000"/>
                        </a:lnSpc>
                      </a:pPr>
                      <a:r>
                        <a:rPr lang="en-US" sz="2800">
                          <a:solidFill>
                            <a:srgbClr val="000000"/>
                          </a:solidFill>
                          <a:latin typeface="Calibri"/>
                        </a:rPr>
                        <a:t>62.57</a:t>
                      </a:r>
                      <a:endParaRPr/>
                    </a:p>
                  </a:txBody>
                  <a:tcPr/>
                </a:tc>
              </a:tr>
              <a:tr h="506520">
                <a:tc>
                  <a:txBody>
                    <a:bodyPr/>
                    <a:p>
                      <a:pPr>
                        <a:lnSpc>
                          <a:spcPct val="100000"/>
                        </a:lnSpc>
                      </a:pPr>
                      <a:r>
                        <a:rPr lang="en-US" sz="2400">
                          <a:solidFill>
                            <a:srgbClr val="000000"/>
                          </a:solidFill>
                          <a:latin typeface="Calibri"/>
                        </a:rPr>
                        <a:t>Spatial</a:t>
                      </a:r>
                      <a:endParaRPr/>
                    </a:p>
                  </a:txBody>
                  <a:tcPr/>
                </a:tc>
                <a:tc>
                  <a:txBody>
                    <a:bodyPr/>
                    <a:p>
                      <a:pPr algn="r">
                        <a:lnSpc>
                          <a:spcPct val="100000"/>
                        </a:lnSpc>
                      </a:pPr>
                      <a:r>
                        <a:rPr lang="en-US" sz="2800">
                          <a:solidFill>
                            <a:srgbClr val="000000"/>
                          </a:solidFill>
                          <a:latin typeface="Calibri"/>
                        </a:rPr>
                        <a:t>78.65</a:t>
                      </a:r>
                      <a:endParaRPr/>
                    </a:p>
                  </a:txBody>
                  <a:tcPr/>
                </a:tc>
                <a:tc>
                  <a:txBody>
                    <a:bodyPr/>
                    <a:p>
                      <a:pPr algn="r">
                        <a:lnSpc>
                          <a:spcPct val="100000"/>
                        </a:lnSpc>
                      </a:pPr>
                      <a:r>
                        <a:rPr lang="en-US" sz="2800">
                          <a:solidFill>
                            <a:srgbClr val="000000"/>
                          </a:solidFill>
                          <a:latin typeface="Calibri"/>
                        </a:rPr>
                        <a:t>36.84</a:t>
                      </a:r>
                      <a:endParaRPr/>
                    </a:p>
                  </a:txBody>
                  <a:tcPr/>
                </a:tc>
                <a:tc>
                  <a:txBody>
                    <a:bodyPr/>
                    <a:p>
                      <a:pPr algn="r">
                        <a:lnSpc>
                          <a:spcPct val="100000"/>
                        </a:lnSpc>
                      </a:pPr>
                      <a:r>
                        <a:rPr lang="en-US" sz="2800">
                          <a:solidFill>
                            <a:srgbClr val="000000"/>
                          </a:solidFill>
                          <a:latin typeface="Calibri"/>
                        </a:rPr>
                        <a:t>46.48</a:t>
                      </a:r>
                      <a:endParaRPr/>
                    </a:p>
                  </a:txBody>
                  <a:tcPr/>
                </a:tc>
              </a:tr>
              <a:tr h="506520">
                <a:tc>
                  <a:txBody>
                    <a:bodyPr/>
                    <a:p>
                      <a:pPr>
                        <a:lnSpc>
                          <a:spcPct val="100000"/>
                        </a:lnSpc>
                      </a:pPr>
                      <a:r>
                        <a:rPr lang="en-US" sz="2400">
                          <a:solidFill>
                            <a:srgbClr val="000000"/>
                          </a:solidFill>
                          <a:latin typeface="Calibri"/>
                        </a:rPr>
                        <a:t>Visual</a:t>
                      </a:r>
                      <a:endParaRPr/>
                    </a:p>
                  </a:txBody>
                  <a:tcPr/>
                </a:tc>
                <a:tc>
                  <a:txBody>
                    <a:bodyPr/>
                    <a:p>
                      <a:pPr algn="r">
                        <a:lnSpc>
                          <a:spcPct val="100000"/>
                        </a:lnSpc>
                      </a:pPr>
                      <a:r>
                        <a:rPr lang="en-US" sz="2800">
                          <a:solidFill>
                            <a:srgbClr val="000000"/>
                          </a:solidFill>
                          <a:latin typeface="Calibri"/>
                        </a:rPr>
                        <a:t>6.68</a:t>
                      </a:r>
                      <a:endParaRPr/>
                    </a:p>
                  </a:txBody>
                  <a:tcPr/>
                </a:tc>
                <a:tc>
                  <a:txBody>
                    <a:bodyPr/>
                    <a:p>
                      <a:pPr algn="r">
                        <a:lnSpc>
                          <a:spcPct val="100000"/>
                        </a:lnSpc>
                      </a:pPr>
                      <a:r>
                        <a:rPr lang="en-US" sz="2800">
                          <a:solidFill>
                            <a:srgbClr val="000000"/>
                          </a:solidFill>
                          <a:latin typeface="Calibri"/>
                        </a:rPr>
                        <a:t>68.96</a:t>
                      </a:r>
                      <a:endParaRPr/>
                    </a:p>
                  </a:txBody>
                  <a:tcPr/>
                </a:tc>
                <a:tc>
                  <a:txBody>
                    <a:bodyPr/>
                    <a:p>
                      <a:pPr algn="r">
                        <a:lnSpc>
                          <a:spcPct val="100000"/>
                        </a:lnSpc>
                      </a:pPr>
                      <a:r>
                        <a:rPr lang="en-US" sz="2800">
                          <a:solidFill>
                            <a:srgbClr val="000000"/>
                          </a:solidFill>
                          <a:latin typeface="Calibri"/>
                        </a:rPr>
                        <a:t>11.68</a:t>
                      </a:r>
                      <a:endParaRPr/>
                    </a:p>
                  </a:txBody>
                  <a:tcPr/>
                </a:tc>
              </a:tr>
              <a:tr h="1162080">
                <a:tc>
                  <a:txBody>
                    <a:bodyPr/>
                    <a:p>
                      <a:pPr>
                        <a:lnSpc>
                          <a:spcPct val="100000"/>
                        </a:lnSpc>
                      </a:pPr>
                      <a:r>
                        <a:rPr lang="en-US" sz="2400">
                          <a:solidFill>
                            <a:srgbClr val="000000"/>
                          </a:solidFill>
                          <a:latin typeface="Calibri"/>
                        </a:rPr>
                        <a:t>Combined approach </a:t>
                      </a:r>
                      <a:endParaRPr/>
                    </a:p>
                  </a:txBody>
                  <a:tcPr/>
                </a:tc>
                <a:tc>
                  <a:txBody>
                    <a:bodyPr/>
                    <a:p>
                      <a:pPr algn="r">
                        <a:lnSpc>
                          <a:spcPct val="100000"/>
                        </a:lnSpc>
                      </a:pPr>
                      <a:r>
                        <a:rPr lang="en-US" sz="2800">
                          <a:solidFill>
                            <a:srgbClr val="000000"/>
                          </a:solidFill>
                          <a:latin typeface="Calibri"/>
                        </a:rPr>
                        <a:t>80.35</a:t>
                      </a:r>
                      <a:endParaRPr/>
                    </a:p>
                  </a:txBody>
                  <a:tcPr/>
                </a:tc>
                <a:tc>
                  <a:txBody>
                    <a:bodyPr/>
                    <a:p>
                      <a:pPr algn="r">
                        <a:lnSpc>
                          <a:spcPct val="100000"/>
                        </a:lnSpc>
                      </a:pPr>
                      <a:r>
                        <a:rPr lang="en-US" sz="2800">
                          <a:solidFill>
                            <a:srgbClr val="000000"/>
                          </a:solidFill>
                          <a:latin typeface="Calibri"/>
                        </a:rPr>
                        <a:t>73.36</a:t>
                      </a:r>
                      <a:endParaRPr/>
                    </a:p>
                  </a:txBody>
                  <a:tcPr/>
                </a:tc>
                <a:tc>
                  <a:txBody>
                    <a:bodyPr/>
                    <a:p>
                      <a:pPr algn="r">
                        <a:lnSpc>
                          <a:spcPct val="100000"/>
                        </a:lnSpc>
                      </a:pPr>
                      <a:r>
                        <a:rPr lang="en-US" sz="2800">
                          <a:solidFill>
                            <a:srgbClr val="000000"/>
                          </a:solidFill>
                          <a:latin typeface="Calibri"/>
                        </a:rPr>
                        <a:t>74.56</a:t>
                      </a:r>
                      <a:endParaRPr/>
                    </a:p>
                  </a:txBody>
                  <a:tcPr/>
                </a:tc>
              </a:tr>
              <a:tr h="805320">
                <a:tc>
                  <a:txBody>
                    <a:bodyPr/>
                    <a:p>
                      <a:pPr>
                        <a:lnSpc>
                          <a:spcPct val="100000"/>
                        </a:lnSpc>
                      </a:pPr>
                      <a:r>
                        <a:rPr lang="en-US" sz="2400">
                          <a:solidFill>
                            <a:srgbClr val="000000"/>
                          </a:solidFill>
                          <a:latin typeface="Calibri"/>
                        </a:rPr>
                        <a:t>Proposed approach</a:t>
                      </a:r>
                      <a:endParaRPr/>
                    </a:p>
                  </a:txBody>
                  <a:tcPr/>
                </a:tc>
                <a:tc>
                  <a:txBody>
                    <a:bodyPr/>
                    <a:p>
                      <a:pPr algn="r">
                        <a:lnSpc>
                          <a:spcPct val="100000"/>
                        </a:lnSpc>
                      </a:pPr>
                      <a:r>
                        <a:rPr b="1" lang="en-US" sz="2800">
                          <a:solidFill>
                            <a:srgbClr val="000000"/>
                          </a:solidFill>
                          <a:latin typeface="Calibri"/>
                        </a:rPr>
                        <a:t>81.01</a:t>
                      </a:r>
                      <a:endParaRPr/>
                    </a:p>
                  </a:txBody>
                  <a:tcPr/>
                </a:tc>
                <a:tc>
                  <a:txBody>
                    <a:bodyPr/>
                    <a:p>
                      <a:pPr algn="r">
                        <a:lnSpc>
                          <a:spcPct val="100000"/>
                        </a:lnSpc>
                      </a:pPr>
                      <a:r>
                        <a:rPr lang="en-US" sz="2800">
                          <a:solidFill>
                            <a:srgbClr val="000000"/>
                          </a:solidFill>
                          <a:latin typeface="Calibri"/>
                        </a:rPr>
                        <a:t>81.7</a:t>
                      </a:r>
                      <a:endParaRPr/>
                    </a:p>
                  </a:txBody>
                  <a:tcPr/>
                </a:tc>
                <a:tc>
                  <a:txBody>
                    <a:bodyPr/>
                    <a:p>
                      <a:pPr algn="r">
                        <a:lnSpc>
                          <a:spcPct val="100000"/>
                        </a:lnSpc>
                      </a:pPr>
                      <a:r>
                        <a:rPr b="1" lang="en-US" sz="2800">
                          <a:solidFill>
                            <a:srgbClr val="000000"/>
                          </a:solidFill>
                          <a:latin typeface="Calibri"/>
                        </a:rPr>
                        <a:t>81.35</a:t>
                      </a:r>
                      <a:endParaRPr/>
                    </a:p>
                  </a:txBody>
                  <a:tcPr/>
                </a:tc>
              </a:tr>
            </a:tbl>
          </a:graphicData>
        </a:graphic>
      </p:graphicFrame>
      <p:sp>
        <p:nvSpPr>
          <p:cNvPr id="301"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302"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03" name="CustomShape 5"/>
          <p:cNvSpPr/>
          <p:nvPr/>
        </p:nvSpPr>
        <p:spPr>
          <a:xfrm>
            <a:off x="6553080" y="6356520"/>
            <a:ext cx="2132640" cy="363960"/>
          </a:xfrm>
          <a:prstGeom prst="rect">
            <a:avLst/>
          </a:prstGeom>
          <a:noFill/>
          <a:ln>
            <a:noFill/>
          </a:ln>
        </p:spPr>
      </p:sp>
      <p:sp>
        <p:nvSpPr>
          <p:cNvPr id="304" name="CustomShape 6"/>
          <p:cNvSpPr/>
          <p:nvPr/>
        </p:nvSpPr>
        <p:spPr>
          <a:xfrm>
            <a:off x="685800" y="5791320"/>
            <a:ext cx="8969040" cy="607320"/>
          </a:xfrm>
          <a:prstGeom prst="rect">
            <a:avLst/>
          </a:prstGeom>
          <a:noFill/>
          <a:ln>
            <a:noFill/>
          </a:ln>
        </p:spPr>
        <p:txBody>
          <a:bodyPr lIns="90000" rIns="90000" tIns="45000" bIns="45000"/>
          <a:p>
            <a:pPr>
              <a:lnSpc>
                <a:spcPct val="100000"/>
              </a:lnSpc>
            </a:pPr>
            <a:r>
              <a:rPr lang="en-US" sz="1600">
                <a:solidFill>
                  <a:srgbClr val="000000"/>
                </a:solidFill>
                <a:latin typeface="Calibri"/>
              </a:rPr>
              <a:t>Experimental results for automatic event detection in relation to the user’s album</a:t>
            </a:r>
            <a:endParaRPr/>
          </a:p>
          <a:p>
            <a:pPr>
              <a:lnSpc>
                <a:spcPct val="100000"/>
              </a:lnSpc>
            </a:pPr>
            <a:r>
              <a:rPr lang="en-US" sz="1600">
                <a:solidFill>
                  <a:srgbClr val="000000"/>
                </a:solidFill>
                <a:latin typeface="Calibri"/>
              </a:rPr>
              <a:t>organization.</a:t>
            </a:r>
            <a:endParaRPr/>
          </a:p>
        </p:txBody>
      </p:sp>
      <p:graphicFrame>
        <p:nvGraphicFramePr>
          <p:cNvPr id="305" name="Chart 8"/>
          <p:cNvGraphicFramePr/>
          <p:nvPr/>
        </p:nvGraphicFramePr>
        <p:xfrm>
          <a:off x="1262880" y="5585760"/>
          <a:ext cx="6600960" cy="4106880"/>
        </p:xfrm>
        <a:graphic>
          <a:graphicData uri="http://schemas.openxmlformats.org/drawingml/2006/chart">
            <c:chart xmlns:c="http://schemas.openxmlformats.org/drawingml/2006/chart" xmlns:r="http://schemas.openxmlformats.org/officeDocument/2006/relationships" r:id="rId1"/>
          </a:graphicData>
        </a:graphic>
      </p:graphicFrame>
      <p:sp>
        <p:nvSpPr>
          <p:cNvPr id="306" name="CustomShape 7"/>
          <p:cNvSpPr/>
          <p:nvPr/>
        </p:nvSpPr>
        <p:spPr>
          <a:xfrm>
            <a:off x="831600" y="1981080"/>
            <a:ext cx="1270800" cy="1186200"/>
          </a:xfrm>
          <a:prstGeom prst="rect">
            <a:avLst/>
          </a:prstGeom>
          <a:noFill/>
          <a:ln>
            <a:noFill/>
          </a:ln>
        </p:spPr>
        <p:txBody>
          <a:bodyPr lIns="90000" rIns="90000" tIns="45000" bIns="45000"/>
          <a:p>
            <a:pPr>
              <a:lnSpc>
                <a:spcPct val="100000"/>
              </a:lnSpc>
            </a:pPr>
            <a:r>
              <a:rPr lang="en-US">
                <a:solidFill>
                  <a:srgbClr val="000000"/>
                </a:solidFill>
                <a:latin typeface="Calibri"/>
              </a:rPr>
              <a:t>Temporal MMC [1]</a:t>
            </a:r>
            <a:endParaRPr/>
          </a:p>
          <a:p>
            <a:pPr>
              <a:lnSpc>
                <a:spcPct val="100000"/>
              </a:lnSpc>
            </a:pPr>
            <a:endParaRPr/>
          </a:p>
        </p:txBody>
      </p:sp>
      <p:sp>
        <p:nvSpPr>
          <p:cNvPr id="307" name="CustomShape 8"/>
          <p:cNvSpPr/>
          <p:nvPr/>
        </p:nvSpPr>
        <p:spPr>
          <a:xfrm>
            <a:off x="672480" y="2743200"/>
            <a:ext cx="1309680" cy="638280"/>
          </a:xfrm>
          <a:prstGeom prst="rect">
            <a:avLst/>
          </a:prstGeom>
          <a:noFill/>
          <a:ln>
            <a:noFill/>
          </a:ln>
        </p:spPr>
        <p:txBody>
          <a:bodyPr wrap="none" lIns="90000" rIns="90000" tIns="45000" bIns="45000"/>
          <a:p>
            <a:pPr>
              <a:lnSpc>
                <a:spcPct val="100000"/>
              </a:lnSpc>
            </a:pPr>
            <a:r>
              <a:rPr lang="en-US">
                <a:solidFill>
                  <a:srgbClr val="000000"/>
                </a:solidFill>
                <a:latin typeface="Calibri"/>
              </a:rPr>
              <a:t>Spatial</a:t>
            </a:r>
            <a:endParaRPr/>
          </a:p>
          <a:p>
            <a:pPr>
              <a:lnSpc>
                <a:spcPct val="100000"/>
              </a:lnSpc>
            </a:pPr>
            <a:r>
              <a:rPr lang="en-US">
                <a:solidFill>
                  <a:srgbClr val="000000"/>
                </a:solidFill>
                <a:latin typeface="Calibri"/>
              </a:rPr>
              <a:t>clustering</a:t>
            </a:r>
            <a:endParaRPr/>
          </a:p>
        </p:txBody>
      </p:sp>
      <p:sp>
        <p:nvSpPr>
          <p:cNvPr id="308" name="CustomShape 9"/>
          <p:cNvSpPr/>
          <p:nvPr/>
        </p:nvSpPr>
        <p:spPr>
          <a:xfrm>
            <a:off x="709200" y="3410640"/>
            <a:ext cx="934920" cy="638280"/>
          </a:xfrm>
          <a:prstGeom prst="rect">
            <a:avLst/>
          </a:prstGeom>
          <a:noFill/>
          <a:ln>
            <a:noFill/>
          </a:ln>
        </p:spPr>
        <p:txBody>
          <a:bodyPr wrap="none" lIns="90000" rIns="90000" tIns="45000" bIns="45000"/>
          <a:p>
            <a:pPr>
              <a:lnSpc>
                <a:spcPct val="100000"/>
              </a:lnSpc>
            </a:pPr>
            <a:r>
              <a:rPr lang="en-US">
                <a:solidFill>
                  <a:srgbClr val="000000"/>
                </a:solidFill>
                <a:latin typeface="Calibri"/>
              </a:rPr>
              <a:t>Visual </a:t>
            </a:r>
            <a:endParaRPr/>
          </a:p>
          <a:p>
            <a:pPr>
              <a:lnSpc>
                <a:spcPct val="100000"/>
              </a:lnSpc>
            </a:pPr>
            <a:r>
              <a:rPr lang="en-US">
                <a:solidFill>
                  <a:srgbClr val="000000"/>
                </a:solidFill>
                <a:latin typeface="Calibri"/>
              </a:rPr>
              <a:t>MMC</a:t>
            </a:r>
            <a:endParaRPr/>
          </a:p>
        </p:txBody>
      </p:sp>
      <p:sp>
        <p:nvSpPr>
          <p:cNvPr id="309" name="CustomShape 10"/>
          <p:cNvSpPr/>
          <p:nvPr/>
        </p:nvSpPr>
        <p:spPr>
          <a:xfrm>
            <a:off x="642600" y="4191120"/>
            <a:ext cx="1340280" cy="638280"/>
          </a:xfrm>
          <a:prstGeom prst="rect">
            <a:avLst/>
          </a:prstGeom>
          <a:noFill/>
          <a:ln>
            <a:noFill/>
          </a:ln>
        </p:spPr>
        <p:txBody>
          <a:bodyPr wrap="none" lIns="90000" rIns="90000" tIns="45000" bIns="45000"/>
          <a:p>
            <a:pPr>
              <a:lnSpc>
                <a:spcPct val="100000"/>
              </a:lnSpc>
            </a:pPr>
            <a:r>
              <a:rPr lang="en-US">
                <a:solidFill>
                  <a:srgbClr val="000000"/>
                </a:solidFill>
                <a:latin typeface="Calibri"/>
              </a:rPr>
              <a:t>Combined</a:t>
            </a:r>
            <a:endParaRPr/>
          </a:p>
          <a:p>
            <a:pPr>
              <a:lnSpc>
                <a:spcPct val="100000"/>
              </a:lnSpc>
            </a:pPr>
            <a:r>
              <a:rPr lang="en-US">
                <a:solidFill>
                  <a:srgbClr val="000000"/>
                </a:solidFill>
                <a:latin typeface="Calibri"/>
              </a:rPr>
              <a:t>approach</a:t>
            </a:r>
            <a:endParaRPr/>
          </a:p>
        </p:txBody>
      </p:sp>
      <p:sp>
        <p:nvSpPr>
          <p:cNvPr id="310" name="CustomShape 11"/>
          <p:cNvSpPr/>
          <p:nvPr/>
        </p:nvSpPr>
        <p:spPr>
          <a:xfrm>
            <a:off x="705960" y="4873320"/>
            <a:ext cx="1247400" cy="638280"/>
          </a:xfrm>
          <a:prstGeom prst="rect">
            <a:avLst/>
          </a:prstGeom>
          <a:noFill/>
          <a:ln>
            <a:noFill/>
          </a:ln>
        </p:spPr>
        <p:txBody>
          <a:bodyPr wrap="none" lIns="90000" rIns="90000" tIns="45000" bIns="45000"/>
          <a:p>
            <a:pPr>
              <a:lnSpc>
                <a:spcPct val="100000"/>
              </a:lnSpc>
            </a:pPr>
            <a:r>
              <a:rPr lang="en-US">
                <a:solidFill>
                  <a:srgbClr val="000000"/>
                </a:solidFill>
                <a:latin typeface="Calibri"/>
              </a:rPr>
              <a:t>Proposed</a:t>
            </a:r>
            <a:endParaRPr/>
          </a:p>
          <a:p>
            <a:pPr>
              <a:lnSpc>
                <a:spcPct val="100000"/>
              </a:lnSpc>
            </a:pPr>
            <a:r>
              <a:rPr lang="en-US">
                <a:solidFill>
                  <a:srgbClr val="000000"/>
                </a:solidFill>
                <a:latin typeface="Calibri"/>
              </a:rPr>
              <a:t>approach</a:t>
            </a:r>
            <a:endParaRPr/>
          </a:p>
        </p:txBody>
      </p:sp>
    </p:spTree>
  </p:cSld>
  <p:timing>
    <p:tnLst>
      <p:par>
        <p:cTn id="266" dur="indefinite" restart="never" nodeType="tmRoot">
          <p:childTnLst>
            <p:seq>
              <p:cTn id="267" dur="indefinite" nodeType="mainSeq">
                <p:childTnLst>
                  <p:par>
                    <p:cTn id="268" fill="hold">
                      <p:stCondLst>
                        <p:cond delay="indefinite"/>
                      </p:stCondLst>
                      <p:childTnLst>
                        <p:par>
                          <p:cTn id="269" fill="hold">
                            <p:stCondLst>
                              <p:cond delay="0"/>
                            </p:stCondLst>
                            <p:childTnLst>
                              <p:par>
                                <p:cTn id="270" nodeType="clickEffect" fill="hold" presetClass="exit" presetID="10">
                                  <p:stCondLst>
                                    <p:cond delay="0"/>
                                  </p:stCondLst>
                                  <p:childTnLst>
                                    <p:animEffect filter="fade" transition="in">
                                      <p:cBhvr additive="repl">
                                        <p:cTn id="271" dur="500"/>
                                        <p:tgtEl>
                                          <p:spTgt spid="300"/>
                                        </p:tgtEl>
                                      </p:cBhvr>
                                    </p:animEffect>
                                    <p:set>
                                      <p:cBhvr>
                                        <p:cTn id="272" dur="1" fill="hold">
                                          <p:stCondLst>
                                            <p:cond delay="499"/>
                                          </p:stCondLst>
                                        </p:cTn>
                                        <p:tgtEl>
                                          <p:spTgt spid="300"/>
                                        </p:tgtEl>
                                        <p:attrNameLst>
                                          <p:attrName>style.visibility</p:attrName>
                                        </p:attrNameLst>
                                      </p:cBhvr>
                                      <p:to>
                                        <p:strVal val="hidden"/>
                                      </p:to>
                                    </p:set>
                                  </p:childTnLst>
                                </p:cTn>
                              </p:par>
                              <p:par>
                                <p:cTn id="273" nodeType="withEffect" fill="hold" presetClass="entr" presetID="10">
                                  <p:stCondLst>
                                    <p:cond delay="0"/>
                                  </p:stCondLst>
                                  <p:childTnLst>
                                    <p:set>
                                      <p:cBhvr>
                                        <p:cTn id="274" dur="1" fill="hold">
                                          <p:stCondLst>
                                            <p:cond delay="0"/>
                                          </p:stCondLst>
                                        </p:cTn>
                                        <p:attrNameLst>
                                          <p:attrName>style.visibility</p:attrName>
                                        </p:attrNameLst>
                                      </p:cBhvr>
                                      <p:to>
                                        <p:strVal val="visible"/>
                                      </p:to>
                                    </p:set>
                                    <p:animEffect filter="fade" transition="in">
                                      <p:cBhvr additive="repl">
                                        <p:cTn id="275" dur="500"/>
                                      </p:cBhvr>
                                    </p:animEffect>
                                  </p:childTnLst>
                                </p:cTn>
                              </p:par>
                              <p:par>
                                <p:cTn id="276" nodeType="withEffect" fill="hold" presetClass="entr" presetID="10">
                                  <p:stCondLst>
                                    <p:cond delay="0"/>
                                  </p:stCondLst>
                                  <p:childTnLst>
                                    <p:set>
                                      <p:cBhvr>
                                        <p:cTn id="277" dur="1" fill="hold">
                                          <p:stCondLst>
                                            <p:cond delay="0"/>
                                          </p:stCondLst>
                                        </p:cTn>
                                        <p:tgtEl>
                                          <p:spTgt spid="306"/>
                                        </p:tgtEl>
                                        <p:attrNameLst>
                                          <p:attrName>style.visibility</p:attrName>
                                        </p:attrNameLst>
                                      </p:cBhvr>
                                      <p:to>
                                        <p:strVal val="visible"/>
                                      </p:to>
                                    </p:set>
                                    <p:animEffect filter="fade" transition="in">
                                      <p:cBhvr additive="repl">
                                        <p:cTn id="278" dur="500"/>
                                        <p:tgtEl>
                                          <p:spTgt spid="306"/>
                                        </p:tgtEl>
                                      </p:cBhvr>
                                    </p:animEffect>
                                  </p:childTnLst>
                                </p:cTn>
                              </p:par>
                              <p:par>
                                <p:cTn id="279" nodeType="withEffect" fill="hold" presetClass="entr" presetID="10">
                                  <p:stCondLst>
                                    <p:cond delay="0"/>
                                  </p:stCondLst>
                                  <p:childTnLst>
                                    <p:set>
                                      <p:cBhvr>
                                        <p:cTn id="280" dur="1" fill="hold">
                                          <p:stCondLst>
                                            <p:cond delay="0"/>
                                          </p:stCondLst>
                                        </p:cTn>
                                        <p:tgtEl>
                                          <p:spTgt spid="307"/>
                                        </p:tgtEl>
                                        <p:attrNameLst>
                                          <p:attrName>style.visibility</p:attrName>
                                        </p:attrNameLst>
                                      </p:cBhvr>
                                      <p:to>
                                        <p:strVal val="visible"/>
                                      </p:to>
                                    </p:set>
                                    <p:animEffect filter="fade" transition="in">
                                      <p:cBhvr additive="repl">
                                        <p:cTn id="281" dur="500"/>
                                        <p:tgtEl>
                                          <p:spTgt spid="307"/>
                                        </p:tgtEl>
                                      </p:cBhvr>
                                    </p:animEffect>
                                  </p:childTnLst>
                                </p:cTn>
                              </p:par>
                              <p:par>
                                <p:cTn id="282" nodeType="withEffect" fill="hold" presetClass="entr" presetID="10">
                                  <p:stCondLst>
                                    <p:cond delay="0"/>
                                  </p:stCondLst>
                                  <p:childTnLst>
                                    <p:set>
                                      <p:cBhvr>
                                        <p:cTn id="283" dur="1" fill="hold">
                                          <p:stCondLst>
                                            <p:cond delay="0"/>
                                          </p:stCondLst>
                                        </p:cTn>
                                        <p:tgtEl>
                                          <p:spTgt spid="308"/>
                                        </p:tgtEl>
                                        <p:attrNameLst>
                                          <p:attrName>style.visibility</p:attrName>
                                        </p:attrNameLst>
                                      </p:cBhvr>
                                      <p:to>
                                        <p:strVal val="visible"/>
                                      </p:to>
                                    </p:set>
                                    <p:animEffect filter="fade" transition="in">
                                      <p:cBhvr additive="repl">
                                        <p:cTn id="284" dur="500"/>
                                        <p:tgtEl>
                                          <p:spTgt spid="308"/>
                                        </p:tgtEl>
                                      </p:cBhvr>
                                    </p:animEffect>
                                  </p:childTnLst>
                                </p:cTn>
                              </p:par>
                              <p:par>
                                <p:cTn id="285" nodeType="withEffect" fill="hold" presetClass="entr" presetID="10">
                                  <p:stCondLst>
                                    <p:cond delay="0"/>
                                  </p:stCondLst>
                                  <p:childTnLst>
                                    <p:set>
                                      <p:cBhvr>
                                        <p:cTn id="286" dur="1" fill="hold">
                                          <p:stCondLst>
                                            <p:cond delay="0"/>
                                          </p:stCondLst>
                                        </p:cTn>
                                        <p:tgtEl>
                                          <p:spTgt spid="309"/>
                                        </p:tgtEl>
                                        <p:attrNameLst>
                                          <p:attrName>style.visibility</p:attrName>
                                        </p:attrNameLst>
                                      </p:cBhvr>
                                      <p:to>
                                        <p:strVal val="visible"/>
                                      </p:to>
                                    </p:set>
                                    <p:animEffect filter="fade" transition="in">
                                      <p:cBhvr additive="repl">
                                        <p:cTn id="287" dur="500"/>
                                        <p:tgtEl>
                                          <p:spTgt spid="309"/>
                                        </p:tgtEl>
                                      </p:cBhvr>
                                    </p:animEffect>
                                  </p:childTnLst>
                                </p:cTn>
                              </p:par>
                              <p:par>
                                <p:cTn id="288" nodeType="withEffect" fill="hold" presetClass="entr" presetID="10">
                                  <p:stCondLst>
                                    <p:cond delay="0"/>
                                  </p:stCondLst>
                                  <p:childTnLst>
                                    <p:set>
                                      <p:cBhvr>
                                        <p:cTn id="289" dur="1" fill="hold">
                                          <p:stCondLst>
                                            <p:cond delay="0"/>
                                          </p:stCondLst>
                                        </p:cTn>
                                        <p:tgtEl>
                                          <p:spTgt spid="310"/>
                                        </p:tgtEl>
                                        <p:attrNameLst>
                                          <p:attrName>style.visibility</p:attrName>
                                        </p:attrNameLst>
                                      </p:cBhvr>
                                      <p:to>
                                        <p:strVal val="visible"/>
                                      </p:to>
                                    </p:set>
                                    <p:animEffect filter="fade" transition="in">
                                      <p:cBhvr additive="repl">
                                        <p:cTn id="290" dur="500"/>
                                        <p:tgtEl>
                                          <p:spTgt spid="3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1" name="Picture 2" descr=""/>
          <p:cNvPicPr/>
          <p:nvPr/>
        </p:nvPicPr>
        <p:blipFill>
          <a:blip r:embed="rId1"/>
          <a:stretch>
            <a:fillRect/>
          </a:stretch>
        </p:blipFill>
        <p:spPr>
          <a:xfrm>
            <a:off x="485280" y="2133720"/>
            <a:ext cx="7287120" cy="4233600"/>
          </a:xfrm>
          <a:prstGeom prst="rect">
            <a:avLst/>
          </a:prstGeom>
          <a:ln>
            <a:noFill/>
          </a:ln>
        </p:spPr>
      </p:pic>
      <p:sp>
        <p:nvSpPr>
          <p:cNvPr id="312"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3.2 Personal Events</a:t>
            </a:r>
            <a:endParaRPr/>
          </a:p>
        </p:txBody>
      </p:sp>
      <p:pic>
        <p:nvPicPr>
          <p:cNvPr id="313" name="Picture 2" descr=""/>
          <p:cNvPicPr/>
          <p:nvPr/>
        </p:nvPicPr>
        <p:blipFill>
          <a:blip r:embed="rId2"/>
          <a:stretch>
            <a:fillRect/>
          </a:stretch>
        </p:blipFill>
        <p:spPr>
          <a:xfrm>
            <a:off x="2819520" y="3457080"/>
            <a:ext cx="1134360" cy="850680"/>
          </a:xfrm>
          <a:prstGeom prst="rect">
            <a:avLst/>
          </a:prstGeom>
          <a:ln>
            <a:noFill/>
          </a:ln>
        </p:spPr>
      </p:pic>
      <p:sp>
        <p:nvSpPr>
          <p:cNvPr id="314" name="CustomShape 2"/>
          <p:cNvSpPr/>
          <p:nvPr/>
        </p:nvSpPr>
        <p:spPr>
          <a:xfrm>
            <a:off x="3871080" y="4308840"/>
            <a:ext cx="166320" cy="414720"/>
          </a:xfrm>
          <a:prstGeom prst="straightConnector1">
            <a:avLst/>
          </a:prstGeom>
          <a:noFill/>
          <a:ln w="9360">
            <a:solidFill>
              <a:srgbClr val="000000"/>
            </a:solidFill>
            <a:round/>
            <a:tailEnd len="med" type="arrow" w="med"/>
          </a:ln>
        </p:spPr>
      </p:sp>
      <p:pic>
        <p:nvPicPr>
          <p:cNvPr id="315" name="Picture 3" descr=""/>
          <p:cNvPicPr/>
          <p:nvPr/>
        </p:nvPicPr>
        <p:blipFill>
          <a:blip r:embed="rId3"/>
          <a:stretch>
            <a:fillRect/>
          </a:stretch>
        </p:blipFill>
        <p:spPr>
          <a:xfrm>
            <a:off x="3284280" y="2312280"/>
            <a:ext cx="1045080" cy="783360"/>
          </a:xfrm>
          <a:prstGeom prst="rect">
            <a:avLst/>
          </a:prstGeom>
          <a:ln>
            <a:noFill/>
          </a:ln>
        </p:spPr>
      </p:pic>
      <p:sp>
        <p:nvSpPr>
          <p:cNvPr id="316" name="CustomShape 3"/>
          <p:cNvSpPr/>
          <p:nvPr/>
        </p:nvSpPr>
        <p:spPr>
          <a:xfrm>
            <a:off x="3961800" y="3097080"/>
            <a:ext cx="166320" cy="414720"/>
          </a:xfrm>
          <a:prstGeom prst="straightConnector1">
            <a:avLst/>
          </a:prstGeom>
          <a:noFill/>
          <a:ln w="9360">
            <a:solidFill>
              <a:srgbClr val="000000"/>
            </a:solidFill>
            <a:round/>
            <a:tailEnd len="med" type="arrow" w="med"/>
          </a:ln>
        </p:spPr>
      </p:sp>
      <p:pic>
        <p:nvPicPr>
          <p:cNvPr id="317" name="Picture 5" descr=""/>
          <p:cNvPicPr/>
          <p:nvPr/>
        </p:nvPicPr>
        <p:blipFill>
          <a:blip r:embed="rId4"/>
          <a:stretch>
            <a:fillRect/>
          </a:stretch>
        </p:blipFill>
        <p:spPr>
          <a:xfrm>
            <a:off x="5794560" y="1996200"/>
            <a:ext cx="824400" cy="1099800"/>
          </a:xfrm>
          <a:prstGeom prst="rect">
            <a:avLst/>
          </a:prstGeom>
          <a:ln>
            <a:noFill/>
          </a:ln>
        </p:spPr>
      </p:pic>
      <p:sp>
        <p:nvSpPr>
          <p:cNvPr id="318" name="CustomShape 4"/>
          <p:cNvSpPr/>
          <p:nvPr/>
        </p:nvSpPr>
        <p:spPr>
          <a:xfrm flipH="1">
            <a:off x="5194440" y="2716920"/>
            <a:ext cx="593640" cy="379080"/>
          </a:xfrm>
          <a:prstGeom prst="straightConnector1">
            <a:avLst/>
          </a:prstGeom>
          <a:noFill/>
          <a:ln w="9360">
            <a:solidFill>
              <a:srgbClr val="000000"/>
            </a:solidFill>
            <a:round/>
            <a:tailEnd len="med" type="arrow" w="med"/>
          </a:ln>
        </p:spPr>
      </p:sp>
      <p:sp>
        <p:nvSpPr>
          <p:cNvPr id="319" name="CustomShape 5"/>
          <p:cNvSpPr/>
          <p:nvPr/>
        </p:nvSpPr>
        <p:spPr>
          <a:xfrm>
            <a:off x="8001000" y="6334560"/>
            <a:ext cx="608400" cy="395280"/>
          </a:xfrm>
          <a:prstGeom prst="rect">
            <a:avLst/>
          </a:prstGeom>
          <a:noFill/>
          <a:ln>
            <a:noFill/>
          </a:ln>
        </p:spPr>
      </p:sp>
      <p:sp>
        <p:nvSpPr>
          <p:cNvPr id="320" name="CustomShape 6"/>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21" name="CustomShape 7"/>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timing>
    <p:tnLst>
      <p:par>
        <p:cTn id="291" dur="indefinite" restart="never" nodeType="tmRoot">
          <p:childTnLst>
            <p:seq>
              <p:cTn id="292" dur="indefinite" nodeType="mainSeq">
                <p:childTnLst>
                  <p:par>
                    <p:cTn id="293" fill="hold">
                      <p:stCondLst>
                        <p:cond delay="indefinite"/>
                      </p:stCondLst>
                      <p:childTnLst>
                        <p:par>
                          <p:cTn id="294" fill="hold">
                            <p:stCondLst>
                              <p:cond delay="0"/>
                            </p:stCondLst>
                            <p:childTnLst>
                              <p:par>
                                <p:cTn id="295" nodeType="clickEffect" fill="hold" presetClass="entr" presetID="10">
                                  <p:stCondLst>
                                    <p:cond delay="0"/>
                                  </p:stCondLst>
                                  <p:childTnLst>
                                    <p:set>
                                      <p:cBhvr>
                                        <p:cTn id="296" dur="1" fill="hold">
                                          <p:stCondLst>
                                            <p:cond delay="0"/>
                                          </p:stCondLst>
                                        </p:cTn>
                                        <p:tgtEl>
                                          <p:spTgt spid="313"/>
                                        </p:tgtEl>
                                        <p:attrNameLst>
                                          <p:attrName>style.visibility</p:attrName>
                                        </p:attrNameLst>
                                      </p:cBhvr>
                                      <p:to>
                                        <p:strVal val="visible"/>
                                      </p:to>
                                    </p:set>
                                    <p:animEffect filter="fade" transition="in">
                                      <p:cBhvr additive="repl">
                                        <p:cTn id="297" dur="500"/>
                                        <p:tgtEl>
                                          <p:spTgt spid="313"/>
                                        </p:tgtEl>
                                      </p:cBhvr>
                                    </p:animEffect>
                                  </p:childTnLst>
                                </p:cTn>
                              </p:par>
                              <p:par>
                                <p:cTn id="298" nodeType="withEffect" fill="hold" presetClass="entr" presetID="10">
                                  <p:stCondLst>
                                    <p:cond delay="0"/>
                                  </p:stCondLst>
                                  <p:childTnLst>
                                    <p:set>
                                      <p:cBhvr>
                                        <p:cTn id="299" dur="1" fill="hold">
                                          <p:stCondLst>
                                            <p:cond delay="0"/>
                                          </p:stCondLst>
                                        </p:cTn>
                                        <p:tgtEl>
                                          <p:spTgt spid="314"/>
                                        </p:tgtEl>
                                        <p:attrNameLst>
                                          <p:attrName>style.visibility</p:attrName>
                                        </p:attrNameLst>
                                      </p:cBhvr>
                                      <p:to>
                                        <p:strVal val="visible"/>
                                      </p:to>
                                    </p:set>
                                    <p:animEffect filter="fade" transition="in">
                                      <p:cBhvr additive="repl">
                                        <p:cTn id="300" dur="500"/>
                                        <p:tgtEl>
                                          <p:spTgt spid="314"/>
                                        </p:tgtEl>
                                      </p:cBhvr>
                                    </p:animEffect>
                                  </p:childTnLst>
                                </p:cTn>
                              </p:par>
                              <p:par>
                                <p:cTn id="301" nodeType="withEffect" fill="hold" presetClass="entr" presetID="10">
                                  <p:stCondLst>
                                    <p:cond delay="0"/>
                                  </p:stCondLst>
                                  <p:childTnLst>
                                    <p:set>
                                      <p:cBhvr>
                                        <p:cTn id="302" dur="1" fill="hold">
                                          <p:stCondLst>
                                            <p:cond delay="0"/>
                                          </p:stCondLst>
                                        </p:cTn>
                                        <p:tgtEl>
                                          <p:spTgt spid="315"/>
                                        </p:tgtEl>
                                        <p:attrNameLst>
                                          <p:attrName>style.visibility</p:attrName>
                                        </p:attrNameLst>
                                      </p:cBhvr>
                                      <p:to>
                                        <p:strVal val="visible"/>
                                      </p:to>
                                    </p:set>
                                    <p:animEffect filter="fade" transition="in">
                                      <p:cBhvr additive="repl">
                                        <p:cTn id="303" dur="500"/>
                                        <p:tgtEl>
                                          <p:spTgt spid="315"/>
                                        </p:tgtEl>
                                      </p:cBhvr>
                                    </p:animEffect>
                                  </p:childTnLst>
                                </p:cTn>
                              </p:par>
                              <p:par>
                                <p:cTn id="304" nodeType="withEffect" fill="hold" presetClass="entr" presetID="10">
                                  <p:stCondLst>
                                    <p:cond delay="0"/>
                                  </p:stCondLst>
                                  <p:childTnLst>
                                    <p:set>
                                      <p:cBhvr>
                                        <p:cTn id="305" dur="1" fill="hold">
                                          <p:stCondLst>
                                            <p:cond delay="0"/>
                                          </p:stCondLst>
                                        </p:cTn>
                                        <p:tgtEl>
                                          <p:spTgt spid="316"/>
                                        </p:tgtEl>
                                        <p:attrNameLst>
                                          <p:attrName>style.visibility</p:attrName>
                                        </p:attrNameLst>
                                      </p:cBhvr>
                                      <p:to>
                                        <p:strVal val="visible"/>
                                      </p:to>
                                    </p:set>
                                    <p:animEffect filter="fade" transition="in">
                                      <p:cBhvr additive="repl">
                                        <p:cTn id="306" dur="500"/>
                                        <p:tgtEl>
                                          <p:spTgt spid="316"/>
                                        </p:tgtEl>
                                      </p:cBhvr>
                                    </p:animEffect>
                                  </p:childTnLst>
                                </p:cTn>
                              </p:par>
                              <p:par>
                                <p:cTn id="307" nodeType="withEffect" fill="hold" presetClass="entr" presetID="10">
                                  <p:stCondLst>
                                    <p:cond delay="0"/>
                                  </p:stCondLst>
                                  <p:childTnLst>
                                    <p:set>
                                      <p:cBhvr>
                                        <p:cTn id="308" dur="1" fill="hold">
                                          <p:stCondLst>
                                            <p:cond delay="0"/>
                                          </p:stCondLst>
                                        </p:cTn>
                                        <p:tgtEl>
                                          <p:spTgt spid="317"/>
                                        </p:tgtEl>
                                        <p:attrNameLst>
                                          <p:attrName>style.visibility</p:attrName>
                                        </p:attrNameLst>
                                      </p:cBhvr>
                                      <p:to>
                                        <p:strVal val="visible"/>
                                      </p:to>
                                    </p:set>
                                    <p:animEffect filter="fade" transition="in">
                                      <p:cBhvr additive="repl">
                                        <p:cTn id="309" dur="500"/>
                                        <p:tgtEl>
                                          <p:spTgt spid="317"/>
                                        </p:tgtEl>
                                      </p:cBhvr>
                                    </p:animEffect>
                                  </p:childTnLst>
                                </p:cTn>
                              </p:par>
                              <p:par>
                                <p:cTn id="310" nodeType="withEffect" fill="hold" presetClass="entr" presetID="10">
                                  <p:stCondLst>
                                    <p:cond delay="0"/>
                                  </p:stCondLst>
                                  <p:childTnLst>
                                    <p:set>
                                      <p:cBhvr>
                                        <p:cTn id="311" dur="1" fill="hold">
                                          <p:stCondLst>
                                            <p:cond delay="0"/>
                                          </p:stCondLst>
                                        </p:cTn>
                                        <p:tgtEl>
                                          <p:spTgt spid="318"/>
                                        </p:tgtEl>
                                        <p:attrNameLst>
                                          <p:attrName>style.visibility</p:attrName>
                                        </p:attrNameLst>
                                      </p:cBhvr>
                                      <p:to>
                                        <p:strVal val="visible"/>
                                      </p:to>
                                    </p:set>
                                    <p:animEffect filter="fade" transition="in">
                                      <p:cBhvr additive="repl">
                                        <p:cTn id="312" dur="500"/>
                                        <p:tgtEl>
                                          <p:spTgt spid="3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2"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3.3 Social Events</a:t>
            </a:r>
            <a:endParaRPr/>
          </a:p>
        </p:txBody>
      </p:sp>
      <p:sp>
        <p:nvSpPr>
          <p:cNvPr id="323" name="CustomShape 2"/>
          <p:cNvSpPr/>
          <p:nvPr/>
        </p:nvSpPr>
        <p:spPr>
          <a:xfrm>
            <a:off x="465120" y="1398960"/>
            <a:ext cx="8228520" cy="4524840"/>
          </a:xfrm>
          <a:prstGeom prst="rect">
            <a:avLst/>
          </a:prstGeom>
          <a:noFill/>
          <a:ln>
            <a:noFill/>
          </a:ln>
        </p:spPr>
        <p:txBody>
          <a:bodyPr lIns="90000" rIns="90000" tIns="45000" bIns="45000"/>
          <a:p>
            <a:pPr>
              <a:lnSpc>
                <a:spcPct val="100000"/>
              </a:lnSpc>
            </a:pPr>
            <a:r>
              <a:rPr lang="en-US" sz="3200">
                <a:solidFill>
                  <a:srgbClr val="000000"/>
                </a:solidFill>
                <a:latin typeface="Calibri"/>
              </a:rPr>
              <a:t>a) time overlap of t</a:t>
            </a:r>
            <a:r>
              <a:rPr lang="en-US" sz="2000">
                <a:solidFill>
                  <a:srgbClr val="000000"/>
                </a:solidFill>
                <a:latin typeface="Calibri"/>
              </a:rPr>
              <a:t>A</a:t>
            </a:r>
            <a:r>
              <a:rPr lang="en-US" sz="3200">
                <a:solidFill>
                  <a:srgbClr val="000000"/>
                </a:solidFill>
                <a:latin typeface="Calibri"/>
              </a:rPr>
              <a:t> and t</a:t>
            </a:r>
            <a:r>
              <a:rPr lang="en-US" sz="2000">
                <a:solidFill>
                  <a:srgbClr val="000000"/>
                </a:solidFill>
                <a:latin typeface="Calibri"/>
              </a:rPr>
              <a:t>B</a:t>
            </a:r>
            <a:r>
              <a:rPr lang="en-US" sz="3200">
                <a:solidFill>
                  <a:srgbClr val="000000"/>
                </a:solidFill>
                <a:latin typeface="Calibri"/>
              </a:rPr>
              <a:t> and </a:t>
            </a:r>
            <a:endParaRPr/>
          </a:p>
          <a:p>
            <a:pPr>
              <a:lnSpc>
                <a:spcPct val="100000"/>
              </a:lnSpc>
            </a:pPr>
            <a:r>
              <a:rPr lang="en-US" sz="3200">
                <a:solidFill>
                  <a:srgbClr val="000000"/>
                </a:solidFill>
                <a:latin typeface="Calibri"/>
              </a:rPr>
              <a:t>b) selecting the minimum spatial distance of all points p</a:t>
            </a:r>
            <a:r>
              <a:rPr lang="en-US" sz="2000">
                <a:solidFill>
                  <a:srgbClr val="000000"/>
                </a:solidFill>
                <a:latin typeface="Calibri"/>
              </a:rPr>
              <a:t>bj</a:t>
            </a:r>
            <a:r>
              <a:rPr lang="en-US" sz="3200">
                <a:solidFill>
                  <a:srgbClr val="000000"/>
                </a:solidFill>
                <a:latin typeface="Calibri"/>
              </a:rPr>
              <a:t> of P</a:t>
            </a:r>
            <a:r>
              <a:rPr lang="en-US" sz="2000">
                <a:solidFill>
                  <a:srgbClr val="000000"/>
                </a:solidFill>
                <a:latin typeface="Calibri"/>
              </a:rPr>
              <a:t>B</a:t>
            </a:r>
            <a:r>
              <a:rPr lang="en-US" sz="3200">
                <a:solidFill>
                  <a:srgbClr val="000000"/>
                </a:solidFill>
                <a:latin typeface="Calibri"/>
              </a:rPr>
              <a:t> to a particular point p</a:t>
            </a:r>
            <a:r>
              <a:rPr lang="en-US" sz="2000">
                <a:solidFill>
                  <a:srgbClr val="000000"/>
                </a:solidFill>
                <a:latin typeface="Calibri"/>
              </a:rPr>
              <a:t>ai</a:t>
            </a:r>
            <a:r>
              <a:rPr lang="en-US" sz="3200">
                <a:solidFill>
                  <a:srgbClr val="000000"/>
                </a:solidFill>
                <a:latin typeface="Calibri"/>
              </a:rPr>
              <a:t> or P</a:t>
            </a:r>
            <a:r>
              <a:rPr lang="en-US" sz="2000">
                <a:solidFill>
                  <a:srgbClr val="000000"/>
                </a:solidFill>
                <a:latin typeface="Calibri"/>
              </a:rPr>
              <a:t>A</a:t>
            </a:r>
            <a:endParaRPr/>
          </a:p>
        </p:txBody>
      </p:sp>
      <p:sp>
        <p:nvSpPr>
          <p:cNvPr id="324"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325"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26" name="CustomShape 5"/>
          <p:cNvSpPr/>
          <p:nvPr/>
        </p:nvSpPr>
        <p:spPr>
          <a:xfrm>
            <a:off x="6553080" y="6356520"/>
            <a:ext cx="2132640" cy="363960"/>
          </a:xfrm>
          <a:prstGeom prst="rect">
            <a:avLst/>
          </a:prstGeom>
          <a:noFill/>
          <a:ln>
            <a:noFill/>
          </a:ln>
        </p:spPr>
      </p:sp>
      <p:pic>
        <p:nvPicPr>
          <p:cNvPr id="327" name="Picture 16" descr=""/>
          <p:cNvPicPr/>
          <p:nvPr/>
        </p:nvPicPr>
        <p:blipFill>
          <a:blip r:embed="rId1"/>
          <a:stretch>
            <a:fillRect/>
          </a:stretch>
        </p:blipFill>
        <p:spPr>
          <a:xfrm>
            <a:off x="457200" y="3581280"/>
            <a:ext cx="8333280" cy="183420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8"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3.3 Social Events</a:t>
            </a:r>
            <a:endParaRPr/>
          </a:p>
        </p:txBody>
      </p:sp>
      <p:sp>
        <p:nvSpPr>
          <p:cNvPr id="329" name="CustomShape 2"/>
          <p:cNvSpPr/>
          <p:nvPr/>
        </p:nvSpPr>
        <p:spPr>
          <a:xfrm>
            <a:off x="457200" y="1600200"/>
            <a:ext cx="8228520" cy="4524840"/>
          </a:xfrm>
          <a:prstGeom prst="rect">
            <a:avLst/>
          </a:prstGeom>
          <a:noFill/>
          <a:ln>
            <a:noFill/>
          </a:ln>
        </p:spPr>
        <p:txBody>
          <a:bodyPr lIns="90000" rIns="90000" tIns="45000" bIns="45000"/>
          <a:p>
            <a:pPr>
              <a:lnSpc>
                <a:spcPct val="100000"/>
              </a:lnSpc>
              <a:buFont typeface="Wingdings" charset="2"/>
              <a:buChar char=""/>
            </a:pPr>
            <a:r>
              <a:rPr lang="en-US" sz="3200">
                <a:solidFill>
                  <a:srgbClr val="000000"/>
                </a:solidFill>
                <a:latin typeface="Calibri"/>
              </a:rPr>
              <a:t>Crawl a Flickr with Yahoo! Upcoming machine tag “event:” </a:t>
            </a:r>
            <a:endParaRPr/>
          </a:p>
          <a:p>
            <a:pPr>
              <a:lnSpc>
                <a:spcPct val="100000"/>
              </a:lnSpc>
              <a:buFont typeface="Arial"/>
              <a:buChar char="•"/>
            </a:pPr>
            <a:r>
              <a:rPr lang="en-US" sz="3200">
                <a:solidFill>
                  <a:srgbClr val="000000"/>
                </a:solidFill>
                <a:latin typeface="Calibri"/>
              </a:rPr>
              <a:t>1.8 million of photos</a:t>
            </a:r>
            <a:endParaRPr/>
          </a:p>
          <a:p>
            <a:pPr>
              <a:lnSpc>
                <a:spcPct val="100000"/>
              </a:lnSpc>
              <a:buFont typeface="Arial"/>
              <a:buChar char="•"/>
            </a:pPr>
            <a:r>
              <a:rPr lang="en-US" sz="3200">
                <a:solidFill>
                  <a:srgbClr val="000000"/>
                </a:solidFill>
                <a:latin typeface="Calibri"/>
              </a:rPr>
              <a:t>11 180 events </a:t>
            </a:r>
            <a:endParaRPr/>
          </a:p>
          <a:p>
            <a:pPr>
              <a:lnSpc>
                <a:spcPct val="100000"/>
              </a:lnSpc>
              <a:buFont typeface="Arial"/>
              <a:buChar char="•"/>
            </a:pPr>
            <a:r>
              <a:rPr lang="en-US" sz="3200">
                <a:solidFill>
                  <a:srgbClr val="000000"/>
                </a:solidFill>
                <a:latin typeface="Calibri"/>
              </a:rPr>
              <a:t>4100 different users. </a:t>
            </a:r>
            <a:endParaRPr/>
          </a:p>
          <a:p>
            <a:pPr>
              <a:lnSpc>
                <a:spcPct val="100000"/>
              </a:lnSpc>
              <a:buFont typeface="Arial"/>
              <a:buChar char="•"/>
            </a:pPr>
            <a:r>
              <a:rPr lang="en-US" sz="3200">
                <a:solidFill>
                  <a:srgbClr val="000000"/>
                </a:solidFill>
                <a:latin typeface="Calibri"/>
              </a:rPr>
              <a:t>2007 – 2012 years.</a:t>
            </a:r>
            <a:endParaRPr/>
          </a:p>
        </p:txBody>
      </p:sp>
      <p:sp>
        <p:nvSpPr>
          <p:cNvPr id="330"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331"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32" name="CustomShape 5"/>
          <p:cNvSpPr/>
          <p:nvPr/>
        </p:nvSpPr>
        <p:spPr>
          <a:xfrm>
            <a:off x="6553080" y="6356520"/>
            <a:ext cx="2132640" cy="363960"/>
          </a:xfrm>
          <a:prstGeom prst="rect">
            <a:avLst/>
          </a:prstGeom>
          <a:noFill/>
          <a:ln>
            <a:noFill/>
          </a:ln>
        </p:spPr>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8"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Outline</a:t>
            </a:r>
            <a:endParaRPr/>
          </a:p>
        </p:txBody>
      </p:sp>
      <p:sp>
        <p:nvSpPr>
          <p:cNvPr id="119"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3200">
                <a:solidFill>
                  <a:srgbClr val="000000"/>
                </a:solidFill>
                <a:latin typeface="Calibri"/>
              </a:rPr>
              <a:t>1. </a:t>
            </a:r>
            <a:r>
              <a:rPr b="1" lang="en-US" sz="3200">
                <a:solidFill>
                  <a:srgbClr val="000000"/>
                </a:solidFill>
                <a:latin typeface="Calibri"/>
              </a:rPr>
              <a:t>Introduction</a:t>
            </a:r>
            <a:endParaRPr/>
          </a:p>
          <a:p>
            <a:pPr>
              <a:lnSpc>
                <a:spcPct val="100000"/>
              </a:lnSpc>
            </a:pPr>
            <a:r>
              <a:rPr lang="en-US" sz="3200">
                <a:solidFill>
                  <a:srgbClr val="000000"/>
                </a:solidFill>
                <a:latin typeface="Calibri"/>
              </a:rPr>
              <a:t>2. Event-based Content Representation</a:t>
            </a:r>
            <a:endParaRPr/>
          </a:p>
          <a:p>
            <a:pPr>
              <a:lnSpc>
                <a:spcPct val="100000"/>
              </a:lnSpc>
            </a:pPr>
            <a:r>
              <a:rPr lang="en-US" sz="3200">
                <a:solidFill>
                  <a:srgbClr val="000000"/>
                </a:solidFill>
                <a:latin typeface="Calibri"/>
              </a:rPr>
              <a:t>3. Multimedia Event Mining</a:t>
            </a:r>
            <a:endParaRPr/>
          </a:p>
          <a:p>
            <a:pPr>
              <a:lnSpc>
                <a:spcPct val="100000"/>
              </a:lnSpc>
            </a:pPr>
            <a:r>
              <a:rPr lang="en-US" sz="2800">
                <a:solidFill>
                  <a:srgbClr val="000000"/>
                </a:solidFill>
                <a:latin typeface="Calibri"/>
              </a:rPr>
              <a:t>3.1 Personal vs Social Events</a:t>
            </a:r>
            <a:endParaRPr/>
          </a:p>
          <a:p>
            <a:pPr>
              <a:lnSpc>
                <a:spcPct val="100000"/>
              </a:lnSpc>
            </a:pPr>
            <a:r>
              <a:rPr lang="en-US" sz="2800">
                <a:solidFill>
                  <a:srgbClr val="000000"/>
                </a:solidFill>
                <a:latin typeface="Calibri"/>
              </a:rPr>
              <a:t>3.2 Personal Event Detection</a:t>
            </a:r>
            <a:endParaRPr/>
          </a:p>
          <a:p>
            <a:pPr>
              <a:lnSpc>
                <a:spcPct val="100000"/>
              </a:lnSpc>
            </a:pPr>
            <a:r>
              <a:rPr lang="en-US" sz="2800">
                <a:solidFill>
                  <a:srgbClr val="000000"/>
                </a:solidFill>
                <a:latin typeface="Calibri"/>
              </a:rPr>
              <a:t>3.3. Social Event Detection</a:t>
            </a:r>
            <a:endParaRPr/>
          </a:p>
          <a:p>
            <a:pPr>
              <a:lnSpc>
                <a:spcPct val="100000"/>
              </a:lnSpc>
            </a:pPr>
            <a:r>
              <a:rPr lang="en-US" sz="3200">
                <a:solidFill>
                  <a:srgbClr val="000000"/>
                </a:solidFill>
                <a:latin typeface="Calibri"/>
              </a:rPr>
              <a:t>4. Exploitation of Detected Events</a:t>
            </a:r>
            <a:endParaRPr/>
          </a:p>
          <a:p>
            <a:pPr lvl="1">
              <a:lnSpc>
                <a:spcPct val="100000"/>
              </a:lnSpc>
              <a:buFont typeface="Arial"/>
              <a:buChar char="–"/>
            </a:pPr>
            <a:r>
              <a:rPr lang="en-US" sz="2800">
                <a:solidFill>
                  <a:srgbClr val="000000"/>
                </a:solidFill>
                <a:latin typeface="Calibri"/>
              </a:rPr>
              <a:t>4.1 Event-based Media Geoannotation</a:t>
            </a:r>
            <a:endParaRPr/>
          </a:p>
          <a:p>
            <a:pPr lvl="1">
              <a:lnSpc>
                <a:spcPct val="100000"/>
              </a:lnSpc>
              <a:buFont typeface="Arial"/>
              <a:buChar char="–"/>
            </a:pPr>
            <a:r>
              <a:rPr lang="en-US" sz="2800">
                <a:solidFill>
                  <a:srgbClr val="000000"/>
                </a:solidFill>
                <a:latin typeface="Calibri"/>
              </a:rPr>
              <a:t>4.2 Event-based Social Connections Discovery</a:t>
            </a:r>
            <a:endParaRPr/>
          </a:p>
          <a:p>
            <a:pPr>
              <a:lnSpc>
                <a:spcPct val="100000"/>
              </a:lnSpc>
            </a:pPr>
            <a:r>
              <a:rPr lang="en-US" sz="3200">
                <a:solidFill>
                  <a:srgbClr val="000000"/>
                </a:solidFill>
                <a:latin typeface="Calibri"/>
              </a:rPr>
              <a:t>5. Conclusion</a:t>
            </a:r>
            <a:endParaRPr/>
          </a:p>
          <a:p>
            <a:pPr>
              <a:lnSpc>
                <a:spcPct val="100000"/>
              </a:lnSpc>
            </a:pPr>
            <a:endParaRPr/>
          </a:p>
        </p:txBody>
      </p:sp>
      <p:sp>
        <p:nvSpPr>
          <p:cNvPr id="120"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121"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122" name="CustomShape 5"/>
          <p:cNvSpPr/>
          <p:nvPr/>
        </p:nvSpPr>
        <p:spPr>
          <a:xfrm>
            <a:off x="6553080" y="6356520"/>
            <a:ext cx="2132640" cy="363960"/>
          </a:xfrm>
          <a:prstGeom prst="rect">
            <a:avLst/>
          </a:prstGeom>
          <a:noFill/>
          <a:ln>
            <a:noFill/>
          </a:ln>
        </p:spPr>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3.3 Social Events</a:t>
            </a:r>
            <a:endParaRPr/>
          </a:p>
        </p:txBody>
      </p:sp>
      <p:sp>
        <p:nvSpPr>
          <p:cNvPr id="334" name="CustomShape 2"/>
          <p:cNvSpPr/>
          <p:nvPr/>
        </p:nvSpPr>
        <p:spPr>
          <a:xfrm>
            <a:off x="457200" y="1600200"/>
            <a:ext cx="8228520" cy="4524840"/>
          </a:xfrm>
          <a:prstGeom prst="rect">
            <a:avLst/>
          </a:prstGeom>
          <a:noFill/>
          <a:ln>
            <a:noFill/>
          </a:ln>
        </p:spPr>
      </p:sp>
      <p:sp>
        <p:nvSpPr>
          <p:cNvPr id="335"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336"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37" name="CustomShape 5"/>
          <p:cNvSpPr/>
          <p:nvPr/>
        </p:nvSpPr>
        <p:spPr>
          <a:xfrm>
            <a:off x="6553080" y="6356520"/>
            <a:ext cx="2132640" cy="363960"/>
          </a:xfrm>
          <a:prstGeom prst="rect">
            <a:avLst/>
          </a:prstGeom>
          <a:noFill/>
          <a:ln>
            <a:noFill/>
          </a:ln>
        </p:spPr>
      </p:sp>
      <p:sp>
        <p:nvSpPr>
          <p:cNvPr id="338" name="CustomShape 6"/>
          <p:cNvSpPr/>
          <p:nvPr/>
        </p:nvSpPr>
        <p:spPr>
          <a:xfrm>
            <a:off x="-465840" y="5486400"/>
            <a:ext cx="10115280" cy="637560"/>
          </a:xfrm>
          <a:prstGeom prst="rect">
            <a:avLst/>
          </a:prstGeom>
          <a:noFill/>
          <a:ln>
            <a:noFill/>
          </a:ln>
        </p:spPr>
        <p:txBody>
          <a:bodyPr wrap="none" lIns="90000" rIns="90000" tIns="45000" bIns="45000"/>
          <a:p>
            <a:pPr algn="ctr">
              <a:lnSpc>
                <a:spcPct val="100000"/>
              </a:lnSpc>
            </a:pPr>
            <a:r>
              <a:rPr lang="en-US">
                <a:solidFill>
                  <a:srgbClr val="000000"/>
                </a:solidFill>
                <a:latin typeface="Calibri"/>
              </a:rPr>
              <a:t>Results for the parameter learning phase, comparing true positives against under-joint</a:t>
            </a:r>
            <a:endParaRPr/>
          </a:p>
          <a:p>
            <a:pPr algn="ctr">
              <a:lnSpc>
                <a:spcPct val="100000"/>
              </a:lnSpc>
            </a:pPr>
            <a:r>
              <a:rPr lang="en-US">
                <a:solidFill>
                  <a:srgbClr val="000000"/>
                </a:solidFill>
                <a:latin typeface="Calibri"/>
              </a:rPr>
              <a:t>(U-Joint) and over-joint (O-joint) social events. </a:t>
            </a:r>
            <a:endParaRPr/>
          </a:p>
        </p:txBody>
      </p:sp>
      <p:pic>
        <p:nvPicPr>
          <p:cNvPr id="339" name="Picture 2" descr=""/>
          <p:cNvPicPr/>
          <p:nvPr/>
        </p:nvPicPr>
        <p:blipFill>
          <a:blip r:embed="rId1"/>
          <a:stretch>
            <a:fillRect/>
          </a:stretch>
        </p:blipFill>
        <p:spPr>
          <a:xfrm>
            <a:off x="1241280" y="1628280"/>
            <a:ext cx="6701040" cy="38570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Outline</a:t>
            </a:r>
            <a:endParaRPr/>
          </a:p>
        </p:txBody>
      </p:sp>
      <p:sp>
        <p:nvSpPr>
          <p:cNvPr id="341"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3200">
                <a:solidFill>
                  <a:srgbClr val="000000"/>
                </a:solidFill>
                <a:latin typeface="Calibri"/>
              </a:rPr>
              <a:t>1. Introduction</a:t>
            </a:r>
            <a:endParaRPr/>
          </a:p>
          <a:p>
            <a:pPr>
              <a:lnSpc>
                <a:spcPct val="100000"/>
              </a:lnSpc>
            </a:pPr>
            <a:r>
              <a:rPr lang="en-US" sz="3200">
                <a:solidFill>
                  <a:srgbClr val="000000"/>
                </a:solidFill>
                <a:latin typeface="Calibri"/>
              </a:rPr>
              <a:t>2. Event-based Content Representation</a:t>
            </a:r>
            <a:endParaRPr/>
          </a:p>
          <a:p>
            <a:pPr>
              <a:lnSpc>
                <a:spcPct val="100000"/>
              </a:lnSpc>
            </a:pPr>
            <a:r>
              <a:rPr lang="en-US" sz="3200">
                <a:solidFill>
                  <a:srgbClr val="000000"/>
                </a:solidFill>
                <a:latin typeface="Calibri"/>
              </a:rPr>
              <a:t>3. Multimedia Event Mining</a:t>
            </a:r>
            <a:endParaRPr/>
          </a:p>
          <a:p>
            <a:pPr>
              <a:lnSpc>
                <a:spcPct val="100000"/>
              </a:lnSpc>
            </a:pPr>
            <a:r>
              <a:rPr lang="en-US" sz="2800">
                <a:solidFill>
                  <a:srgbClr val="000000"/>
                </a:solidFill>
                <a:latin typeface="Calibri"/>
              </a:rPr>
              <a:t>3.1 Personal vs Social Events</a:t>
            </a:r>
            <a:endParaRPr/>
          </a:p>
          <a:p>
            <a:pPr>
              <a:lnSpc>
                <a:spcPct val="100000"/>
              </a:lnSpc>
            </a:pPr>
            <a:r>
              <a:rPr lang="en-US" sz="2800">
                <a:solidFill>
                  <a:srgbClr val="000000"/>
                </a:solidFill>
                <a:latin typeface="Calibri"/>
              </a:rPr>
              <a:t>3.2 Personal Event Detection</a:t>
            </a:r>
            <a:endParaRPr/>
          </a:p>
          <a:p>
            <a:pPr>
              <a:lnSpc>
                <a:spcPct val="100000"/>
              </a:lnSpc>
            </a:pPr>
            <a:r>
              <a:rPr lang="en-US" sz="2800">
                <a:solidFill>
                  <a:srgbClr val="000000"/>
                </a:solidFill>
                <a:latin typeface="Calibri"/>
              </a:rPr>
              <a:t>3.3. Social Event Detection</a:t>
            </a:r>
            <a:endParaRPr/>
          </a:p>
          <a:p>
            <a:pPr>
              <a:lnSpc>
                <a:spcPct val="100000"/>
              </a:lnSpc>
            </a:pPr>
            <a:r>
              <a:rPr b="1" lang="en-US" sz="3200">
                <a:solidFill>
                  <a:srgbClr val="000000"/>
                </a:solidFill>
                <a:latin typeface="Calibri"/>
              </a:rPr>
              <a:t>4. Exploitation of Detected Events</a:t>
            </a:r>
            <a:endParaRPr/>
          </a:p>
          <a:p>
            <a:pPr lvl="1">
              <a:lnSpc>
                <a:spcPct val="100000"/>
              </a:lnSpc>
              <a:buFont typeface="Arial"/>
              <a:buChar char="–"/>
            </a:pPr>
            <a:r>
              <a:rPr lang="en-US" sz="2800">
                <a:solidFill>
                  <a:srgbClr val="000000"/>
                </a:solidFill>
                <a:latin typeface="Calibri"/>
              </a:rPr>
              <a:t>4.1 Event-based Media Geoannotation</a:t>
            </a:r>
            <a:endParaRPr/>
          </a:p>
          <a:p>
            <a:pPr lvl="1">
              <a:lnSpc>
                <a:spcPct val="100000"/>
              </a:lnSpc>
              <a:buFont typeface="Arial"/>
              <a:buChar char="–"/>
            </a:pPr>
            <a:r>
              <a:rPr lang="en-US" sz="2800">
                <a:solidFill>
                  <a:srgbClr val="000000"/>
                </a:solidFill>
                <a:latin typeface="Calibri"/>
              </a:rPr>
              <a:t>4.2 Event-based Social Connections Discovery</a:t>
            </a:r>
            <a:endParaRPr/>
          </a:p>
          <a:p>
            <a:pPr>
              <a:lnSpc>
                <a:spcPct val="100000"/>
              </a:lnSpc>
            </a:pPr>
            <a:r>
              <a:rPr lang="en-US" sz="3200">
                <a:solidFill>
                  <a:srgbClr val="000000"/>
                </a:solidFill>
                <a:latin typeface="Calibri"/>
              </a:rPr>
              <a:t>5. Conclusion</a:t>
            </a:r>
            <a:endParaRPr/>
          </a:p>
          <a:p>
            <a:pPr>
              <a:lnSpc>
                <a:spcPct val="100000"/>
              </a:lnSpc>
            </a:pPr>
            <a:endParaRPr/>
          </a:p>
        </p:txBody>
      </p:sp>
      <p:sp>
        <p:nvSpPr>
          <p:cNvPr id="342"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343"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44" name="CustomShape 5"/>
          <p:cNvSpPr/>
          <p:nvPr/>
        </p:nvSpPr>
        <p:spPr>
          <a:xfrm>
            <a:off x="6553080" y="6356520"/>
            <a:ext cx="2132640" cy="363960"/>
          </a:xfrm>
          <a:prstGeom prst="rect">
            <a:avLst/>
          </a:prstGeom>
          <a:noFill/>
          <a:ln>
            <a:noFill/>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45" name="Picture 5" descr=""/>
          <p:cNvPicPr/>
          <p:nvPr/>
        </p:nvPicPr>
        <p:blipFill>
          <a:blip r:embed="rId1"/>
          <a:stretch>
            <a:fillRect/>
          </a:stretch>
        </p:blipFill>
        <p:spPr>
          <a:xfrm>
            <a:off x="5461560" y="2642760"/>
            <a:ext cx="354960" cy="465480"/>
          </a:xfrm>
          <a:prstGeom prst="rect">
            <a:avLst/>
          </a:prstGeom>
          <a:ln>
            <a:noFill/>
          </a:ln>
        </p:spPr>
      </p:pic>
      <p:sp>
        <p:nvSpPr>
          <p:cNvPr id="346"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4. Exploitation of Detected Events</a:t>
            </a:r>
            <a:endParaRPr/>
          </a:p>
        </p:txBody>
      </p:sp>
      <p:sp>
        <p:nvSpPr>
          <p:cNvPr id="347" name="CustomShape 2"/>
          <p:cNvSpPr/>
          <p:nvPr/>
        </p:nvSpPr>
        <p:spPr>
          <a:xfrm>
            <a:off x="457200" y="1600200"/>
            <a:ext cx="8228520" cy="4524840"/>
          </a:xfrm>
          <a:prstGeom prst="rect">
            <a:avLst/>
          </a:prstGeom>
          <a:noFill/>
          <a:ln>
            <a:noFill/>
          </a:ln>
        </p:spPr>
        <p:txBody>
          <a:bodyPr lIns="90000" rIns="90000" tIns="45000" bIns="45000"/>
          <a:p>
            <a:pPr>
              <a:lnSpc>
                <a:spcPct val="100000"/>
              </a:lnSpc>
              <a:buFont typeface="StarSymbol"/>
              <a:buAutoNum type="arabicPeriod"/>
            </a:pPr>
            <a:r>
              <a:rPr lang="en-US" sz="2600">
                <a:solidFill>
                  <a:srgbClr val="000000"/>
                </a:solidFill>
                <a:latin typeface="Calibri"/>
              </a:rPr>
              <a:t>Event-based Media Geoannotating</a:t>
            </a:r>
            <a:endParaRPr/>
          </a:p>
          <a:p>
            <a:pPr>
              <a:lnSpc>
                <a:spcPct val="100000"/>
              </a:lnSpc>
              <a:buFont typeface="Arial"/>
              <a:buChar char="•"/>
            </a:pPr>
            <a:r>
              <a:rPr lang="en-US" sz="2600">
                <a:solidFill>
                  <a:srgbClr val="000000"/>
                </a:solidFill>
                <a:latin typeface="Calibri"/>
              </a:rPr>
              <a:t>Exploitation of </a:t>
            </a:r>
            <a:r>
              <a:rPr i="1" lang="en-US" sz="2600">
                <a:solidFill>
                  <a:srgbClr val="000000"/>
                </a:solidFill>
                <a:latin typeface="Calibri"/>
              </a:rPr>
              <a:t>personal events </a:t>
            </a:r>
            <a:r>
              <a:rPr lang="en-US" sz="2600">
                <a:solidFill>
                  <a:srgbClr val="000000"/>
                </a:solidFill>
                <a:latin typeface="Calibri"/>
              </a:rPr>
              <a:t>for automatic geotagging</a:t>
            </a:r>
            <a:endParaRPr/>
          </a:p>
          <a:p>
            <a:pPr>
              <a:lnSpc>
                <a:spcPct val="100000"/>
              </a:lnSpc>
            </a:pPr>
            <a:endParaRPr/>
          </a:p>
          <a:p>
            <a:pPr>
              <a:lnSpc>
                <a:spcPct val="100000"/>
              </a:lnSpc>
            </a:pPr>
            <a:r>
              <a:rPr lang="en-US" sz="2600">
                <a:solidFill>
                  <a:srgbClr val="000000"/>
                </a:solidFill>
                <a:latin typeface="Calibri"/>
              </a:rPr>
              <a:t>2.  Event-based Social Connections Discovery</a:t>
            </a:r>
            <a:endParaRPr/>
          </a:p>
          <a:p>
            <a:pPr>
              <a:lnSpc>
                <a:spcPct val="100000"/>
              </a:lnSpc>
              <a:buFont typeface="Arial"/>
              <a:buChar char="•"/>
            </a:pPr>
            <a:r>
              <a:rPr lang="en-US" sz="2600">
                <a:solidFill>
                  <a:srgbClr val="000000"/>
                </a:solidFill>
                <a:latin typeface="Calibri"/>
              </a:rPr>
              <a:t>Exploitation of </a:t>
            </a:r>
            <a:r>
              <a:rPr i="1" lang="en-US" sz="2600">
                <a:solidFill>
                  <a:srgbClr val="000000"/>
                </a:solidFill>
                <a:latin typeface="Calibri"/>
              </a:rPr>
              <a:t>social events</a:t>
            </a:r>
            <a:endParaRPr/>
          </a:p>
          <a:p>
            <a:pPr>
              <a:lnSpc>
                <a:spcPct val="100000"/>
              </a:lnSpc>
            </a:pPr>
            <a:r>
              <a:rPr lang="en-US" sz="2600">
                <a:solidFill>
                  <a:srgbClr val="000000"/>
                </a:solidFill>
                <a:latin typeface="Calibri"/>
              </a:rPr>
              <a:t>for social  ties discovery</a:t>
            </a:r>
            <a:endParaRPr/>
          </a:p>
          <a:p>
            <a:pPr>
              <a:lnSpc>
                <a:spcPct val="100000"/>
              </a:lnSpc>
            </a:pPr>
            <a:endParaRPr/>
          </a:p>
          <a:p>
            <a:pPr>
              <a:lnSpc>
                <a:spcPct val="100000"/>
              </a:lnSpc>
            </a:pPr>
            <a:endParaRPr/>
          </a:p>
          <a:p>
            <a:pPr>
              <a:lnSpc>
                <a:spcPct val="100000"/>
              </a:lnSpc>
            </a:pPr>
            <a:endParaRPr/>
          </a:p>
        </p:txBody>
      </p:sp>
      <p:sp>
        <p:nvSpPr>
          <p:cNvPr id="348"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49" name="CustomShape 4"/>
          <p:cNvSpPr/>
          <p:nvPr/>
        </p:nvSpPr>
        <p:spPr>
          <a:xfrm>
            <a:off x="6553080" y="6356520"/>
            <a:ext cx="2132640" cy="363960"/>
          </a:xfrm>
          <a:prstGeom prst="rect">
            <a:avLst/>
          </a:prstGeom>
          <a:noFill/>
          <a:ln>
            <a:noFill/>
          </a:ln>
        </p:spPr>
      </p:sp>
      <p:sp>
        <p:nvSpPr>
          <p:cNvPr id="350"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pic>
        <p:nvPicPr>
          <p:cNvPr id="351" name="Picture 10" descr=""/>
          <p:cNvPicPr/>
          <p:nvPr/>
        </p:nvPicPr>
        <p:blipFill>
          <a:blip r:embed="rId2"/>
          <a:stretch>
            <a:fillRect/>
          </a:stretch>
        </p:blipFill>
        <p:spPr>
          <a:xfrm>
            <a:off x="4458600" y="3064680"/>
            <a:ext cx="670680" cy="502920"/>
          </a:xfrm>
          <a:prstGeom prst="rect">
            <a:avLst/>
          </a:prstGeom>
          <a:ln>
            <a:noFill/>
          </a:ln>
        </p:spPr>
      </p:pic>
      <p:pic>
        <p:nvPicPr>
          <p:cNvPr id="352" name="Picture 12" descr=""/>
          <p:cNvPicPr/>
          <p:nvPr/>
        </p:nvPicPr>
        <p:blipFill>
          <a:blip r:embed="rId3"/>
          <a:stretch>
            <a:fillRect/>
          </a:stretch>
        </p:blipFill>
        <p:spPr>
          <a:xfrm>
            <a:off x="5331600" y="3108960"/>
            <a:ext cx="614880" cy="460800"/>
          </a:xfrm>
          <a:prstGeom prst="rect">
            <a:avLst/>
          </a:prstGeom>
          <a:ln>
            <a:noFill/>
          </a:ln>
        </p:spPr>
      </p:pic>
      <p:pic>
        <p:nvPicPr>
          <p:cNvPr id="353" name="Picture 28" descr=""/>
          <p:cNvPicPr/>
          <p:nvPr/>
        </p:nvPicPr>
        <p:blipFill>
          <a:blip r:embed="rId4"/>
          <a:stretch>
            <a:fillRect/>
          </a:stretch>
        </p:blipFill>
        <p:spPr>
          <a:xfrm>
            <a:off x="6214320" y="2907360"/>
            <a:ext cx="498960" cy="749520"/>
          </a:xfrm>
          <a:prstGeom prst="rect">
            <a:avLst/>
          </a:prstGeom>
          <a:ln>
            <a:noFill/>
          </a:ln>
        </p:spPr>
      </p:pic>
      <p:pic>
        <p:nvPicPr>
          <p:cNvPr id="354" name="Picture 6" descr=""/>
          <p:cNvPicPr/>
          <p:nvPr/>
        </p:nvPicPr>
        <p:blipFill>
          <a:blip r:embed="rId5"/>
          <a:stretch>
            <a:fillRect/>
          </a:stretch>
        </p:blipFill>
        <p:spPr>
          <a:xfrm>
            <a:off x="4680720" y="2794680"/>
            <a:ext cx="281880" cy="479880"/>
          </a:xfrm>
          <a:prstGeom prst="rect">
            <a:avLst/>
          </a:prstGeom>
          <a:ln>
            <a:noFill/>
          </a:ln>
        </p:spPr>
      </p:pic>
      <p:pic>
        <p:nvPicPr>
          <p:cNvPr id="355" name="Picture 7" descr=""/>
          <p:cNvPicPr/>
          <p:nvPr/>
        </p:nvPicPr>
        <p:blipFill>
          <a:blip r:embed="rId6"/>
          <a:stretch>
            <a:fillRect/>
          </a:stretch>
        </p:blipFill>
        <p:spPr>
          <a:xfrm>
            <a:off x="6280920" y="2560320"/>
            <a:ext cx="281880" cy="479880"/>
          </a:xfrm>
          <a:prstGeom prst="rect">
            <a:avLst/>
          </a:prstGeom>
          <a:ln>
            <a:noFill/>
          </a:ln>
        </p:spPr>
      </p:pic>
      <p:pic>
        <p:nvPicPr>
          <p:cNvPr id="356" name="Picture 3" descr=""/>
          <p:cNvPicPr/>
          <p:nvPr/>
        </p:nvPicPr>
        <p:blipFill>
          <a:blip r:embed="rId7"/>
          <a:stretch>
            <a:fillRect/>
          </a:stretch>
        </p:blipFill>
        <p:spPr>
          <a:xfrm>
            <a:off x="6129000" y="4239720"/>
            <a:ext cx="970560" cy="970560"/>
          </a:xfrm>
          <a:prstGeom prst="rect">
            <a:avLst/>
          </a:prstGeom>
          <a:ln>
            <a:noFill/>
          </a:ln>
        </p:spPr>
      </p:pic>
      <p:pic>
        <p:nvPicPr>
          <p:cNvPr id="357" name="Picture 4" descr=""/>
          <p:cNvPicPr/>
          <p:nvPr/>
        </p:nvPicPr>
        <p:blipFill>
          <a:blip r:embed="rId8"/>
          <a:stretch>
            <a:fillRect/>
          </a:stretch>
        </p:blipFill>
        <p:spPr>
          <a:xfrm>
            <a:off x="7416000" y="5032800"/>
            <a:ext cx="968760" cy="968760"/>
          </a:xfrm>
          <a:prstGeom prst="rect">
            <a:avLst/>
          </a:prstGeom>
          <a:ln>
            <a:noFill/>
          </a:ln>
        </p:spPr>
      </p:pic>
      <p:pic>
        <p:nvPicPr>
          <p:cNvPr id="358" name="Picture 5" descr=""/>
          <p:cNvPicPr/>
          <p:nvPr/>
        </p:nvPicPr>
        <p:blipFill>
          <a:blip r:embed="rId9"/>
          <a:stretch>
            <a:fillRect/>
          </a:stretch>
        </p:blipFill>
        <p:spPr>
          <a:xfrm>
            <a:off x="4830840" y="4994640"/>
            <a:ext cx="1097640" cy="1045080"/>
          </a:xfrm>
          <a:prstGeom prst="rect">
            <a:avLst/>
          </a:prstGeom>
          <a:ln>
            <a:noFill/>
          </a:ln>
        </p:spPr>
      </p:pic>
      <p:sp>
        <p:nvSpPr>
          <p:cNvPr id="359" name="CustomShape 6"/>
          <p:cNvSpPr/>
          <p:nvPr/>
        </p:nvSpPr>
        <p:spPr>
          <a:xfrm flipH="1" flipV="1">
            <a:off x="7098480" y="4724640"/>
            <a:ext cx="408600" cy="484560"/>
          </a:xfrm>
          <a:prstGeom prst="straightConnector1">
            <a:avLst/>
          </a:prstGeom>
          <a:noFill/>
          <a:ln w="38160">
            <a:solidFill>
              <a:srgbClr val="4a7ebb"/>
            </a:solidFill>
            <a:round/>
            <a:tailEnd len="med" type="arrow" w="med"/>
          </a:ln>
        </p:spPr>
      </p:sp>
      <p:sp>
        <p:nvSpPr>
          <p:cNvPr id="360" name="CustomShape 7"/>
          <p:cNvSpPr/>
          <p:nvPr/>
        </p:nvSpPr>
        <p:spPr>
          <a:xfrm flipV="1">
            <a:off x="5709960" y="4724640"/>
            <a:ext cx="418320" cy="484560"/>
          </a:xfrm>
          <a:prstGeom prst="straightConnector1">
            <a:avLst/>
          </a:prstGeom>
          <a:noFill/>
          <a:ln w="38160">
            <a:solidFill>
              <a:srgbClr val="4a7ebb"/>
            </a:solidFill>
            <a:round/>
            <a:tailEnd len="med" type="arrow" w="med"/>
          </a:ln>
        </p:spPr>
      </p:sp>
      <p:pic>
        <p:nvPicPr>
          <p:cNvPr id="361" name="Picture 2" descr=""/>
          <p:cNvPicPr/>
          <p:nvPr/>
        </p:nvPicPr>
        <p:blipFill>
          <a:blip r:embed="rId10"/>
          <a:stretch>
            <a:fillRect/>
          </a:stretch>
        </p:blipFill>
        <p:spPr>
          <a:xfrm>
            <a:off x="5947560" y="5416200"/>
            <a:ext cx="1467720" cy="1040760"/>
          </a:xfrm>
          <a:prstGeom prst="rect">
            <a:avLst/>
          </a:prstGeom>
          <a:ln>
            <a:noFill/>
          </a:ln>
        </p:spPr>
      </p:pic>
    </p:spTree>
  </p:cSld>
  <p:timing>
    <p:tnLst>
      <p:par>
        <p:cTn id="313" dur="indefinite" restart="never" nodeType="tmRoot">
          <p:childTnLst>
            <p:seq>
              <p:cTn id="314" dur="indefinite" nodeType="mainSeq">
                <p:childTnLst>
                  <p:par>
                    <p:cTn id="315" fill="hold">
                      <p:stCondLst>
                        <p:cond delay="indefinite"/>
                      </p:stCondLst>
                      <p:childTnLst>
                        <p:par>
                          <p:cTn id="316" fill="hold">
                            <p:stCondLst>
                              <p:cond delay="0"/>
                            </p:stCondLst>
                            <p:childTnLst>
                              <p:par>
                                <p:cTn id="317" nodeType="withEffect" fill="hold" presetClass="entr" presetID="2" presetSubtype="4">
                                  <p:stCondLst>
                                    <p:cond delay="0"/>
                                  </p:stCondLst>
                                  <p:childTnLst>
                                    <p:set>
                                      <p:cBhvr>
                                        <p:cTn id="318" dur="1" fill="hold">
                                          <p:stCondLst>
                                            <p:cond delay="0"/>
                                          </p:stCondLst>
                                        </p:cTn>
                                        <p:tgtEl>
                                          <p:spTgt spid="353"/>
                                        </p:tgtEl>
                                        <p:attrNameLst>
                                          <p:attrName>style.visibility</p:attrName>
                                        </p:attrNameLst>
                                      </p:cBhvr>
                                      <p:to>
                                        <p:strVal val="visible"/>
                                      </p:to>
                                    </p:set>
                                    <p:anim calcmode="lin" valueType="num">
                                      <p:cBhvr additive="repl">
                                        <p:cTn id="319" dur="500" fill="hold"/>
                                        <p:tgtEl>
                                          <p:spTgt spid="353"/>
                                        </p:tgtEl>
                                        <p:attrNameLst>
                                          <p:attrName>ppt_x</p:attrName>
                                        </p:attrNameLst>
                                      </p:cBhvr>
                                      <p:tavLst>
                                        <p:tav tm="0">
                                          <p:val>
                                            <p:strVal val="#ppt_x"/>
                                          </p:val>
                                        </p:tav>
                                        <p:tav tm="100000">
                                          <p:val>
                                            <p:strVal val="#ppt_x"/>
                                          </p:val>
                                        </p:tav>
                                      </p:tavLst>
                                    </p:anim>
                                    <p:anim calcmode="lin" valueType="num">
                                      <p:cBhvr additive="repl">
                                        <p:cTn id="320" dur="500" fill="hold"/>
                                        <p:tgtEl>
                                          <p:spTgt spid="353"/>
                                        </p:tgtEl>
                                        <p:attrNameLst>
                                          <p:attrName>ppt_y</p:attrName>
                                        </p:attrNameLst>
                                      </p:cBhvr>
                                      <p:tavLst>
                                        <p:tav tm="0">
                                          <p:val>
                                            <p:strVal val="1+#ppt_h/2"/>
                                          </p:val>
                                        </p:tav>
                                        <p:tav tm="100000">
                                          <p:val>
                                            <p:strVal val="#ppt_y"/>
                                          </p:val>
                                        </p:tav>
                                      </p:tavLst>
                                    </p:anim>
                                  </p:childTnLst>
                                </p:cTn>
                              </p:par>
                              <p:par>
                                <p:cTn id="321" nodeType="withEffect" fill="hold" presetClass="entr" presetID="2" presetSubtype="4">
                                  <p:stCondLst>
                                    <p:cond delay="0"/>
                                  </p:stCondLst>
                                  <p:childTnLst>
                                    <p:set>
                                      <p:cBhvr>
                                        <p:cTn id="322" dur="1" fill="hold">
                                          <p:stCondLst>
                                            <p:cond delay="0"/>
                                          </p:stCondLst>
                                        </p:cTn>
                                        <p:tgtEl>
                                          <p:spTgt spid="352"/>
                                        </p:tgtEl>
                                        <p:attrNameLst>
                                          <p:attrName>style.visibility</p:attrName>
                                        </p:attrNameLst>
                                      </p:cBhvr>
                                      <p:to>
                                        <p:strVal val="visible"/>
                                      </p:to>
                                    </p:set>
                                    <p:anim calcmode="lin" valueType="num">
                                      <p:cBhvr additive="repl">
                                        <p:cTn id="323" dur="500" fill="hold"/>
                                        <p:tgtEl>
                                          <p:spTgt spid="352"/>
                                        </p:tgtEl>
                                        <p:attrNameLst>
                                          <p:attrName>ppt_x</p:attrName>
                                        </p:attrNameLst>
                                      </p:cBhvr>
                                      <p:tavLst>
                                        <p:tav tm="0">
                                          <p:val>
                                            <p:strVal val="#ppt_x"/>
                                          </p:val>
                                        </p:tav>
                                        <p:tav tm="100000">
                                          <p:val>
                                            <p:strVal val="#ppt_x"/>
                                          </p:val>
                                        </p:tav>
                                      </p:tavLst>
                                    </p:anim>
                                    <p:anim calcmode="lin" valueType="num">
                                      <p:cBhvr additive="repl">
                                        <p:cTn id="324" dur="500" fill="hold"/>
                                        <p:tgtEl>
                                          <p:spTgt spid="352"/>
                                        </p:tgtEl>
                                        <p:attrNameLst>
                                          <p:attrName>ppt_y</p:attrName>
                                        </p:attrNameLst>
                                      </p:cBhvr>
                                      <p:tavLst>
                                        <p:tav tm="0">
                                          <p:val>
                                            <p:strVal val="1+#ppt_h/2"/>
                                          </p:val>
                                        </p:tav>
                                        <p:tav tm="100000">
                                          <p:val>
                                            <p:strVal val="#ppt_y"/>
                                          </p:val>
                                        </p:tav>
                                      </p:tavLst>
                                    </p:anim>
                                  </p:childTnLst>
                                </p:cTn>
                              </p:par>
                              <p:par>
                                <p:cTn id="325" nodeType="withEffect" fill="hold" presetClass="entr" presetID="2" presetSubtype="4">
                                  <p:stCondLst>
                                    <p:cond delay="0"/>
                                  </p:stCondLst>
                                  <p:childTnLst>
                                    <p:set>
                                      <p:cBhvr>
                                        <p:cTn id="326" dur="1" fill="hold">
                                          <p:stCondLst>
                                            <p:cond delay="0"/>
                                          </p:stCondLst>
                                        </p:cTn>
                                        <p:tgtEl>
                                          <p:spTgt spid="351"/>
                                        </p:tgtEl>
                                        <p:attrNameLst>
                                          <p:attrName>style.visibility</p:attrName>
                                        </p:attrNameLst>
                                      </p:cBhvr>
                                      <p:to>
                                        <p:strVal val="visible"/>
                                      </p:to>
                                    </p:set>
                                    <p:anim calcmode="lin" valueType="num">
                                      <p:cBhvr additive="repl">
                                        <p:cTn id="327" dur="500" fill="hold"/>
                                        <p:tgtEl>
                                          <p:spTgt spid="351"/>
                                        </p:tgtEl>
                                        <p:attrNameLst>
                                          <p:attrName>ppt_x</p:attrName>
                                        </p:attrNameLst>
                                      </p:cBhvr>
                                      <p:tavLst>
                                        <p:tav tm="0">
                                          <p:val>
                                            <p:strVal val="#ppt_x"/>
                                          </p:val>
                                        </p:tav>
                                        <p:tav tm="100000">
                                          <p:val>
                                            <p:strVal val="#ppt_x"/>
                                          </p:val>
                                        </p:tav>
                                      </p:tavLst>
                                    </p:anim>
                                    <p:anim calcmode="lin" valueType="num">
                                      <p:cBhvr additive="repl">
                                        <p:cTn id="328" dur="500" fill="hold"/>
                                        <p:tgtEl>
                                          <p:spTgt spid="351"/>
                                        </p:tgtEl>
                                        <p:attrNameLst>
                                          <p:attrName>ppt_y</p:attrName>
                                        </p:attrNameLst>
                                      </p:cBhvr>
                                      <p:tavLst>
                                        <p:tav tm="0">
                                          <p:val>
                                            <p:strVal val="1+#ppt_h/2"/>
                                          </p:val>
                                        </p:tav>
                                        <p:tav tm="100000">
                                          <p:val>
                                            <p:strVal val="#ppt_y"/>
                                          </p:val>
                                        </p:tav>
                                      </p:tavLst>
                                    </p:anim>
                                  </p:childTnLst>
                                </p:cTn>
                              </p:par>
                              <p:par>
                                <p:cTn id="329" nodeType="withEffect" fill="hold" presetClass="entr" presetID="10">
                                  <p:stCondLst>
                                    <p:cond delay="0"/>
                                  </p:stCondLst>
                                  <p:childTnLst>
                                    <p:set>
                                      <p:cBhvr>
                                        <p:cTn id="330" dur="1" fill="hold">
                                          <p:stCondLst>
                                            <p:cond delay="0"/>
                                          </p:stCondLst>
                                        </p:cTn>
                                        <p:tgtEl>
                                          <p:spTgt spid="355"/>
                                        </p:tgtEl>
                                        <p:attrNameLst>
                                          <p:attrName>style.visibility</p:attrName>
                                        </p:attrNameLst>
                                      </p:cBhvr>
                                      <p:to>
                                        <p:strVal val="visible"/>
                                      </p:to>
                                    </p:set>
                                    <p:animEffect filter="fade" transition="in">
                                      <p:cBhvr additive="repl">
                                        <p:cTn id="331" dur="500"/>
                                        <p:tgtEl>
                                          <p:spTgt spid="355"/>
                                        </p:tgtEl>
                                      </p:cBhvr>
                                    </p:animEffect>
                                  </p:childTnLst>
                                </p:cTn>
                              </p:par>
                              <p:par>
                                <p:cTn id="332" nodeType="withEffect" fill="hold" presetClass="entr" presetID="10">
                                  <p:stCondLst>
                                    <p:cond delay="0"/>
                                  </p:stCondLst>
                                  <p:childTnLst>
                                    <p:set>
                                      <p:cBhvr>
                                        <p:cTn id="333" dur="1" fill="hold">
                                          <p:stCondLst>
                                            <p:cond delay="0"/>
                                          </p:stCondLst>
                                        </p:cTn>
                                        <p:tgtEl>
                                          <p:spTgt spid="354"/>
                                        </p:tgtEl>
                                        <p:attrNameLst>
                                          <p:attrName>style.visibility</p:attrName>
                                        </p:attrNameLst>
                                      </p:cBhvr>
                                      <p:to>
                                        <p:strVal val="visible"/>
                                      </p:to>
                                    </p:set>
                                    <p:animEffect filter="fade" transition="in">
                                      <p:cBhvr additive="repl">
                                        <p:cTn id="334" dur="500"/>
                                        <p:tgtEl>
                                          <p:spTgt spid="354"/>
                                        </p:tgtEl>
                                      </p:cBhvr>
                                    </p:animEffect>
                                  </p:childTnLst>
                                </p:cTn>
                              </p:par>
                              <p:par>
                                <p:cTn id="335" nodeType="withEffect" fill="hold" presetClass="entr" presetID="10">
                                  <p:stCondLst>
                                    <p:cond delay="0"/>
                                  </p:stCondLst>
                                  <p:childTnLst>
                                    <p:set>
                                      <p:cBhvr>
                                        <p:cTn id="336" dur="1" fill="hold">
                                          <p:stCondLst>
                                            <p:cond delay="0"/>
                                          </p:stCondLst>
                                        </p:cTn>
                                        <p:tgtEl>
                                          <p:spTgt spid="345"/>
                                        </p:tgtEl>
                                        <p:attrNameLst>
                                          <p:attrName>style.visibility</p:attrName>
                                        </p:attrNameLst>
                                      </p:cBhvr>
                                      <p:to>
                                        <p:strVal val="visible"/>
                                      </p:to>
                                    </p:set>
                                    <p:animEffect filter="fade" transition="in">
                                      <p:cBhvr additive="repl">
                                        <p:cTn id="337" dur="500"/>
                                        <p:tgtEl>
                                          <p:spTgt spid="345"/>
                                        </p:tgtEl>
                                      </p:cBhvr>
                                    </p:animEffect>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10">
                                  <p:stCondLst>
                                    <p:cond delay="0"/>
                                  </p:stCondLst>
                                  <p:childTnLst>
                                    <p:set>
                                      <p:cBhvr>
                                        <p:cTn id="341" dur="1" fill="hold">
                                          <p:stCondLst>
                                            <p:cond delay="0"/>
                                          </p:stCondLst>
                                        </p:cTn>
                                        <p:tgtEl>
                                          <p:spTgt spid="360"/>
                                        </p:tgtEl>
                                        <p:attrNameLst>
                                          <p:attrName>style.visibility</p:attrName>
                                        </p:attrNameLst>
                                      </p:cBhvr>
                                      <p:to>
                                        <p:strVal val="visible"/>
                                      </p:to>
                                    </p:set>
                                    <p:animEffect filter="fade" transition="in">
                                      <p:cBhvr additive="repl">
                                        <p:cTn id="342" dur="500"/>
                                        <p:tgtEl>
                                          <p:spTgt spid="360"/>
                                        </p:tgtEl>
                                      </p:cBhvr>
                                    </p:animEffect>
                                  </p:childTnLst>
                                </p:cTn>
                              </p:par>
                              <p:par>
                                <p:cTn id="343" nodeType="withEffect" fill="hold" presetClass="entr" presetID="10">
                                  <p:stCondLst>
                                    <p:cond delay="0"/>
                                  </p:stCondLst>
                                  <p:childTnLst>
                                    <p:set>
                                      <p:cBhvr>
                                        <p:cTn id="344" dur="1" fill="hold">
                                          <p:stCondLst>
                                            <p:cond delay="0"/>
                                          </p:stCondLst>
                                        </p:cTn>
                                        <p:tgtEl>
                                          <p:spTgt spid="359"/>
                                        </p:tgtEl>
                                        <p:attrNameLst>
                                          <p:attrName>style.visibility</p:attrName>
                                        </p:attrNameLst>
                                      </p:cBhvr>
                                      <p:to>
                                        <p:strVal val="visible"/>
                                      </p:to>
                                    </p:set>
                                    <p:animEffect filter="fade" transition="in">
                                      <p:cBhvr additive="repl">
                                        <p:cTn id="345" dur="500"/>
                                        <p:tgtEl>
                                          <p:spTgt spid="359"/>
                                        </p:tgtEl>
                                      </p:cBhvr>
                                    </p:animEffect>
                                  </p:childTnLst>
                                </p:cTn>
                              </p:par>
                              <p:par>
                                <p:cTn id="346" nodeType="withEffect" fill="hold" presetClass="entr" presetID="10">
                                  <p:stCondLst>
                                    <p:cond delay="0"/>
                                  </p:stCondLst>
                                  <p:childTnLst>
                                    <p:set>
                                      <p:cBhvr>
                                        <p:cTn id="347" dur="1" fill="hold">
                                          <p:stCondLst>
                                            <p:cond delay="0"/>
                                          </p:stCondLst>
                                        </p:cTn>
                                        <p:tgtEl>
                                          <p:spTgt spid="356"/>
                                        </p:tgtEl>
                                        <p:attrNameLst>
                                          <p:attrName>style.visibility</p:attrName>
                                        </p:attrNameLst>
                                      </p:cBhvr>
                                      <p:to>
                                        <p:strVal val="visible"/>
                                      </p:to>
                                    </p:set>
                                    <p:animEffect filter="fade" transition="in">
                                      <p:cBhvr additive="repl">
                                        <p:cTn id="348" dur="500"/>
                                        <p:tgtEl>
                                          <p:spTgt spid="356"/>
                                        </p:tgtEl>
                                      </p:cBhvr>
                                    </p:animEffect>
                                  </p:childTnLst>
                                </p:cTn>
                              </p:par>
                              <p:par>
                                <p:cTn id="349" nodeType="withEffect" fill="hold" presetClass="entr" presetID="10">
                                  <p:stCondLst>
                                    <p:cond delay="0"/>
                                  </p:stCondLst>
                                  <p:childTnLst>
                                    <p:set>
                                      <p:cBhvr>
                                        <p:cTn id="350" dur="1" fill="hold">
                                          <p:stCondLst>
                                            <p:cond delay="0"/>
                                          </p:stCondLst>
                                        </p:cTn>
                                        <p:tgtEl>
                                          <p:spTgt spid="357"/>
                                        </p:tgtEl>
                                        <p:attrNameLst>
                                          <p:attrName>style.visibility</p:attrName>
                                        </p:attrNameLst>
                                      </p:cBhvr>
                                      <p:to>
                                        <p:strVal val="visible"/>
                                      </p:to>
                                    </p:set>
                                    <p:animEffect filter="fade" transition="in">
                                      <p:cBhvr additive="repl">
                                        <p:cTn id="351" dur="500"/>
                                        <p:tgtEl>
                                          <p:spTgt spid="357"/>
                                        </p:tgtEl>
                                      </p:cBhvr>
                                    </p:animEffect>
                                  </p:childTnLst>
                                </p:cTn>
                              </p:par>
                              <p:par>
                                <p:cTn id="352" nodeType="withEffect" fill="hold" presetClass="entr" presetID="10">
                                  <p:stCondLst>
                                    <p:cond delay="0"/>
                                  </p:stCondLst>
                                  <p:childTnLst>
                                    <p:set>
                                      <p:cBhvr>
                                        <p:cTn id="353" dur="1" fill="hold">
                                          <p:stCondLst>
                                            <p:cond delay="0"/>
                                          </p:stCondLst>
                                        </p:cTn>
                                        <p:tgtEl>
                                          <p:spTgt spid="358"/>
                                        </p:tgtEl>
                                        <p:attrNameLst>
                                          <p:attrName>style.visibility</p:attrName>
                                        </p:attrNameLst>
                                      </p:cBhvr>
                                      <p:to>
                                        <p:strVal val="visible"/>
                                      </p:to>
                                    </p:set>
                                    <p:animEffect filter="fade" transition="in">
                                      <p:cBhvr additive="repl">
                                        <p:cTn id="354" dur="500"/>
                                        <p:tgtEl>
                                          <p:spTgt spid="358"/>
                                        </p:tgtEl>
                                      </p:cBhvr>
                                    </p:animEffect>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10">
                                  <p:stCondLst>
                                    <p:cond delay="0"/>
                                  </p:stCondLst>
                                  <p:childTnLst>
                                    <p:set>
                                      <p:cBhvr>
                                        <p:cTn id="358" dur="1" fill="hold">
                                          <p:stCondLst>
                                            <p:cond delay="0"/>
                                          </p:stCondLst>
                                        </p:cTn>
                                        <p:tgtEl>
                                          <p:spTgt spid="361"/>
                                        </p:tgtEl>
                                        <p:attrNameLst>
                                          <p:attrName>style.visibility</p:attrName>
                                        </p:attrNameLst>
                                      </p:cBhvr>
                                      <p:to>
                                        <p:strVal val="visible"/>
                                      </p:to>
                                    </p:set>
                                    <p:animEffect filter="fade" transition="in">
                                      <p:cBhvr additive="repl">
                                        <p:cTn id="359" dur="500"/>
                                        <p:tgtEl>
                                          <p:spTgt spid="3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62" name="Picture 5" descr=""/>
          <p:cNvPicPr/>
          <p:nvPr/>
        </p:nvPicPr>
        <p:blipFill>
          <a:blip r:embed="rId1"/>
          <a:stretch>
            <a:fillRect/>
          </a:stretch>
        </p:blipFill>
        <p:spPr>
          <a:xfrm>
            <a:off x="4299120" y="5737680"/>
            <a:ext cx="238680" cy="313200"/>
          </a:xfrm>
          <a:prstGeom prst="rect">
            <a:avLst/>
          </a:prstGeom>
          <a:ln>
            <a:noFill/>
          </a:ln>
        </p:spPr>
      </p:pic>
      <p:sp>
        <p:nvSpPr>
          <p:cNvPr id="363" name="CustomShape 1"/>
          <p:cNvSpPr/>
          <p:nvPr/>
        </p:nvSpPr>
        <p:spPr>
          <a:xfrm>
            <a:off x="6553080" y="6356520"/>
            <a:ext cx="2132640" cy="363960"/>
          </a:xfrm>
          <a:prstGeom prst="rect">
            <a:avLst/>
          </a:prstGeom>
          <a:noFill/>
          <a:ln>
            <a:noFill/>
          </a:ln>
        </p:spPr>
      </p:sp>
      <p:sp>
        <p:nvSpPr>
          <p:cNvPr id="364" name="CustomShape 2"/>
          <p:cNvSpPr/>
          <p:nvPr/>
        </p:nvSpPr>
        <p:spPr>
          <a:xfrm>
            <a:off x="152280" y="274680"/>
            <a:ext cx="8990640" cy="1141920"/>
          </a:xfrm>
          <a:prstGeom prst="rect">
            <a:avLst/>
          </a:prstGeom>
          <a:noFill/>
          <a:ln>
            <a:noFill/>
          </a:ln>
        </p:spPr>
        <p:txBody>
          <a:bodyPr lIns="90000" rIns="90000" tIns="45000" bIns="45000" anchor="ctr"/>
          <a:p>
            <a:pPr>
              <a:lnSpc>
                <a:spcPct val="100000"/>
              </a:lnSpc>
            </a:pPr>
            <a:r>
              <a:rPr lang="en-US" sz="4400">
                <a:solidFill>
                  <a:srgbClr val="000000"/>
                </a:solidFill>
                <a:latin typeface="Calibri"/>
              </a:rPr>
              <a:t>4.1 Event-based Media Geoannotation</a:t>
            </a:r>
            <a:endParaRPr/>
          </a:p>
        </p:txBody>
      </p:sp>
      <p:pic>
        <p:nvPicPr>
          <p:cNvPr id="365" name="Picture 4" descr=""/>
          <p:cNvPicPr/>
          <p:nvPr/>
        </p:nvPicPr>
        <p:blipFill>
          <a:blip r:embed="rId2"/>
          <a:stretch>
            <a:fillRect/>
          </a:stretch>
        </p:blipFill>
        <p:spPr>
          <a:xfrm>
            <a:off x="749880" y="2254320"/>
            <a:ext cx="6515280" cy="3427920"/>
          </a:xfrm>
          <a:prstGeom prst="rect">
            <a:avLst/>
          </a:prstGeom>
          <a:ln>
            <a:noFill/>
          </a:ln>
        </p:spPr>
      </p:pic>
      <p:pic>
        <p:nvPicPr>
          <p:cNvPr id="366" name="Picture 9" descr=""/>
          <p:cNvPicPr/>
          <p:nvPr/>
        </p:nvPicPr>
        <p:blipFill>
          <a:blip r:embed="rId3"/>
          <a:stretch>
            <a:fillRect/>
          </a:stretch>
        </p:blipFill>
        <p:spPr>
          <a:xfrm>
            <a:off x="3275280" y="3708720"/>
            <a:ext cx="388800" cy="518760"/>
          </a:xfrm>
          <a:prstGeom prst="rect">
            <a:avLst/>
          </a:prstGeom>
          <a:ln>
            <a:noFill/>
          </a:ln>
        </p:spPr>
      </p:pic>
      <p:pic>
        <p:nvPicPr>
          <p:cNvPr id="367" name="Picture 10" descr=""/>
          <p:cNvPicPr/>
          <p:nvPr/>
        </p:nvPicPr>
        <p:blipFill>
          <a:blip r:embed="rId4"/>
          <a:stretch>
            <a:fillRect/>
          </a:stretch>
        </p:blipFill>
        <p:spPr>
          <a:xfrm>
            <a:off x="3456000" y="3629160"/>
            <a:ext cx="451440" cy="338400"/>
          </a:xfrm>
          <a:prstGeom prst="rect">
            <a:avLst/>
          </a:prstGeom>
          <a:ln>
            <a:noFill/>
          </a:ln>
        </p:spPr>
      </p:pic>
      <p:pic>
        <p:nvPicPr>
          <p:cNvPr id="368" name="Picture 12" descr=""/>
          <p:cNvPicPr/>
          <p:nvPr/>
        </p:nvPicPr>
        <p:blipFill>
          <a:blip r:embed="rId5"/>
          <a:stretch>
            <a:fillRect/>
          </a:stretch>
        </p:blipFill>
        <p:spPr>
          <a:xfrm>
            <a:off x="3739320" y="5895000"/>
            <a:ext cx="536400" cy="402120"/>
          </a:xfrm>
          <a:prstGeom prst="rect">
            <a:avLst/>
          </a:prstGeom>
          <a:ln>
            <a:noFill/>
          </a:ln>
        </p:spPr>
      </p:pic>
      <p:pic>
        <p:nvPicPr>
          <p:cNvPr id="369" name="Picture 20" descr=""/>
          <p:cNvPicPr/>
          <p:nvPr/>
        </p:nvPicPr>
        <p:blipFill>
          <a:blip r:embed="rId6"/>
          <a:stretch>
            <a:fillRect/>
          </a:stretch>
        </p:blipFill>
        <p:spPr>
          <a:xfrm>
            <a:off x="5663520" y="2359440"/>
            <a:ext cx="335880" cy="504720"/>
          </a:xfrm>
          <a:prstGeom prst="rect">
            <a:avLst/>
          </a:prstGeom>
          <a:ln>
            <a:noFill/>
          </a:ln>
        </p:spPr>
      </p:pic>
      <p:pic>
        <p:nvPicPr>
          <p:cNvPr id="370" name="Picture 26" descr=""/>
          <p:cNvPicPr/>
          <p:nvPr/>
        </p:nvPicPr>
        <p:blipFill>
          <a:blip r:embed="rId7"/>
          <a:stretch>
            <a:fillRect/>
          </a:stretch>
        </p:blipFill>
        <p:spPr>
          <a:xfrm>
            <a:off x="5943240" y="4490640"/>
            <a:ext cx="470160" cy="352440"/>
          </a:xfrm>
          <a:prstGeom prst="rect">
            <a:avLst/>
          </a:prstGeom>
          <a:ln>
            <a:noFill/>
          </a:ln>
        </p:spPr>
      </p:pic>
      <p:pic>
        <p:nvPicPr>
          <p:cNvPr id="371" name="Picture 27" descr=""/>
          <p:cNvPicPr/>
          <p:nvPr/>
        </p:nvPicPr>
        <p:blipFill>
          <a:blip r:embed="rId8"/>
          <a:stretch>
            <a:fillRect/>
          </a:stretch>
        </p:blipFill>
        <p:spPr>
          <a:xfrm>
            <a:off x="4538880" y="5895000"/>
            <a:ext cx="545760" cy="408960"/>
          </a:xfrm>
          <a:prstGeom prst="rect">
            <a:avLst/>
          </a:prstGeom>
          <a:ln>
            <a:noFill/>
          </a:ln>
        </p:spPr>
      </p:pic>
      <p:pic>
        <p:nvPicPr>
          <p:cNvPr id="372" name="Picture 28" descr=""/>
          <p:cNvPicPr/>
          <p:nvPr/>
        </p:nvPicPr>
        <p:blipFill>
          <a:blip r:embed="rId9"/>
          <a:stretch>
            <a:fillRect/>
          </a:stretch>
        </p:blipFill>
        <p:spPr>
          <a:xfrm>
            <a:off x="5848920" y="2214000"/>
            <a:ext cx="335880" cy="504720"/>
          </a:xfrm>
          <a:prstGeom prst="rect">
            <a:avLst/>
          </a:prstGeom>
          <a:ln>
            <a:noFill/>
          </a:ln>
        </p:spPr>
      </p:pic>
      <p:sp>
        <p:nvSpPr>
          <p:cNvPr id="373" name="CustomShape 3"/>
          <p:cNvSpPr/>
          <p:nvPr/>
        </p:nvSpPr>
        <p:spPr>
          <a:xfrm>
            <a:off x="1341360" y="1353240"/>
            <a:ext cx="6153840" cy="911880"/>
          </a:xfrm>
          <a:prstGeom prst="rect">
            <a:avLst/>
          </a:prstGeom>
          <a:noFill/>
          <a:ln>
            <a:noFill/>
          </a:ln>
        </p:spPr>
        <p:txBody>
          <a:bodyPr wrap="none" lIns="90000" rIns="90000" tIns="45000" bIns="45000"/>
          <a:p>
            <a:pPr>
              <a:lnSpc>
                <a:spcPct val="100000"/>
              </a:lnSpc>
            </a:pPr>
            <a:endParaRPr/>
          </a:p>
          <a:p>
            <a:pPr algn="ctr">
              <a:lnSpc>
                <a:spcPct val="100000"/>
              </a:lnSpc>
              <a:buFont typeface="Arial"/>
              <a:buChar char="•"/>
            </a:pPr>
            <a:r>
              <a:rPr lang="en-US">
                <a:solidFill>
                  <a:srgbClr val="000000"/>
                </a:solidFill>
                <a:latin typeface="Calibri"/>
              </a:rPr>
              <a:t>Event centered geoannotating </a:t>
            </a:r>
            <a:endParaRPr/>
          </a:p>
          <a:p>
            <a:pPr algn="ctr">
              <a:lnSpc>
                <a:spcPct val="100000"/>
              </a:lnSpc>
              <a:buFont typeface="Arial"/>
              <a:buChar char="•"/>
            </a:pPr>
            <a:r>
              <a:rPr lang="en-US">
                <a:solidFill>
                  <a:srgbClr val="000000"/>
                </a:solidFill>
                <a:latin typeface="Calibri"/>
              </a:rPr>
              <a:t>based on the context of personal photo collection</a:t>
            </a:r>
            <a:endParaRPr/>
          </a:p>
        </p:txBody>
      </p:sp>
      <p:sp>
        <p:nvSpPr>
          <p:cNvPr id="374"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75"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timing>
    <p:tnLst>
      <p:par>
        <p:cTn id="360" dur="indefinite" restart="never" nodeType="tmRoot">
          <p:childTnLst>
            <p:seq>
              <p:cTn id="361" dur="indefinite" nodeType="mainSeq">
                <p:childTnLst>
                  <p:par>
                    <p:cTn id="362" fill="hold">
                      <p:stCondLst>
                        <p:cond delay="indefinite"/>
                      </p:stCondLst>
                      <p:childTnLst>
                        <p:par>
                          <p:cTn id="363" fill="hold">
                            <p:stCondLst>
                              <p:cond delay="0"/>
                            </p:stCondLst>
                            <p:childTnLst>
                              <p:par>
                                <p:cTn id="364" nodeType="clickEffect" fill="hold" presetClass="path" presetID="42">
                                  <p:stCondLst>
                                    <p:cond delay="0"/>
                                  </p:stCondLst>
                                </p:cTn>
                              </p:par>
                              <p:par>
                                <p:cTn id="365" nodeType="withEffect" fill="hold" presetClass="path" presetID="42">
                                  <p:stCondLst>
                                    <p:cond delay="0"/>
                                  </p:stCondLst>
                                </p:cTn>
                              </p:par>
                            </p:childTnLst>
                          </p:cTn>
                        </p:par>
                      </p:childTnLst>
                    </p:cTn>
                  </p:par>
                  <p:par>
                    <p:cTn id="366" fill="hold">
                      <p:stCondLst>
                        <p:cond delay="indefinite"/>
                      </p:stCondLst>
                      <p:childTnLst>
                        <p:par>
                          <p:cTn id="367" fill="hold">
                            <p:stCondLst>
                              <p:cond delay="0"/>
                            </p:stCondLst>
                            <p:childTnLst>
                              <p:par>
                                <p:cTn id="368" nodeType="clickEffect" fill="hold" presetClass="exit" presetID="10">
                                  <p:stCondLst>
                                    <p:cond delay="0"/>
                                  </p:stCondLst>
                                  <p:childTnLst>
                                    <p:animEffect filter="fade" transition="in">
                                      <p:cBhvr additive="repl">
                                        <p:cTn id="369" dur="500"/>
                                        <p:tgtEl>
                                          <p:spTgt spid="362"/>
                                        </p:tgtEl>
                                      </p:cBhvr>
                                    </p:animEffect>
                                    <p:set>
                                      <p:cBhvr>
                                        <p:cTn id="370" dur="1" fill="hold">
                                          <p:stCondLst>
                                            <p:cond delay="499"/>
                                          </p:stCondLst>
                                        </p:cTn>
                                        <p:tgtEl>
                                          <p:spTgt spid="362"/>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CustomShape 1"/>
          <p:cNvSpPr/>
          <p:nvPr/>
        </p:nvSpPr>
        <p:spPr>
          <a:xfrm>
            <a:off x="0" y="274680"/>
            <a:ext cx="91429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4.1 Event-based Media Geoannotation</a:t>
            </a:r>
            <a:endParaRPr/>
          </a:p>
        </p:txBody>
      </p:sp>
      <p:sp>
        <p:nvSpPr>
          <p:cNvPr id="377" name="CustomShape 2"/>
          <p:cNvSpPr/>
          <p:nvPr/>
        </p:nvSpPr>
        <p:spPr>
          <a:xfrm>
            <a:off x="6553080" y="6356520"/>
            <a:ext cx="2132640" cy="363960"/>
          </a:xfrm>
          <a:prstGeom prst="rect">
            <a:avLst/>
          </a:prstGeom>
          <a:noFill/>
          <a:ln>
            <a:noFill/>
          </a:ln>
        </p:spPr>
      </p:sp>
      <p:sp>
        <p:nvSpPr>
          <p:cNvPr id="378" name="CustomShape 3"/>
          <p:cNvSpPr/>
          <p:nvPr/>
        </p:nvSpPr>
        <p:spPr>
          <a:xfrm>
            <a:off x="304920" y="1523880"/>
            <a:ext cx="7999920" cy="4875840"/>
          </a:xfrm>
          <a:prstGeom prst="rect">
            <a:avLst/>
          </a:prstGeom>
          <a:noFill/>
          <a:ln>
            <a:noFill/>
          </a:ln>
        </p:spPr>
        <p:txBody>
          <a:bodyPr lIns="90000" rIns="90000" tIns="45000" bIns="45000"/>
          <a:p>
            <a:pPr>
              <a:lnSpc>
                <a:spcPct val="100000"/>
              </a:lnSpc>
              <a:buFont typeface="Arial"/>
              <a:buChar char="•"/>
            </a:pPr>
            <a:r>
              <a:rPr i="1" lang="en-US" sz="2400">
                <a:solidFill>
                  <a:srgbClr val="000000"/>
                </a:solidFill>
                <a:latin typeface="Calibri"/>
              </a:rPr>
              <a:t>Interpolation</a:t>
            </a:r>
            <a:r>
              <a:rPr lang="en-US" sz="2400">
                <a:solidFill>
                  <a:srgbClr val="000000"/>
                </a:solidFill>
                <a:latin typeface="Calibri"/>
              </a:rPr>
              <a:t>:  </a:t>
            </a:r>
            <a:r>
              <a:rPr lang="en-US" sz="2000">
                <a:solidFill>
                  <a:srgbClr val="000000"/>
                </a:solidFill>
                <a:latin typeface="Calibri"/>
              </a:rPr>
              <a:t>the process of estimation of a unknown sequence of samples within two known data points     </a:t>
            </a:r>
            <a:endParaRPr/>
          </a:p>
          <a:p>
            <a:pPr>
              <a:lnSpc>
                <a:spcPct val="100000"/>
              </a:lnSpc>
              <a:buFont typeface="Arial"/>
              <a:buChar char="•"/>
            </a:pPr>
            <a:r>
              <a:rPr i="1" lang="en-US" sz="2400">
                <a:solidFill>
                  <a:srgbClr val="000000"/>
                </a:solidFill>
                <a:latin typeface="Calibri"/>
              </a:rPr>
              <a:t>Extrapolation:  </a:t>
            </a:r>
            <a:r>
              <a:rPr lang="en-US" sz="2000">
                <a:solidFill>
                  <a:srgbClr val="000000"/>
                </a:solidFill>
                <a:latin typeface="Calibri"/>
              </a:rPr>
              <a:t>the task of   extending a known sequence of values</a:t>
            </a:r>
            <a:endParaRPr/>
          </a:p>
        </p:txBody>
      </p:sp>
      <p:sp>
        <p:nvSpPr>
          <p:cNvPr id="379" name="CustomShape 4"/>
          <p:cNvSpPr/>
          <p:nvPr/>
        </p:nvSpPr>
        <p:spPr>
          <a:xfrm>
            <a:off x="1390680" y="5304600"/>
            <a:ext cx="2129760" cy="455400"/>
          </a:xfrm>
          <a:prstGeom prst="rect">
            <a:avLst/>
          </a:prstGeom>
          <a:noFill/>
          <a:ln>
            <a:noFill/>
          </a:ln>
        </p:spPr>
        <p:txBody>
          <a:bodyPr wrap="none" lIns="90000" rIns="90000" tIns="45000" bIns="45000"/>
          <a:p>
            <a:pPr>
              <a:lnSpc>
                <a:spcPct val="100000"/>
              </a:lnSpc>
            </a:pPr>
            <a:r>
              <a:rPr lang="en-US" sz="2400">
                <a:solidFill>
                  <a:srgbClr val="000000"/>
                </a:solidFill>
                <a:latin typeface="Calibri"/>
              </a:rPr>
              <a:t>Interpolation</a:t>
            </a:r>
            <a:endParaRPr/>
          </a:p>
        </p:txBody>
      </p:sp>
      <p:sp>
        <p:nvSpPr>
          <p:cNvPr id="380" name="CustomShape 5"/>
          <p:cNvSpPr/>
          <p:nvPr/>
        </p:nvSpPr>
        <p:spPr>
          <a:xfrm>
            <a:off x="5695200" y="5253840"/>
            <a:ext cx="2217960" cy="455400"/>
          </a:xfrm>
          <a:prstGeom prst="rect">
            <a:avLst/>
          </a:prstGeom>
          <a:noFill/>
          <a:ln>
            <a:noFill/>
          </a:ln>
        </p:spPr>
        <p:txBody>
          <a:bodyPr wrap="none" lIns="90000" rIns="90000" tIns="45000" bIns="45000"/>
          <a:p>
            <a:pPr>
              <a:lnSpc>
                <a:spcPct val="100000"/>
              </a:lnSpc>
            </a:pPr>
            <a:r>
              <a:rPr lang="en-US" sz="2400">
                <a:solidFill>
                  <a:srgbClr val="000000"/>
                </a:solidFill>
                <a:latin typeface="Calibri"/>
              </a:rPr>
              <a:t>Extrapolation</a:t>
            </a:r>
            <a:endParaRPr/>
          </a:p>
        </p:txBody>
      </p:sp>
      <p:sp>
        <p:nvSpPr>
          <p:cNvPr id="381" name="CustomShape 6"/>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382" name="CustomShape 7"/>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383" name="CustomShape 8"/>
          <p:cNvSpPr/>
          <p:nvPr/>
        </p:nvSpPr>
        <p:spPr>
          <a:xfrm flipV="1">
            <a:off x="5571360" y="2815560"/>
            <a:ext cx="360" cy="2274840"/>
          </a:xfrm>
          <a:prstGeom prst="straightConnector1">
            <a:avLst/>
          </a:prstGeom>
          <a:noFill/>
          <a:ln w="34920">
            <a:solidFill>
              <a:srgbClr val="4a7ebb"/>
            </a:solidFill>
            <a:round/>
            <a:tailEnd len="med" type="arrow" w="med"/>
          </a:ln>
        </p:spPr>
      </p:sp>
      <p:sp>
        <p:nvSpPr>
          <p:cNvPr id="384" name="CustomShape 9"/>
          <p:cNvSpPr/>
          <p:nvPr/>
        </p:nvSpPr>
        <p:spPr>
          <a:xfrm>
            <a:off x="5571360" y="5093640"/>
            <a:ext cx="2598120" cy="360"/>
          </a:xfrm>
          <a:prstGeom prst="straightConnector1">
            <a:avLst/>
          </a:prstGeom>
          <a:noFill/>
          <a:ln w="34920">
            <a:solidFill>
              <a:srgbClr val="4a7ebb"/>
            </a:solidFill>
            <a:round/>
            <a:tailEnd len="med" type="arrow" w="med"/>
          </a:ln>
        </p:spPr>
      </p:sp>
      <p:sp>
        <p:nvSpPr>
          <p:cNvPr id="385" name="Line 10"/>
          <p:cNvSpPr/>
          <p:nvPr/>
        </p:nvSpPr>
        <p:spPr>
          <a:xfrm flipV="1">
            <a:off x="5952240" y="3569400"/>
            <a:ext cx="2218320" cy="1143000"/>
          </a:xfrm>
          <a:prstGeom prst="line">
            <a:avLst/>
          </a:prstGeom>
          <a:ln w="31680">
            <a:solidFill>
              <a:srgbClr val="000000"/>
            </a:solidFill>
            <a:round/>
          </a:ln>
        </p:spPr>
      </p:sp>
      <p:sp>
        <p:nvSpPr>
          <p:cNvPr id="386" name="CustomShape 11"/>
          <p:cNvSpPr/>
          <p:nvPr/>
        </p:nvSpPr>
        <p:spPr>
          <a:xfrm>
            <a:off x="6113880" y="4423320"/>
            <a:ext cx="227520" cy="227520"/>
          </a:xfrm>
          <a:prstGeom prst="flowChartConnector">
            <a:avLst/>
          </a:prstGeom>
          <a:solidFill>
            <a:srgbClr val="4f81bd"/>
          </a:solidFill>
          <a:ln w="25560">
            <a:solidFill>
              <a:srgbClr val="3a5f8b"/>
            </a:solidFill>
            <a:round/>
          </a:ln>
        </p:spPr>
      </p:sp>
      <p:sp>
        <p:nvSpPr>
          <p:cNvPr id="387" name="CustomShape 12"/>
          <p:cNvSpPr/>
          <p:nvPr/>
        </p:nvSpPr>
        <p:spPr>
          <a:xfrm>
            <a:off x="6600960" y="4175640"/>
            <a:ext cx="227520" cy="227520"/>
          </a:xfrm>
          <a:prstGeom prst="flowChartConnector">
            <a:avLst/>
          </a:prstGeom>
          <a:solidFill>
            <a:srgbClr val="4f81bd"/>
          </a:solidFill>
          <a:ln w="25560">
            <a:solidFill>
              <a:srgbClr val="3a5f8b"/>
            </a:solidFill>
            <a:round/>
          </a:ln>
        </p:spPr>
      </p:sp>
      <p:sp>
        <p:nvSpPr>
          <p:cNvPr id="388" name="CustomShape 13"/>
          <p:cNvSpPr/>
          <p:nvPr/>
        </p:nvSpPr>
        <p:spPr>
          <a:xfrm>
            <a:off x="7041960" y="3983400"/>
            <a:ext cx="227520" cy="227520"/>
          </a:xfrm>
          <a:prstGeom prst="flowChartConnector">
            <a:avLst/>
          </a:prstGeom>
          <a:solidFill>
            <a:srgbClr val="4f81bd"/>
          </a:solidFill>
          <a:ln w="25560">
            <a:solidFill>
              <a:srgbClr val="3a5f8b"/>
            </a:solidFill>
            <a:round/>
          </a:ln>
        </p:spPr>
      </p:sp>
      <p:sp>
        <p:nvSpPr>
          <p:cNvPr id="389" name="CustomShape 14"/>
          <p:cNvSpPr/>
          <p:nvPr/>
        </p:nvSpPr>
        <p:spPr>
          <a:xfrm>
            <a:off x="7473960" y="3760920"/>
            <a:ext cx="227520" cy="227520"/>
          </a:xfrm>
          <a:prstGeom prst="flowChartConnector">
            <a:avLst/>
          </a:prstGeom>
          <a:solidFill>
            <a:srgbClr val="ffffff"/>
          </a:solidFill>
          <a:ln w="25560">
            <a:solidFill>
              <a:srgbClr val="4f81bd"/>
            </a:solidFill>
            <a:round/>
          </a:ln>
        </p:spPr>
      </p:sp>
      <p:sp>
        <p:nvSpPr>
          <p:cNvPr id="390" name="CustomShape 15"/>
          <p:cNvSpPr/>
          <p:nvPr/>
        </p:nvSpPr>
        <p:spPr>
          <a:xfrm>
            <a:off x="7941960" y="3521520"/>
            <a:ext cx="227520" cy="227520"/>
          </a:xfrm>
          <a:prstGeom prst="flowChartConnector">
            <a:avLst/>
          </a:prstGeom>
          <a:solidFill>
            <a:srgbClr val="ffffff"/>
          </a:solidFill>
          <a:ln w="25560">
            <a:solidFill>
              <a:srgbClr val="4f81bd"/>
            </a:solidFill>
            <a:round/>
          </a:ln>
        </p:spPr>
      </p:sp>
      <p:sp>
        <p:nvSpPr>
          <p:cNvPr id="391" name="Line 16"/>
          <p:cNvSpPr/>
          <p:nvPr/>
        </p:nvSpPr>
        <p:spPr>
          <a:xfrm flipV="1">
            <a:off x="6228000" y="4651920"/>
            <a:ext cx="0" cy="459000"/>
          </a:xfrm>
          <a:prstGeom prst="line">
            <a:avLst/>
          </a:prstGeom>
          <a:ln w="9360">
            <a:solidFill>
              <a:srgbClr val="4a7ebb"/>
            </a:solidFill>
            <a:round/>
          </a:ln>
        </p:spPr>
      </p:sp>
      <p:sp>
        <p:nvSpPr>
          <p:cNvPr id="392" name="Line 17"/>
          <p:cNvSpPr/>
          <p:nvPr/>
        </p:nvSpPr>
        <p:spPr>
          <a:xfrm flipV="1">
            <a:off x="6715080" y="4403880"/>
            <a:ext cx="0" cy="678240"/>
          </a:xfrm>
          <a:prstGeom prst="line">
            <a:avLst/>
          </a:prstGeom>
          <a:ln w="9360">
            <a:solidFill>
              <a:srgbClr val="4a7ebb"/>
            </a:solidFill>
            <a:round/>
          </a:ln>
        </p:spPr>
      </p:sp>
      <p:sp>
        <p:nvSpPr>
          <p:cNvPr id="393" name="Line 18"/>
          <p:cNvSpPr/>
          <p:nvPr/>
        </p:nvSpPr>
        <p:spPr>
          <a:xfrm flipV="1">
            <a:off x="7156080" y="4211640"/>
            <a:ext cx="0" cy="899280"/>
          </a:xfrm>
          <a:prstGeom prst="line">
            <a:avLst/>
          </a:prstGeom>
          <a:ln w="9360">
            <a:solidFill>
              <a:srgbClr val="4a7ebb"/>
            </a:solidFill>
            <a:round/>
          </a:ln>
        </p:spPr>
      </p:sp>
      <p:sp>
        <p:nvSpPr>
          <p:cNvPr id="394" name="Line 19"/>
          <p:cNvSpPr/>
          <p:nvPr/>
        </p:nvSpPr>
        <p:spPr>
          <a:xfrm flipV="1">
            <a:off x="7588080" y="3989160"/>
            <a:ext cx="0" cy="1121760"/>
          </a:xfrm>
          <a:prstGeom prst="line">
            <a:avLst/>
          </a:prstGeom>
          <a:ln cap="rnd" w="9360">
            <a:solidFill>
              <a:srgbClr val="4a7ebb"/>
            </a:solidFill>
            <a:custDash>
              <a:ds d="35000" sp="35000"/>
            </a:custDash>
            <a:round/>
          </a:ln>
        </p:spPr>
      </p:sp>
      <p:sp>
        <p:nvSpPr>
          <p:cNvPr id="395" name="Line 20"/>
          <p:cNvSpPr/>
          <p:nvPr/>
        </p:nvSpPr>
        <p:spPr>
          <a:xfrm flipV="1">
            <a:off x="8056080" y="3749760"/>
            <a:ext cx="0" cy="1361160"/>
          </a:xfrm>
          <a:prstGeom prst="line">
            <a:avLst/>
          </a:prstGeom>
          <a:ln cap="rnd" w="9360">
            <a:solidFill>
              <a:srgbClr val="4a7ebb"/>
            </a:solidFill>
            <a:custDash>
              <a:ds d="35000" sp="35000"/>
            </a:custDash>
            <a:round/>
          </a:ln>
        </p:spPr>
      </p:sp>
      <p:sp>
        <p:nvSpPr>
          <p:cNvPr id="396" name="Line 21"/>
          <p:cNvSpPr/>
          <p:nvPr/>
        </p:nvSpPr>
        <p:spPr>
          <a:xfrm flipH="1">
            <a:off x="5571000" y="4552920"/>
            <a:ext cx="657000" cy="0"/>
          </a:xfrm>
          <a:prstGeom prst="line">
            <a:avLst/>
          </a:prstGeom>
          <a:ln w="9360">
            <a:solidFill>
              <a:srgbClr val="4a7ebb"/>
            </a:solidFill>
            <a:round/>
          </a:ln>
        </p:spPr>
      </p:sp>
      <p:sp>
        <p:nvSpPr>
          <p:cNvPr id="397" name="Line 22"/>
          <p:cNvSpPr/>
          <p:nvPr/>
        </p:nvSpPr>
        <p:spPr>
          <a:xfrm flipH="1">
            <a:off x="5571000" y="4289760"/>
            <a:ext cx="1029600" cy="0"/>
          </a:xfrm>
          <a:prstGeom prst="line">
            <a:avLst/>
          </a:prstGeom>
          <a:ln w="9360">
            <a:solidFill>
              <a:srgbClr val="4a7ebb"/>
            </a:solidFill>
            <a:round/>
          </a:ln>
        </p:spPr>
      </p:sp>
      <p:sp>
        <p:nvSpPr>
          <p:cNvPr id="398" name="Line 23"/>
          <p:cNvSpPr/>
          <p:nvPr/>
        </p:nvSpPr>
        <p:spPr>
          <a:xfrm flipH="1">
            <a:off x="5571000" y="4097520"/>
            <a:ext cx="1470960" cy="0"/>
          </a:xfrm>
          <a:prstGeom prst="line">
            <a:avLst/>
          </a:prstGeom>
          <a:ln w="9360">
            <a:solidFill>
              <a:srgbClr val="4a7ebb"/>
            </a:solidFill>
            <a:round/>
          </a:ln>
        </p:spPr>
      </p:sp>
      <p:sp>
        <p:nvSpPr>
          <p:cNvPr id="399" name="Line 24"/>
          <p:cNvSpPr/>
          <p:nvPr/>
        </p:nvSpPr>
        <p:spPr>
          <a:xfrm flipH="1">
            <a:off x="5560560" y="3875040"/>
            <a:ext cx="1913400" cy="0"/>
          </a:xfrm>
          <a:prstGeom prst="line">
            <a:avLst/>
          </a:prstGeom>
          <a:ln w="9360">
            <a:solidFill>
              <a:srgbClr val="4a7ebb"/>
            </a:solidFill>
            <a:round/>
          </a:ln>
        </p:spPr>
      </p:sp>
      <p:sp>
        <p:nvSpPr>
          <p:cNvPr id="400" name="Line 25"/>
          <p:cNvSpPr/>
          <p:nvPr/>
        </p:nvSpPr>
        <p:spPr>
          <a:xfrm flipH="1">
            <a:off x="5571000" y="3635640"/>
            <a:ext cx="2370960" cy="0"/>
          </a:xfrm>
          <a:prstGeom prst="line">
            <a:avLst/>
          </a:prstGeom>
          <a:ln w="9360">
            <a:solidFill>
              <a:srgbClr val="4a7ebb"/>
            </a:solidFill>
            <a:round/>
          </a:ln>
        </p:spPr>
      </p:sp>
      <p:sp>
        <p:nvSpPr>
          <p:cNvPr id="401" name="CustomShape 26"/>
          <p:cNvSpPr/>
          <p:nvPr/>
        </p:nvSpPr>
        <p:spPr>
          <a:xfrm flipV="1">
            <a:off x="1219320" y="2842200"/>
            <a:ext cx="360" cy="2274840"/>
          </a:xfrm>
          <a:prstGeom prst="straightConnector1">
            <a:avLst/>
          </a:prstGeom>
          <a:noFill/>
          <a:ln w="34920">
            <a:solidFill>
              <a:srgbClr val="4a7ebb"/>
            </a:solidFill>
            <a:round/>
            <a:tailEnd len="med" type="arrow" w="med"/>
          </a:ln>
        </p:spPr>
      </p:sp>
      <p:sp>
        <p:nvSpPr>
          <p:cNvPr id="402" name="CustomShape 27"/>
          <p:cNvSpPr/>
          <p:nvPr/>
        </p:nvSpPr>
        <p:spPr>
          <a:xfrm>
            <a:off x="1219320" y="5120280"/>
            <a:ext cx="2598120" cy="360"/>
          </a:xfrm>
          <a:prstGeom prst="straightConnector1">
            <a:avLst/>
          </a:prstGeom>
          <a:noFill/>
          <a:ln w="34920">
            <a:solidFill>
              <a:srgbClr val="4a7ebb"/>
            </a:solidFill>
            <a:round/>
            <a:tailEnd len="med" type="arrow" w="med"/>
          </a:ln>
        </p:spPr>
      </p:sp>
      <p:sp>
        <p:nvSpPr>
          <p:cNvPr id="403" name="Line 28"/>
          <p:cNvSpPr/>
          <p:nvPr/>
        </p:nvSpPr>
        <p:spPr>
          <a:xfrm flipV="1">
            <a:off x="1600200" y="3596040"/>
            <a:ext cx="2218320" cy="1143000"/>
          </a:xfrm>
          <a:prstGeom prst="line">
            <a:avLst/>
          </a:prstGeom>
          <a:ln w="31680">
            <a:solidFill>
              <a:srgbClr val="000000"/>
            </a:solidFill>
            <a:round/>
          </a:ln>
        </p:spPr>
      </p:sp>
      <p:sp>
        <p:nvSpPr>
          <p:cNvPr id="404" name="CustomShape 29"/>
          <p:cNvSpPr/>
          <p:nvPr/>
        </p:nvSpPr>
        <p:spPr>
          <a:xfrm>
            <a:off x="1761840" y="4449960"/>
            <a:ext cx="227520" cy="227520"/>
          </a:xfrm>
          <a:prstGeom prst="flowChartConnector">
            <a:avLst/>
          </a:prstGeom>
          <a:solidFill>
            <a:srgbClr val="4f81bd"/>
          </a:solidFill>
          <a:ln w="25560">
            <a:solidFill>
              <a:srgbClr val="3a5f8b"/>
            </a:solidFill>
            <a:round/>
          </a:ln>
        </p:spPr>
      </p:sp>
      <p:sp>
        <p:nvSpPr>
          <p:cNvPr id="405" name="CustomShape 30"/>
          <p:cNvSpPr/>
          <p:nvPr/>
        </p:nvSpPr>
        <p:spPr>
          <a:xfrm>
            <a:off x="3250440" y="3698640"/>
            <a:ext cx="227520" cy="227520"/>
          </a:xfrm>
          <a:prstGeom prst="flowChartConnector">
            <a:avLst/>
          </a:prstGeom>
          <a:solidFill>
            <a:srgbClr val="4f81bd"/>
          </a:solidFill>
          <a:ln w="25560">
            <a:solidFill>
              <a:srgbClr val="3a5f8b"/>
            </a:solidFill>
            <a:round/>
          </a:ln>
        </p:spPr>
      </p:sp>
      <p:sp>
        <p:nvSpPr>
          <p:cNvPr id="406" name="CustomShape 31"/>
          <p:cNvSpPr/>
          <p:nvPr/>
        </p:nvSpPr>
        <p:spPr>
          <a:xfrm>
            <a:off x="2227680" y="4251960"/>
            <a:ext cx="227520" cy="227520"/>
          </a:xfrm>
          <a:prstGeom prst="flowChartConnector">
            <a:avLst/>
          </a:prstGeom>
          <a:solidFill>
            <a:srgbClr val="ffffff"/>
          </a:solidFill>
          <a:ln w="25560">
            <a:solidFill>
              <a:srgbClr val="4f81bd"/>
            </a:solidFill>
            <a:round/>
          </a:ln>
        </p:spPr>
      </p:sp>
      <p:sp>
        <p:nvSpPr>
          <p:cNvPr id="407" name="CustomShape 32"/>
          <p:cNvSpPr/>
          <p:nvPr/>
        </p:nvSpPr>
        <p:spPr>
          <a:xfrm>
            <a:off x="2729520" y="3962520"/>
            <a:ext cx="227520" cy="227520"/>
          </a:xfrm>
          <a:prstGeom prst="flowChartConnector">
            <a:avLst/>
          </a:prstGeom>
          <a:solidFill>
            <a:srgbClr val="ffffff"/>
          </a:solidFill>
          <a:ln w="25560">
            <a:solidFill>
              <a:srgbClr val="4f81bd"/>
            </a:solidFill>
            <a:round/>
          </a:ln>
        </p:spPr>
      </p:sp>
      <p:sp>
        <p:nvSpPr>
          <p:cNvPr id="408" name="Line 33"/>
          <p:cNvSpPr/>
          <p:nvPr/>
        </p:nvSpPr>
        <p:spPr>
          <a:xfrm flipV="1">
            <a:off x="1875960" y="4678560"/>
            <a:ext cx="0" cy="441720"/>
          </a:xfrm>
          <a:prstGeom prst="line">
            <a:avLst/>
          </a:prstGeom>
          <a:ln w="9360">
            <a:solidFill>
              <a:srgbClr val="4a7ebb"/>
            </a:solidFill>
            <a:round/>
          </a:ln>
        </p:spPr>
      </p:sp>
      <p:sp>
        <p:nvSpPr>
          <p:cNvPr id="409" name="Line 34"/>
          <p:cNvSpPr/>
          <p:nvPr/>
        </p:nvSpPr>
        <p:spPr>
          <a:xfrm flipV="1">
            <a:off x="3364560" y="3927240"/>
            <a:ext cx="0" cy="1193040"/>
          </a:xfrm>
          <a:prstGeom prst="line">
            <a:avLst/>
          </a:prstGeom>
          <a:ln w="9360">
            <a:solidFill>
              <a:srgbClr val="4a7ebb"/>
            </a:solidFill>
            <a:round/>
          </a:ln>
        </p:spPr>
      </p:sp>
      <p:sp>
        <p:nvSpPr>
          <p:cNvPr id="410" name="Line 35"/>
          <p:cNvSpPr/>
          <p:nvPr/>
        </p:nvSpPr>
        <p:spPr>
          <a:xfrm flipV="1">
            <a:off x="2341800" y="4480200"/>
            <a:ext cx="0" cy="566280"/>
          </a:xfrm>
          <a:prstGeom prst="line">
            <a:avLst/>
          </a:prstGeom>
          <a:ln cap="rnd" w="9360">
            <a:solidFill>
              <a:srgbClr val="4a7ebb"/>
            </a:solidFill>
            <a:custDash>
              <a:ds d="35000" sp="35000"/>
            </a:custDash>
            <a:round/>
          </a:ln>
        </p:spPr>
      </p:sp>
      <p:sp>
        <p:nvSpPr>
          <p:cNvPr id="411" name="Line 36"/>
          <p:cNvSpPr/>
          <p:nvPr/>
        </p:nvSpPr>
        <p:spPr>
          <a:xfrm flipV="1">
            <a:off x="2843640" y="4190760"/>
            <a:ext cx="0" cy="929520"/>
          </a:xfrm>
          <a:prstGeom prst="line">
            <a:avLst/>
          </a:prstGeom>
          <a:ln cap="rnd" w="9360">
            <a:solidFill>
              <a:srgbClr val="4a7ebb"/>
            </a:solidFill>
            <a:custDash>
              <a:ds d="35000" sp="35000"/>
            </a:custDash>
            <a:round/>
          </a:ln>
        </p:spPr>
      </p:sp>
      <p:sp>
        <p:nvSpPr>
          <p:cNvPr id="412" name="Line 37"/>
          <p:cNvSpPr/>
          <p:nvPr/>
        </p:nvSpPr>
        <p:spPr>
          <a:xfrm flipH="1">
            <a:off x="1218960" y="4579920"/>
            <a:ext cx="657000" cy="0"/>
          </a:xfrm>
          <a:prstGeom prst="line">
            <a:avLst/>
          </a:prstGeom>
          <a:ln w="9360">
            <a:solidFill>
              <a:srgbClr val="4a7ebb"/>
            </a:solidFill>
            <a:round/>
          </a:ln>
        </p:spPr>
      </p:sp>
      <p:sp>
        <p:nvSpPr>
          <p:cNvPr id="413" name="Line 38"/>
          <p:cNvSpPr/>
          <p:nvPr/>
        </p:nvSpPr>
        <p:spPr>
          <a:xfrm flipH="1" flipV="1">
            <a:off x="1218960" y="3810600"/>
            <a:ext cx="2031120" cy="2160"/>
          </a:xfrm>
          <a:prstGeom prst="line">
            <a:avLst/>
          </a:prstGeom>
          <a:ln w="9360">
            <a:solidFill>
              <a:srgbClr val="4a7ebb"/>
            </a:solidFill>
            <a:round/>
          </a:ln>
        </p:spPr>
      </p:sp>
      <p:sp>
        <p:nvSpPr>
          <p:cNvPr id="414" name="Line 39"/>
          <p:cNvSpPr/>
          <p:nvPr/>
        </p:nvSpPr>
        <p:spPr>
          <a:xfrm flipH="1">
            <a:off x="1218960" y="4366080"/>
            <a:ext cx="1008360" cy="0"/>
          </a:xfrm>
          <a:prstGeom prst="line">
            <a:avLst/>
          </a:prstGeom>
          <a:ln w="9360">
            <a:solidFill>
              <a:srgbClr val="4a7ebb"/>
            </a:solidFill>
            <a:round/>
          </a:ln>
        </p:spPr>
      </p:sp>
      <p:sp>
        <p:nvSpPr>
          <p:cNvPr id="415" name="Line 40"/>
          <p:cNvSpPr/>
          <p:nvPr/>
        </p:nvSpPr>
        <p:spPr>
          <a:xfrm flipH="1">
            <a:off x="1218960" y="4076640"/>
            <a:ext cx="1510560" cy="0"/>
          </a:xfrm>
          <a:prstGeom prst="line">
            <a:avLst/>
          </a:prstGeom>
          <a:ln w="9360">
            <a:solidFill>
              <a:srgbClr val="4a7ebb"/>
            </a:solidFill>
            <a:round/>
          </a:ln>
        </p:spPr>
      </p:sp>
      <p:sp>
        <p:nvSpPr>
          <p:cNvPr id="416" name="CustomShape 41"/>
          <p:cNvSpPr/>
          <p:nvPr/>
        </p:nvSpPr>
        <p:spPr>
          <a:xfrm>
            <a:off x="744120" y="2844360"/>
            <a:ext cx="352800" cy="394560"/>
          </a:xfrm>
          <a:prstGeom prst="rect">
            <a:avLst/>
          </a:prstGeom>
          <a:noFill/>
          <a:ln>
            <a:noFill/>
          </a:ln>
        </p:spPr>
        <p:txBody>
          <a:bodyPr wrap="none" lIns="90000" rIns="90000" tIns="45000" bIns="45000"/>
          <a:p>
            <a:pPr>
              <a:lnSpc>
                <a:spcPct val="100000"/>
              </a:lnSpc>
            </a:pPr>
            <a:r>
              <a:rPr lang="en-US" sz="2000">
                <a:solidFill>
                  <a:srgbClr val="000000"/>
                </a:solidFill>
                <a:latin typeface="Calibri"/>
              </a:rPr>
              <a:t>X</a:t>
            </a:r>
            <a:endParaRPr/>
          </a:p>
        </p:txBody>
      </p:sp>
      <p:sp>
        <p:nvSpPr>
          <p:cNvPr id="417" name="CustomShape 42"/>
          <p:cNvSpPr/>
          <p:nvPr/>
        </p:nvSpPr>
        <p:spPr>
          <a:xfrm>
            <a:off x="5096160" y="2844360"/>
            <a:ext cx="352800" cy="394560"/>
          </a:xfrm>
          <a:prstGeom prst="rect">
            <a:avLst/>
          </a:prstGeom>
          <a:noFill/>
          <a:ln>
            <a:noFill/>
          </a:ln>
        </p:spPr>
        <p:txBody>
          <a:bodyPr wrap="none" lIns="90000" rIns="90000" tIns="45000" bIns="45000"/>
          <a:p>
            <a:pPr>
              <a:lnSpc>
                <a:spcPct val="100000"/>
              </a:lnSpc>
            </a:pPr>
            <a:r>
              <a:rPr lang="en-US" sz="2000">
                <a:solidFill>
                  <a:srgbClr val="000000"/>
                </a:solidFill>
                <a:latin typeface="Calibri"/>
              </a:rPr>
              <a:t>X</a:t>
            </a:r>
            <a:endParaRPr/>
          </a:p>
        </p:txBody>
      </p:sp>
      <p:sp>
        <p:nvSpPr>
          <p:cNvPr id="418" name="CustomShape 43"/>
          <p:cNvSpPr/>
          <p:nvPr/>
        </p:nvSpPr>
        <p:spPr>
          <a:xfrm>
            <a:off x="3803400" y="5166360"/>
            <a:ext cx="329760" cy="394560"/>
          </a:xfrm>
          <a:prstGeom prst="rect">
            <a:avLst/>
          </a:prstGeom>
          <a:noFill/>
          <a:ln>
            <a:noFill/>
          </a:ln>
        </p:spPr>
        <p:txBody>
          <a:bodyPr wrap="none" lIns="90000" rIns="90000" tIns="45000" bIns="45000"/>
          <a:p>
            <a:pPr>
              <a:lnSpc>
                <a:spcPct val="100000"/>
              </a:lnSpc>
            </a:pPr>
            <a:r>
              <a:rPr lang="en-US" sz="2000">
                <a:solidFill>
                  <a:srgbClr val="000000"/>
                </a:solidFill>
                <a:latin typeface="Calibri"/>
              </a:rPr>
              <a:t>y</a:t>
            </a:r>
            <a:endParaRPr/>
          </a:p>
        </p:txBody>
      </p:sp>
      <p:sp>
        <p:nvSpPr>
          <p:cNvPr id="419" name="CustomShape 44"/>
          <p:cNvSpPr/>
          <p:nvPr/>
        </p:nvSpPr>
        <p:spPr>
          <a:xfrm>
            <a:off x="8120880" y="5166360"/>
            <a:ext cx="329760" cy="394560"/>
          </a:xfrm>
          <a:prstGeom prst="rect">
            <a:avLst/>
          </a:prstGeom>
          <a:noFill/>
          <a:ln>
            <a:noFill/>
          </a:ln>
        </p:spPr>
        <p:txBody>
          <a:bodyPr wrap="none" lIns="90000" rIns="90000" tIns="45000" bIns="45000"/>
          <a:p>
            <a:pPr>
              <a:lnSpc>
                <a:spcPct val="100000"/>
              </a:lnSpc>
            </a:pPr>
            <a:r>
              <a:rPr lang="en-US" sz="2000">
                <a:solidFill>
                  <a:srgbClr val="000000"/>
                </a:solidFill>
                <a:latin typeface="Calibri"/>
              </a:rPr>
              <a:t>y</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0" name="CustomShape 1"/>
          <p:cNvSpPr/>
          <p:nvPr/>
        </p:nvSpPr>
        <p:spPr>
          <a:xfrm>
            <a:off x="0" y="169200"/>
            <a:ext cx="9142920" cy="1324440"/>
          </a:xfrm>
          <a:prstGeom prst="rect">
            <a:avLst/>
          </a:prstGeom>
          <a:noFill/>
          <a:ln>
            <a:noFill/>
          </a:ln>
        </p:spPr>
        <p:txBody>
          <a:bodyPr lIns="90000" rIns="90000" tIns="45000" bIns="45000" anchor="ctr"/>
          <a:p>
            <a:pPr>
              <a:lnSpc>
                <a:spcPct val="100000"/>
              </a:lnSpc>
            </a:pPr>
            <a:r>
              <a:rPr lang="en-US" sz="4400">
                <a:solidFill>
                  <a:srgbClr val="000000"/>
                </a:solidFill>
                <a:latin typeface="Calibri"/>
              </a:rPr>
              <a:t>4.1 Event-based Media Geoannotation</a:t>
            </a:r>
            <a:endParaRPr/>
          </a:p>
        </p:txBody>
      </p:sp>
      <p:sp>
        <p:nvSpPr>
          <p:cNvPr id="421" name="CustomShape 2"/>
          <p:cNvSpPr/>
          <p:nvPr/>
        </p:nvSpPr>
        <p:spPr>
          <a:xfrm>
            <a:off x="6553080" y="6356520"/>
            <a:ext cx="2132640" cy="363960"/>
          </a:xfrm>
          <a:prstGeom prst="rect">
            <a:avLst/>
          </a:prstGeom>
          <a:noFill/>
          <a:ln>
            <a:noFill/>
          </a:ln>
        </p:spPr>
      </p:sp>
      <p:pic>
        <p:nvPicPr>
          <p:cNvPr id="422" name="Picture 2" descr=""/>
          <p:cNvPicPr/>
          <p:nvPr/>
        </p:nvPicPr>
        <p:blipFill>
          <a:blip r:embed="rId1"/>
          <a:stretch>
            <a:fillRect/>
          </a:stretch>
        </p:blipFill>
        <p:spPr>
          <a:xfrm>
            <a:off x="2513880" y="1880280"/>
            <a:ext cx="221760" cy="360720"/>
          </a:xfrm>
          <a:prstGeom prst="rect">
            <a:avLst/>
          </a:prstGeom>
          <a:ln>
            <a:noFill/>
          </a:ln>
        </p:spPr>
      </p:pic>
      <p:pic>
        <p:nvPicPr>
          <p:cNvPr id="423" name="Picture 2" descr=""/>
          <p:cNvPicPr/>
          <p:nvPr/>
        </p:nvPicPr>
        <p:blipFill>
          <a:blip r:embed="rId2"/>
          <a:stretch>
            <a:fillRect/>
          </a:stretch>
        </p:blipFill>
        <p:spPr>
          <a:xfrm>
            <a:off x="3518640" y="1880280"/>
            <a:ext cx="221760" cy="360720"/>
          </a:xfrm>
          <a:prstGeom prst="rect">
            <a:avLst/>
          </a:prstGeom>
          <a:ln>
            <a:noFill/>
          </a:ln>
        </p:spPr>
      </p:pic>
      <p:pic>
        <p:nvPicPr>
          <p:cNvPr id="424" name="Picture 2" descr=""/>
          <p:cNvPicPr/>
          <p:nvPr/>
        </p:nvPicPr>
        <p:blipFill>
          <a:blip r:embed="rId3"/>
          <a:stretch>
            <a:fillRect/>
          </a:stretch>
        </p:blipFill>
        <p:spPr>
          <a:xfrm>
            <a:off x="4932720" y="1880280"/>
            <a:ext cx="221760" cy="360720"/>
          </a:xfrm>
          <a:prstGeom prst="rect">
            <a:avLst/>
          </a:prstGeom>
          <a:ln>
            <a:noFill/>
          </a:ln>
        </p:spPr>
      </p:pic>
      <p:pic>
        <p:nvPicPr>
          <p:cNvPr id="425" name="Picture 2" descr=""/>
          <p:cNvPicPr/>
          <p:nvPr/>
        </p:nvPicPr>
        <p:blipFill>
          <a:blip r:embed="rId4"/>
          <a:stretch>
            <a:fillRect/>
          </a:stretch>
        </p:blipFill>
        <p:spPr>
          <a:xfrm>
            <a:off x="2057400" y="1880280"/>
            <a:ext cx="221760" cy="360720"/>
          </a:xfrm>
          <a:prstGeom prst="rect">
            <a:avLst/>
          </a:prstGeom>
          <a:ln>
            <a:noFill/>
          </a:ln>
        </p:spPr>
      </p:pic>
      <p:pic>
        <p:nvPicPr>
          <p:cNvPr id="426" name="Picture 2" descr=""/>
          <p:cNvPicPr/>
          <p:nvPr/>
        </p:nvPicPr>
        <p:blipFill>
          <a:blip r:embed="rId5"/>
          <a:stretch>
            <a:fillRect/>
          </a:stretch>
        </p:blipFill>
        <p:spPr>
          <a:xfrm>
            <a:off x="3855600" y="1880280"/>
            <a:ext cx="221760" cy="360720"/>
          </a:xfrm>
          <a:prstGeom prst="rect">
            <a:avLst/>
          </a:prstGeom>
          <a:ln>
            <a:noFill/>
          </a:ln>
        </p:spPr>
      </p:pic>
      <p:pic>
        <p:nvPicPr>
          <p:cNvPr id="427" name="Picture 2" descr=""/>
          <p:cNvPicPr/>
          <p:nvPr/>
        </p:nvPicPr>
        <p:blipFill>
          <a:blip r:embed="rId6"/>
          <a:stretch>
            <a:fillRect/>
          </a:stretch>
        </p:blipFill>
        <p:spPr>
          <a:xfrm>
            <a:off x="6403680" y="1880280"/>
            <a:ext cx="221760" cy="360720"/>
          </a:xfrm>
          <a:prstGeom prst="rect">
            <a:avLst/>
          </a:prstGeom>
          <a:ln>
            <a:noFill/>
          </a:ln>
        </p:spPr>
      </p:pic>
      <p:sp>
        <p:nvSpPr>
          <p:cNvPr id="428" name="CustomShape 3"/>
          <p:cNvSpPr/>
          <p:nvPr/>
        </p:nvSpPr>
        <p:spPr>
          <a:xfrm>
            <a:off x="1523880" y="2276640"/>
            <a:ext cx="5866200" cy="360"/>
          </a:xfrm>
          <a:prstGeom prst="straightConnector1">
            <a:avLst/>
          </a:prstGeom>
          <a:noFill/>
          <a:ln w="38160">
            <a:solidFill>
              <a:srgbClr val="4a7ebb"/>
            </a:solidFill>
            <a:round/>
            <a:tailEnd len="med" type="arrow" w="med"/>
          </a:ln>
        </p:spPr>
      </p:sp>
      <p:sp>
        <p:nvSpPr>
          <p:cNvPr id="429" name="CustomShape 4"/>
          <p:cNvSpPr/>
          <p:nvPr/>
        </p:nvSpPr>
        <p:spPr>
          <a:xfrm>
            <a:off x="1862280" y="2450160"/>
            <a:ext cx="305640" cy="360"/>
          </a:xfrm>
          <a:prstGeom prst="straightConnector1">
            <a:avLst/>
          </a:prstGeom>
          <a:noFill/>
          <a:ln w="9360">
            <a:solidFill>
              <a:srgbClr val="4a7ebb"/>
            </a:solidFill>
            <a:round/>
            <a:headEnd len="med" type="arrow" w="med"/>
            <a:tailEnd len="med" type="arrow" w="med"/>
          </a:ln>
        </p:spPr>
      </p:sp>
      <p:sp>
        <p:nvSpPr>
          <p:cNvPr id="430" name="CustomShape 5"/>
          <p:cNvSpPr/>
          <p:nvPr/>
        </p:nvSpPr>
        <p:spPr>
          <a:xfrm>
            <a:off x="2643120" y="2460600"/>
            <a:ext cx="632160" cy="360"/>
          </a:xfrm>
          <a:prstGeom prst="straightConnector1">
            <a:avLst/>
          </a:prstGeom>
          <a:noFill/>
          <a:ln w="9360">
            <a:solidFill>
              <a:srgbClr val="4a7ebb"/>
            </a:solidFill>
            <a:round/>
            <a:headEnd len="med" type="arrow" w="med"/>
            <a:tailEnd len="med" type="arrow" w="med"/>
          </a:ln>
        </p:spPr>
      </p:sp>
      <p:pic>
        <p:nvPicPr>
          <p:cNvPr id="431" name="Picture 2" descr=""/>
          <p:cNvPicPr/>
          <p:nvPr/>
        </p:nvPicPr>
        <p:blipFill>
          <a:blip r:embed="rId7"/>
          <a:stretch>
            <a:fillRect/>
          </a:stretch>
        </p:blipFill>
        <p:spPr>
          <a:xfrm>
            <a:off x="2032920" y="3954960"/>
            <a:ext cx="232200" cy="395280"/>
          </a:xfrm>
          <a:prstGeom prst="rect">
            <a:avLst/>
          </a:prstGeom>
          <a:ln>
            <a:noFill/>
          </a:ln>
        </p:spPr>
      </p:pic>
      <p:pic>
        <p:nvPicPr>
          <p:cNvPr id="432" name="Picture 3" descr=""/>
          <p:cNvPicPr/>
          <p:nvPr/>
        </p:nvPicPr>
        <p:blipFill>
          <a:blip r:embed="rId8"/>
          <a:stretch>
            <a:fillRect/>
          </a:stretch>
        </p:blipFill>
        <p:spPr>
          <a:xfrm>
            <a:off x="2396880" y="3954960"/>
            <a:ext cx="232200" cy="395280"/>
          </a:xfrm>
          <a:prstGeom prst="rect">
            <a:avLst/>
          </a:prstGeom>
          <a:ln>
            <a:noFill/>
          </a:ln>
        </p:spPr>
      </p:pic>
      <p:pic>
        <p:nvPicPr>
          <p:cNvPr id="433" name="Picture 4" descr=""/>
          <p:cNvPicPr/>
          <p:nvPr/>
        </p:nvPicPr>
        <p:blipFill>
          <a:blip r:embed="rId9"/>
          <a:stretch>
            <a:fillRect/>
          </a:stretch>
        </p:blipFill>
        <p:spPr>
          <a:xfrm>
            <a:off x="1720800" y="1880280"/>
            <a:ext cx="211680" cy="360720"/>
          </a:xfrm>
          <a:prstGeom prst="rect">
            <a:avLst/>
          </a:prstGeom>
          <a:ln>
            <a:noFill/>
          </a:ln>
        </p:spPr>
      </p:pic>
      <p:pic>
        <p:nvPicPr>
          <p:cNvPr id="434" name="Picture 5" descr=""/>
          <p:cNvPicPr/>
          <p:nvPr/>
        </p:nvPicPr>
        <p:blipFill>
          <a:blip r:embed="rId10"/>
          <a:stretch>
            <a:fillRect/>
          </a:stretch>
        </p:blipFill>
        <p:spPr>
          <a:xfrm>
            <a:off x="3493440" y="5476680"/>
            <a:ext cx="218880" cy="372960"/>
          </a:xfrm>
          <a:prstGeom prst="rect">
            <a:avLst/>
          </a:prstGeom>
          <a:ln>
            <a:noFill/>
          </a:ln>
        </p:spPr>
      </p:pic>
      <p:pic>
        <p:nvPicPr>
          <p:cNvPr id="435" name="Picture 6" descr=""/>
          <p:cNvPicPr/>
          <p:nvPr/>
        </p:nvPicPr>
        <p:blipFill>
          <a:blip r:embed="rId11"/>
          <a:stretch>
            <a:fillRect/>
          </a:stretch>
        </p:blipFill>
        <p:spPr>
          <a:xfrm>
            <a:off x="4166280" y="1880280"/>
            <a:ext cx="211680" cy="360720"/>
          </a:xfrm>
          <a:prstGeom prst="rect">
            <a:avLst/>
          </a:prstGeom>
          <a:ln>
            <a:noFill/>
          </a:ln>
        </p:spPr>
      </p:pic>
      <p:pic>
        <p:nvPicPr>
          <p:cNvPr id="436" name="Picture 7" descr=""/>
          <p:cNvPicPr/>
          <p:nvPr/>
        </p:nvPicPr>
        <p:blipFill>
          <a:blip r:embed="rId12"/>
          <a:stretch>
            <a:fillRect/>
          </a:stretch>
        </p:blipFill>
        <p:spPr>
          <a:xfrm>
            <a:off x="3196440" y="1890360"/>
            <a:ext cx="205920" cy="350640"/>
          </a:xfrm>
          <a:prstGeom prst="rect">
            <a:avLst/>
          </a:prstGeom>
          <a:ln>
            <a:noFill/>
          </a:ln>
        </p:spPr>
      </p:pic>
      <p:pic>
        <p:nvPicPr>
          <p:cNvPr id="437" name="Picture 8" descr=""/>
          <p:cNvPicPr/>
          <p:nvPr/>
        </p:nvPicPr>
        <p:blipFill>
          <a:blip r:embed="rId13"/>
          <a:stretch>
            <a:fillRect/>
          </a:stretch>
        </p:blipFill>
        <p:spPr>
          <a:xfrm>
            <a:off x="3835440" y="5468040"/>
            <a:ext cx="232200" cy="395640"/>
          </a:xfrm>
          <a:prstGeom prst="rect">
            <a:avLst/>
          </a:prstGeom>
          <a:ln>
            <a:noFill/>
          </a:ln>
        </p:spPr>
      </p:pic>
      <p:sp>
        <p:nvSpPr>
          <p:cNvPr id="438" name="CustomShape 6"/>
          <p:cNvSpPr/>
          <p:nvPr/>
        </p:nvSpPr>
        <p:spPr>
          <a:xfrm>
            <a:off x="5128920" y="2463120"/>
            <a:ext cx="974520" cy="360"/>
          </a:xfrm>
          <a:prstGeom prst="straightConnector1">
            <a:avLst/>
          </a:prstGeom>
          <a:noFill/>
          <a:ln w="9360">
            <a:solidFill>
              <a:srgbClr val="4a7ebb"/>
            </a:solidFill>
            <a:round/>
            <a:headEnd len="med" type="arrow" w="med"/>
            <a:tailEnd len="med" type="arrow" w="med"/>
          </a:ln>
        </p:spPr>
      </p:sp>
      <p:pic>
        <p:nvPicPr>
          <p:cNvPr id="439" name="Picture 9" descr=""/>
          <p:cNvPicPr/>
          <p:nvPr/>
        </p:nvPicPr>
        <p:blipFill>
          <a:blip r:embed="rId14"/>
          <a:stretch>
            <a:fillRect/>
          </a:stretch>
        </p:blipFill>
        <p:spPr>
          <a:xfrm>
            <a:off x="6808320" y="1890360"/>
            <a:ext cx="205920" cy="350640"/>
          </a:xfrm>
          <a:prstGeom prst="rect">
            <a:avLst/>
          </a:prstGeom>
          <a:ln>
            <a:noFill/>
          </a:ln>
        </p:spPr>
      </p:pic>
      <p:pic>
        <p:nvPicPr>
          <p:cNvPr id="440" name="Picture 11" descr=""/>
          <p:cNvPicPr/>
          <p:nvPr/>
        </p:nvPicPr>
        <p:blipFill>
          <a:blip r:embed="rId15"/>
          <a:stretch>
            <a:fillRect/>
          </a:stretch>
        </p:blipFill>
        <p:spPr>
          <a:xfrm>
            <a:off x="5999040" y="3954960"/>
            <a:ext cx="229320" cy="390240"/>
          </a:xfrm>
          <a:prstGeom prst="rect">
            <a:avLst/>
          </a:prstGeom>
          <a:ln>
            <a:noFill/>
          </a:ln>
        </p:spPr>
      </p:pic>
      <p:pic>
        <p:nvPicPr>
          <p:cNvPr id="441" name="Picture 12" descr=""/>
          <p:cNvPicPr/>
          <p:nvPr/>
        </p:nvPicPr>
        <p:blipFill>
          <a:blip r:embed="rId16"/>
          <a:stretch>
            <a:fillRect/>
          </a:stretch>
        </p:blipFill>
        <p:spPr>
          <a:xfrm>
            <a:off x="6379920" y="3954960"/>
            <a:ext cx="232200" cy="395280"/>
          </a:xfrm>
          <a:prstGeom prst="rect">
            <a:avLst/>
          </a:prstGeom>
          <a:ln>
            <a:noFill/>
          </a:ln>
        </p:spPr>
      </p:pic>
      <p:pic>
        <p:nvPicPr>
          <p:cNvPr id="442" name="Picture 2" descr=""/>
          <p:cNvPicPr/>
          <p:nvPr/>
        </p:nvPicPr>
        <p:blipFill>
          <a:blip r:embed="rId17"/>
          <a:stretch>
            <a:fillRect/>
          </a:stretch>
        </p:blipFill>
        <p:spPr>
          <a:xfrm>
            <a:off x="6019920" y="1880280"/>
            <a:ext cx="221760" cy="360720"/>
          </a:xfrm>
          <a:prstGeom prst="rect">
            <a:avLst/>
          </a:prstGeom>
          <a:ln>
            <a:noFill/>
          </a:ln>
        </p:spPr>
      </p:pic>
      <p:sp>
        <p:nvSpPr>
          <p:cNvPr id="443" name="CustomShape 7"/>
          <p:cNvSpPr/>
          <p:nvPr/>
        </p:nvSpPr>
        <p:spPr>
          <a:xfrm>
            <a:off x="2243880" y="2450160"/>
            <a:ext cx="305640" cy="360"/>
          </a:xfrm>
          <a:prstGeom prst="straightConnector1">
            <a:avLst/>
          </a:prstGeom>
          <a:noFill/>
          <a:ln w="9360">
            <a:solidFill>
              <a:srgbClr val="4a7ebb"/>
            </a:solidFill>
            <a:round/>
            <a:headEnd len="med" type="arrow" w="med"/>
            <a:tailEnd len="med" type="arrow" w="med"/>
          </a:ln>
        </p:spPr>
      </p:sp>
      <p:sp>
        <p:nvSpPr>
          <p:cNvPr id="444" name="CustomShape 8"/>
          <p:cNvSpPr/>
          <p:nvPr/>
        </p:nvSpPr>
        <p:spPr>
          <a:xfrm>
            <a:off x="3284280" y="2463120"/>
            <a:ext cx="305640" cy="360"/>
          </a:xfrm>
          <a:prstGeom prst="straightConnector1">
            <a:avLst/>
          </a:prstGeom>
          <a:noFill/>
          <a:ln w="9360">
            <a:solidFill>
              <a:srgbClr val="4a7ebb"/>
            </a:solidFill>
            <a:round/>
            <a:headEnd len="med" type="arrow" w="med"/>
            <a:tailEnd len="med" type="arrow" w="med"/>
          </a:ln>
        </p:spPr>
      </p:sp>
      <p:sp>
        <p:nvSpPr>
          <p:cNvPr id="445" name="CustomShape 9"/>
          <p:cNvSpPr/>
          <p:nvPr/>
        </p:nvSpPr>
        <p:spPr>
          <a:xfrm>
            <a:off x="3629880" y="2463120"/>
            <a:ext cx="305640" cy="360"/>
          </a:xfrm>
          <a:prstGeom prst="straightConnector1">
            <a:avLst/>
          </a:prstGeom>
          <a:noFill/>
          <a:ln w="9360">
            <a:solidFill>
              <a:srgbClr val="4a7ebb"/>
            </a:solidFill>
            <a:round/>
            <a:headEnd len="med" type="arrow" w="med"/>
            <a:tailEnd len="med" type="arrow" w="med"/>
          </a:ln>
        </p:spPr>
      </p:sp>
      <p:sp>
        <p:nvSpPr>
          <p:cNvPr id="446" name="CustomShape 10"/>
          <p:cNvSpPr/>
          <p:nvPr/>
        </p:nvSpPr>
        <p:spPr>
          <a:xfrm>
            <a:off x="3965040" y="2463120"/>
            <a:ext cx="305640" cy="360"/>
          </a:xfrm>
          <a:prstGeom prst="straightConnector1">
            <a:avLst/>
          </a:prstGeom>
          <a:noFill/>
          <a:ln w="9360">
            <a:solidFill>
              <a:srgbClr val="4a7ebb"/>
            </a:solidFill>
            <a:round/>
            <a:headEnd len="med" type="arrow" w="med"/>
            <a:tailEnd len="med" type="arrow" w="med"/>
          </a:ln>
        </p:spPr>
      </p:sp>
      <p:sp>
        <p:nvSpPr>
          <p:cNvPr id="447" name="CustomShape 11"/>
          <p:cNvSpPr/>
          <p:nvPr/>
        </p:nvSpPr>
        <p:spPr>
          <a:xfrm>
            <a:off x="4308120" y="2463120"/>
            <a:ext cx="632160" cy="360"/>
          </a:xfrm>
          <a:prstGeom prst="straightConnector1">
            <a:avLst/>
          </a:prstGeom>
          <a:noFill/>
          <a:ln w="9360">
            <a:solidFill>
              <a:srgbClr val="4a7ebb"/>
            </a:solidFill>
            <a:round/>
            <a:headEnd len="med" type="arrow" w="med"/>
            <a:tailEnd len="med" type="arrow" w="med"/>
          </a:ln>
        </p:spPr>
      </p:sp>
      <p:sp>
        <p:nvSpPr>
          <p:cNvPr id="448" name="CustomShape 12"/>
          <p:cNvSpPr/>
          <p:nvPr/>
        </p:nvSpPr>
        <p:spPr>
          <a:xfrm>
            <a:off x="6604920" y="2465280"/>
            <a:ext cx="305640" cy="360"/>
          </a:xfrm>
          <a:prstGeom prst="straightConnector1">
            <a:avLst/>
          </a:prstGeom>
          <a:noFill/>
          <a:ln w="9360">
            <a:solidFill>
              <a:srgbClr val="4a7ebb"/>
            </a:solidFill>
            <a:round/>
            <a:headEnd len="med" type="arrow" w="med"/>
            <a:tailEnd len="med" type="arrow" w="med"/>
          </a:ln>
        </p:spPr>
      </p:sp>
      <p:sp>
        <p:nvSpPr>
          <p:cNvPr id="449" name="CustomShape 13"/>
          <p:cNvSpPr/>
          <p:nvPr/>
        </p:nvSpPr>
        <p:spPr>
          <a:xfrm>
            <a:off x="6168240" y="2463120"/>
            <a:ext cx="305640" cy="360"/>
          </a:xfrm>
          <a:prstGeom prst="straightConnector1">
            <a:avLst/>
          </a:prstGeom>
          <a:noFill/>
          <a:ln w="9360">
            <a:solidFill>
              <a:srgbClr val="4a7ebb"/>
            </a:solidFill>
            <a:round/>
            <a:headEnd len="med" type="arrow" w="med"/>
            <a:tailEnd len="med" type="arrow" w="med"/>
          </a:ln>
        </p:spPr>
      </p:sp>
      <p:pic>
        <p:nvPicPr>
          <p:cNvPr id="450" name="Picture 2" descr=""/>
          <p:cNvPicPr/>
          <p:nvPr/>
        </p:nvPicPr>
        <p:blipFill>
          <a:blip r:embed="rId18"/>
          <a:stretch>
            <a:fillRect/>
          </a:stretch>
        </p:blipFill>
        <p:spPr>
          <a:xfrm>
            <a:off x="3518640" y="3989520"/>
            <a:ext cx="221760" cy="360720"/>
          </a:xfrm>
          <a:prstGeom prst="rect">
            <a:avLst/>
          </a:prstGeom>
          <a:ln>
            <a:noFill/>
          </a:ln>
        </p:spPr>
      </p:pic>
      <p:pic>
        <p:nvPicPr>
          <p:cNvPr id="451" name="Picture 2" descr=""/>
          <p:cNvPicPr/>
          <p:nvPr/>
        </p:nvPicPr>
        <p:blipFill>
          <a:blip r:embed="rId19"/>
          <a:stretch>
            <a:fillRect/>
          </a:stretch>
        </p:blipFill>
        <p:spPr>
          <a:xfrm>
            <a:off x="4932720" y="3989520"/>
            <a:ext cx="221760" cy="360720"/>
          </a:xfrm>
          <a:prstGeom prst="rect">
            <a:avLst/>
          </a:prstGeom>
          <a:ln>
            <a:noFill/>
          </a:ln>
        </p:spPr>
      </p:pic>
      <p:pic>
        <p:nvPicPr>
          <p:cNvPr id="452" name="Picture 2" descr=""/>
          <p:cNvPicPr/>
          <p:nvPr/>
        </p:nvPicPr>
        <p:blipFill>
          <a:blip r:embed="rId20"/>
          <a:stretch>
            <a:fillRect/>
          </a:stretch>
        </p:blipFill>
        <p:spPr>
          <a:xfrm>
            <a:off x="3855600" y="3989520"/>
            <a:ext cx="221760" cy="360720"/>
          </a:xfrm>
          <a:prstGeom prst="rect">
            <a:avLst/>
          </a:prstGeom>
          <a:ln>
            <a:noFill/>
          </a:ln>
        </p:spPr>
      </p:pic>
      <p:sp>
        <p:nvSpPr>
          <p:cNvPr id="453" name="CustomShape 14"/>
          <p:cNvSpPr/>
          <p:nvPr/>
        </p:nvSpPr>
        <p:spPr>
          <a:xfrm>
            <a:off x="1523880" y="4385880"/>
            <a:ext cx="5866200" cy="360"/>
          </a:xfrm>
          <a:prstGeom prst="straightConnector1">
            <a:avLst/>
          </a:prstGeom>
          <a:noFill/>
          <a:ln w="38160">
            <a:solidFill>
              <a:srgbClr val="4a7ebb"/>
            </a:solidFill>
            <a:round/>
            <a:tailEnd len="med" type="arrow" w="med"/>
          </a:ln>
        </p:spPr>
      </p:sp>
      <p:pic>
        <p:nvPicPr>
          <p:cNvPr id="454" name="Picture 4" descr=""/>
          <p:cNvPicPr/>
          <p:nvPr/>
        </p:nvPicPr>
        <p:blipFill>
          <a:blip r:embed="rId21"/>
          <a:stretch>
            <a:fillRect/>
          </a:stretch>
        </p:blipFill>
        <p:spPr>
          <a:xfrm>
            <a:off x="1700640" y="3954960"/>
            <a:ext cx="232200" cy="395280"/>
          </a:xfrm>
          <a:prstGeom prst="rect">
            <a:avLst/>
          </a:prstGeom>
          <a:ln>
            <a:noFill/>
          </a:ln>
        </p:spPr>
      </p:pic>
      <p:pic>
        <p:nvPicPr>
          <p:cNvPr id="455" name="Picture 6" descr=""/>
          <p:cNvPicPr/>
          <p:nvPr/>
        </p:nvPicPr>
        <p:blipFill>
          <a:blip r:embed="rId22"/>
          <a:stretch>
            <a:fillRect/>
          </a:stretch>
        </p:blipFill>
        <p:spPr>
          <a:xfrm>
            <a:off x="4166280" y="3989520"/>
            <a:ext cx="211680" cy="360720"/>
          </a:xfrm>
          <a:prstGeom prst="rect">
            <a:avLst/>
          </a:prstGeom>
          <a:ln>
            <a:noFill/>
          </a:ln>
        </p:spPr>
      </p:pic>
      <p:pic>
        <p:nvPicPr>
          <p:cNvPr id="456" name="Picture 7" descr=""/>
          <p:cNvPicPr/>
          <p:nvPr/>
        </p:nvPicPr>
        <p:blipFill>
          <a:blip r:embed="rId23"/>
          <a:stretch>
            <a:fillRect/>
          </a:stretch>
        </p:blipFill>
        <p:spPr>
          <a:xfrm>
            <a:off x="3196440" y="3999600"/>
            <a:ext cx="205920" cy="350640"/>
          </a:xfrm>
          <a:prstGeom prst="rect">
            <a:avLst/>
          </a:prstGeom>
          <a:ln>
            <a:noFill/>
          </a:ln>
        </p:spPr>
      </p:pic>
      <p:pic>
        <p:nvPicPr>
          <p:cNvPr id="457" name="Picture 9" descr=""/>
          <p:cNvPicPr/>
          <p:nvPr/>
        </p:nvPicPr>
        <p:blipFill>
          <a:blip r:embed="rId24"/>
          <a:stretch>
            <a:fillRect/>
          </a:stretch>
        </p:blipFill>
        <p:spPr>
          <a:xfrm>
            <a:off x="6820560" y="3954960"/>
            <a:ext cx="229320" cy="390240"/>
          </a:xfrm>
          <a:prstGeom prst="rect">
            <a:avLst/>
          </a:prstGeom>
          <a:ln>
            <a:noFill/>
          </a:ln>
        </p:spPr>
      </p:pic>
      <p:pic>
        <p:nvPicPr>
          <p:cNvPr id="458" name="Picture 2" descr=""/>
          <p:cNvPicPr/>
          <p:nvPr/>
        </p:nvPicPr>
        <p:blipFill>
          <a:blip r:embed="rId25"/>
          <a:stretch>
            <a:fillRect/>
          </a:stretch>
        </p:blipFill>
        <p:spPr>
          <a:xfrm>
            <a:off x="2032920" y="5468040"/>
            <a:ext cx="232200" cy="395280"/>
          </a:xfrm>
          <a:prstGeom prst="rect">
            <a:avLst/>
          </a:prstGeom>
          <a:ln>
            <a:noFill/>
          </a:ln>
        </p:spPr>
      </p:pic>
      <p:pic>
        <p:nvPicPr>
          <p:cNvPr id="459" name="Picture 3" descr=""/>
          <p:cNvPicPr/>
          <p:nvPr/>
        </p:nvPicPr>
        <p:blipFill>
          <a:blip r:embed="rId26"/>
          <a:stretch>
            <a:fillRect/>
          </a:stretch>
        </p:blipFill>
        <p:spPr>
          <a:xfrm>
            <a:off x="2396880" y="5468040"/>
            <a:ext cx="232200" cy="395280"/>
          </a:xfrm>
          <a:prstGeom prst="rect">
            <a:avLst/>
          </a:prstGeom>
          <a:ln>
            <a:noFill/>
          </a:ln>
        </p:spPr>
      </p:pic>
      <p:pic>
        <p:nvPicPr>
          <p:cNvPr id="460" name="Picture 11" descr=""/>
          <p:cNvPicPr/>
          <p:nvPr/>
        </p:nvPicPr>
        <p:blipFill>
          <a:blip r:embed="rId27"/>
          <a:stretch>
            <a:fillRect/>
          </a:stretch>
        </p:blipFill>
        <p:spPr>
          <a:xfrm>
            <a:off x="5999040" y="5468040"/>
            <a:ext cx="229320" cy="390240"/>
          </a:xfrm>
          <a:prstGeom prst="rect">
            <a:avLst/>
          </a:prstGeom>
          <a:ln>
            <a:noFill/>
          </a:ln>
        </p:spPr>
      </p:pic>
      <p:pic>
        <p:nvPicPr>
          <p:cNvPr id="461" name="Picture 12" descr=""/>
          <p:cNvPicPr/>
          <p:nvPr/>
        </p:nvPicPr>
        <p:blipFill>
          <a:blip r:embed="rId28"/>
          <a:stretch>
            <a:fillRect/>
          </a:stretch>
        </p:blipFill>
        <p:spPr>
          <a:xfrm>
            <a:off x="6379920" y="5468040"/>
            <a:ext cx="232200" cy="395280"/>
          </a:xfrm>
          <a:prstGeom prst="rect">
            <a:avLst/>
          </a:prstGeom>
          <a:ln>
            <a:noFill/>
          </a:ln>
        </p:spPr>
      </p:pic>
      <p:pic>
        <p:nvPicPr>
          <p:cNvPr id="462" name="Picture 2" descr=""/>
          <p:cNvPicPr/>
          <p:nvPr/>
        </p:nvPicPr>
        <p:blipFill>
          <a:blip r:embed="rId29"/>
          <a:stretch>
            <a:fillRect/>
          </a:stretch>
        </p:blipFill>
        <p:spPr>
          <a:xfrm>
            <a:off x="4932720" y="5502600"/>
            <a:ext cx="221760" cy="360720"/>
          </a:xfrm>
          <a:prstGeom prst="rect">
            <a:avLst/>
          </a:prstGeom>
          <a:ln>
            <a:noFill/>
          </a:ln>
        </p:spPr>
      </p:pic>
      <p:sp>
        <p:nvSpPr>
          <p:cNvPr id="463" name="CustomShape 15"/>
          <p:cNvSpPr/>
          <p:nvPr/>
        </p:nvSpPr>
        <p:spPr>
          <a:xfrm>
            <a:off x="1523880" y="5898960"/>
            <a:ext cx="5866200" cy="360"/>
          </a:xfrm>
          <a:prstGeom prst="straightConnector1">
            <a:avLst/>
          </a:prstGeom>
          <a:noFill/>
          <a:ln w="38160">
            <a:solidFill>
              <a:srgbClr val="4a7ebb"/>
            </a:solidFill>
            <a:round/>
            <a:tailEnd len="med" type="arrow" w="med"/>
          </a:ln>
        </p:spPr>
      </p:sp>
      <p:pic>
        <p:nvPicPr>
          <p:cNvPr id="464" name="Picture 4" descr=""/>
          <p:cNvPicPr/>
          <p:nvPr/>
        </p:nvPicPr>
        <p:blipFill>
          <a:blip r:embed="rId30"/>
          <a:stretch>
            <a:fillRect/>
          </a:stretch>
        </p:blipFill>
        <p:spPr>
          <a:xfrm>
            <a:off x="1700640" y="5468040"/>
            <a:ext cx="232200" cy="395280"/>
          </a:xfrm>
          <a:prstGeom prst="rect">
            <a:avLst/>
          </a:prstGeom>
          <a:ln>
            <a:noFill/>
          </a:ln>
        </p:spPr>
      </p:pic>
      <p:pic>
        <p:nvPicPr>
          <p:cNvPr id="465" name="Picture 6" descr=""/>
          <p:cNvPicPr/>
          <p:nvPr/>
        </p:nvPicPr>
        <p:blipFill>
          <a:blip r:embed="rId31"/>
          <a:stretch>
            <a:fillRect/>
          </a:stretch>
        </p:blipFill>
        <p:spPr>
          <a:xfrm>
            <a:off x="4198320" y="5476680"/>
            <a:ext cx="218880" cy="372960"/>
          </a:xfrm>
          <a:prstGeom prst="rect">
            <a:avLst/>
          </a:prstGeom>
          <a:ln>
            <a:noFill/>
          </a:ln>
        </p:spPr>
      </p:pic>
      <p:pic>
        <p:nvPicPr>
          <p:cNvPr id="466" name="Picture 7" descr=""/>
          <p:cNvPicPr/>
          <p:nvPr/>
        </p:nvPicPr>
        <p:blipFill>
          <a:blip r:embed="rId32"/>
          <a:stretch>
            <a:fillRect/>
          </a:stretch>
        </p:blipFill>
        <p:spPr>
          <a:xfrm>
            <a:off x="3170160" y="5468040"/>
            <a:ext cx="232200" cy="395280"/>
          </a:xfrm>
          <a:prstGeom prst="rect">
            <a:avLst/>
          </a:prstGeom>
          <a:ln>
            <a:noFill/>
          </a:ln>
        </p:spPr>
      </p:pic>
      <p:pic>
        <p:nvPicPr>
          <p:cNvPr id="467" name="Picture 9" descr=""/>
          <p:cNvPicPr/>
          <p:nvPr/>
        </p:nvPicPr>
        <p:blipFill>
          <a:blip r:embed="rId33"/>
          <a:stretch>
            <a:fillRect/>
          </a:stretch>
        </p:blipFill>
        <p:spPr>
          <a:xfrm>
            <a:off x="6820560" y="5468040"/>
            <a:ext cx="229320" cy="390240"/>
          </a:xfrm>
          <a:prstGeom prst="rect">
            <a:avLst/>
          </a:prstGeom>
          <a:ln>
            <a:noFill/>
          </a:ln>
        </p:spPr>
      </p:pic>
      <p:sp>
        <p:nvSpPr>
          <p:cNvPr id="468" name="CustomShape 16"/>
          <p:cNvSpPr/>
          <p:nvPr/>
        </p:nvSpPr>
        <p:spPr>
          <a:xfrm>
            <a:off x="1241280" y="2274840"/>
            <a:ext cx="458280" cy="363960"/>
          </a:xfrm>
          <a:prstGeom prst="rect">
            <a:avLst/>
          </a:prstGeom>
          <a:noFill/>
          <a:ln>
            <a:noFill/>
          </a:ln>
        </p:spPr>
        <p:txBody>
          <a:bodyPr lIns="90000" rIns="90000" tIns="45000" bIns="45000"/>
          <a:p>
            <a:pPr>
              <a:lnSpc>
                <a:spcPct val="100000"/>
              </a:lnSpc>
            </a:pPr>
            <a:r>
              <a:rPr lang="en-US">
                <a:solidFill>
                  <a:srgbClr val="000000"/>
                </a:solidFill>
                <a:latin typeface="Calibri"/>
              </a:rPr>
              <a:t>∆</a:t>
            </a:r>
            <a:r>
              <a:rPr lang="en-US">
                <a:solidFill>
                  <a:srgbClr val="000000"/>
                </a:solidFill>
                <a:latin typeface="Calibri"/>
              </a:rPr>
              <a:t>t</a:t>
            </a:r>
            <a:endParaRPr/>
          </a:p>
        </p:txBody>
      </p:sp>
      <p:sp>
        <p:nvSpPr>
          <p:cNvPr id="469" name="CustomShape 17"/>
          <p:cNvSpPr/>
          <p:nvPr/>
        </p:nvSpPr>
        <p:spPr>
          <a:xfrm>
            <a:off x="2088720" y="6213960"/>
            <a:ext cx="445680" cy="368280"/>
          </a:xfrm>
          <a:prstGeom prst="rect">
            <a:avLst/>
          </a:prstGeom>
          <a:noFill/>
          <a:ln>
            <a:noFill/>
          </a:ln>
        </p:spPr>
      </p:sp>
      <p:sp>
        <p:nvSpPr>
          <p:cNvPr id="470" name="CustomShape 18"/>
          <p:cNvSpPr/>
          <p:nvPr/>
        </p:nvSpPr>
        <p:spPr>
          <a:xfrm>
            <a:off x="2088720" y="6213960"/>
            <a:ext cx="445680" cy="368280"/>
          </a:xfrm>
          <a:prstGeom prst="rect">
            <a:avLst/>
          </a:prstGeom>
          <a:blipFill>
            <a:blip r:embed="rId34"/>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71" name="CustomShape 19"/>
          <p:cNvSpPr/>
          <p:nvPr/>
        </p:nvSpPr>
        <p:spPr>
          <a:xfrm>
            <a:off x="3575160" y="6213960"/>
            <a:ext cx="451080" cy="368280"/>
          </a:xfrm>
          <a:prstGeom prst="rect">
            <a:avLst/>
          </a:prstGeom>
          <a:noFill/>
          <a:ln>
            <a:noFill/>
          </a:ln>
        </p:spPr>
      </p:sp>
      <p:sp>
        <p:nvSpPr>
          <p:cNvPr id="472" name="CustomShape 20"/>
          <p:cNvSpPr/>
          <p:nvPr/>
        </p:nvSpPr>
        <p:spPr>
          <a:xfrm>
            <a:off x="3575160" y="6213960"/>
            <a:ext cx="451080" cy="368280"/>
          </a:xfrm>
          <a:prstGeom prst="rect">
            <a:avLst/>
          </a:prstGeom>
          <a:blipFill>
            <a:blip r:embed="rId35"/>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73" name="CustomShape 21"/>
          <p:cNvSpPr/>
          <p:nvPr/>
        </p:nvSpPr>
        <p:spPr>
          <a:xfrm>
            <a:off x="4921200" y="6222240"/>
            <a:ext cx="451080" cy="368280"/>
          </a:xfrm>
          <a:prstGeom prst="rect">
            <a:avLst/>
          </a:prstGeom>
          <a:noFill/>
          <a:ln>
            <a:noFill/>
          </a:ln>
        </p:spPr>
      </p:sp>
      <p:sp>
        <p:nvSpPr>
          <p:cNvPr id="474" name="CustomShape 22"/>
          <p:cNvSpPr/>
          <p:nvPr/>
        </p:nvSpPr>
        <p:spPr>
          <a:xfrm>
            <a:off x="4921200" y="6222240"/>
            <a:ext cx="451080" cy="368280"/>
          </a:xfrm>
          <a:prstGeom prst="rect">
            <a:avLst/>
          </a:prstGeom>
          <a:blipFill>
            <a:blip r:embed="rId36"/>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75" name="CustomShape 23"/>
          <p:cNvSpPr/>
          <p:nvPr/>
        </p:nvSpPr>
        <p:spPr>
          <a:xfrm rot="16200000">
            <a:off x="2149200" y="5567040"/>
            <a:ext cx="232560" cy="1294200"/>
          </a:xfrm>
          <a:prstGeom prst="leftBrace">
            <a:avLst>
              <a:gd name="adj1" fmla="val 8333"/>
              <a:gd name="adj2" fmla="val 50000"/>
            </a:avLst>
          </a:prstGeom>
          <a:noFill/>
          <a:ln w="9360">
            <a:solidFill>
              <a:srgbClr val="4a7ebb"/>
            </a:solidFill>
            <a:round/>
          </a:ln>
        </p:spPr>
      </p:sp>
      <p:sp>
        <p:nvSpPr>
          <p:cNvPr id="476" name="CustomShape 24"/>
          <p:cNvSpPr/>
          <p:nvPr/>
        </p:nvSpPr>
        <p:spPr>
          <a:xfrm rot="16200000">
            <a:off x="3683160" y="5423760"/>
            <a:ext cx="231120" cy="1580040"/>
          </a:xfrm>
          <a:prstGeom prst="leftBrace">
            <a:avLst>
              <a:gd name="adj1" fmla="val 8333"/>
              <a:gd name="adj2" fmla="val 50000"/>
            </a:avLst>
          </a:prstGeom>
          <a:noFill/>
          <a:ln w="9360">
            <a:solidFill>
              <a:srgbClr val="4a7ebb"/>
            </a:solidFill>
            <a:round/>
          </a:ln>
        </p:spPr>
      </p:sp>
      <p:sp>
        <p:nvSpPr>
          <p:cNvPr id="477" name="CustomShape 25"/>
          <p:cNvSpPr/>
          <p:nvPr/>
        </p:nvSpPr>
        <p:spPr>
          <a:xfrm rot="16200000">
            <a:off x="5030280" y="5726880"/>
            <a:ext cx="232560" cy="972360"/>
          </a:xfrm>
          <a:prstGeom prst="leftBrace">
            <a:avLst>
              <a:gd name="adj1" fmla="val 8333"/>
              <a:gd name="adj2" fmla="val 50000"/>
            </a:avLst>
          </a:prstGeom>
          <a:noFill/>
          <a:ln w="9360">
            <a:solidFill>
              <a:srgbClr val="4a7ebb"/>
            </a:solidFill>
            <a:round/>
          </a:ln>
        </p:spPr>
      </p:sp>
      <p:sp>
        <p:nvSpPr>
          <p:cNvPr id="478" name="CustomShape 26"/>
          <p:cNvSpPr/>
          <p:nvPr/>
        </p:nvSpPr>
        <p:spPr>
          <a:xfrm rot="16200000">
            <a:off x="6397200" y="5433120"/>
            <a:ext cx="232560" cy="1560240"/>
          </a:xfrm>
          <a:prstGeom prst="leftBrace">
            <a:avLst>
              <a:gd name="adj1" fmla="val 8333"/>
              <a:gd name="adj2" fmla="val 50000"/>
            </a:avLst>
          </a:prstGeom>
          <a:noFill/>
          <a:ln w="9360">
            <a:solidFill>
              <a:srgbClr val="4a7ebb"/>
            </a:solidFill>
            <a:round/>
          </a:ln>
        </p:spPr>
      </p:sp>
      <p:sp>
        <p:nvSpPr>
          <p:cNvPr id="479" name="CustomShape 27"/>
          <p:cNvSpPr/>
          <p:nvPr/>
        </p:nvSpPr>
        <p:spPr>
          <a:xfrm>
            <a:off x="6287760" y="6222240"/>
            <a:ext cx="451080" cy="368280"/>
          </a:xfrm>
          <a:prstGeom prst="rect">
            <a:avLst/>
          </a:prstGeom>
          <a:noFill/>
          <a:ln>
            <a:noFill/>
          </a:ln>
        </p:spPr>
      </p:sp>
      <p:sp>
        <p:nvSpPr>
          <p:cNvPr id="480" name="CustomShape 28"/>
          <p:cNvSpPr/>
          <p:nvPr/>
        </p:nvSpPr>
        <p:spPr>
          <a:xfrm>
            <a:off x="6287760" y="6222240"/>
            <a:ext cx="451080" cy="368280"/>
          </a:xfrm>
          <a:prstGeom prst="rect">
            <a:avLst/>
          </a:prstGeom>
          <a:blipFill>
            <a:blip r:embed="rId37"/>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81" name="CustomShape 29"/>
          <p:cNvSpPr/>
          <p:nvPr/>
        </p:nvSpPr>
        <p:spPr>
          <a:xfrm>
            <a:off x="2088720" y="2859840"/>
            <a:ext cx="445680" cy="368280"/>
          </a:xfrm>
          <a:prstGeom prst="rect">
            <a:avLst/>
          </a:prstGeom>
          <a:noFill/>
          <a:ln>
            <a:noFill/>
          </a:ln>
        </p:spPr>
      </p:sp>
      <p:sp>
        <p:nvSpPr>
          <p:cNvPr id="482" name="CustomShape 30"/>
          <p:cNvSpPr/>
          <p:nvPr/>
        </p:nvSpPr>
        <p:spPr>
          <a:xfrm>
            <a:off x="2088720" y="2859840"/>
            <a:ext cx="445680" cy="368280"/>
          </a:xfrm>
          <a:prstGeom prst="rect">
            <a:avLst/>
          </a:prstGeom>
          <a:blipFill>
            <a:blip r:embed="rId38"/>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83" name="CustomShape 31"/>
          <p:cNvSpPr/>
          <p:nvPr/>
        </p:nvSpPr>
        <p:spPr>
          <a:xfrm>
            <a:off x="3575160" y="2859840"/>
            <a:ext cx="451080" cy="368280"/>
          </a:xfrm>
          <a:prstGeom prst="rect">
            <a:avLst/>
          </a:prstGeom>
          <a:noFill/>
          <a:ln>
            <a:noFill/>
          </a:ln>
        </p:spPr>
      </p:sp>
      <p:sp>
        <p:nvSpPr>
          <p:cNvPr id="484" name="CustomShape 32"/>
          <p:cNvSpPr/>
          <p:nvPr/>
        </p:nvSpPr>
        <p:spPr>
          <a:xfrm>
            <a:off x="3575160" y="2859840"/>
            <a:ext cx="451080" cy="368280"/>
          </a:xfrm>
          <a:prstGeom prst="rect">
            <a:avLst/>
          </a:prstGeom>
          <a:blipFill>
            <a:blip r:embed="rId39"/>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85" name="CustomShape 33"/>
          <p:cNvSpPr/>
          <p:nvPr/>
        </p:nvSpPr>
        <p:spPr>
          <a:xfrm>
            <a:off x="4921200" y="2868120"/>
            <a:ext cx="451080" cy="368280"/>
          </a:xfrm>
          <a:prstGeom prst="rect">
            <a:avLst/>
          </a:prstGeom>
          <a:noFill/>
          <a:ln>
            <a:noFill/>
          </a:ln>
        </p:spPr>
      </p:sp>
      <p:sp>
        <p:nvSpPr>
          <p:cNvPr id="486" name="CustomShape 34"/>
          <p:cNvSpPr/>
          <p:nvPr/>
        </p:nvSpPr>
        <p:spPr>
          <a:xfrm>
            <a:off x="4921200" y="2868120"/>
            <a:ext cx="451080" cy="368280"/>
          </a:xfrm>
          <a:prstGeom prst="rect">
            <a:avLst/>
          </a:prstGeom>
          <a:blipFill>
            <a:blip r:embed="rId40"/>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87" name="CustomShape 35"/>
          <p:cNvSpPr/>
          <p:nvPr/>
        </p:nvSpPr>
        <p:spPr>
          <a:xfrm rot="16200000">
            <a:off x="2149200" y="2213280"/>
            <a:ext cx="232560" cy="1294200"/>
          </a:xfrm>
          <a:prstGeom prst="leftBrace">
            <a:avLst>
              <a:gd name="adj1" fmla="val 8333"/>
              <a:gd name="adj2" fmla="val 50000"/>
            </a:avLst>
          </a:prstGeom>
          <a:noFill/>
          <a:ln w="9360">
            <a:solidFill>
              <a:srgbClr val="4a7ebb"/>
            </a:solidFill>
            <a:round/>
          </a:ln>
        </p:spPr>
      </p:sp>
      <p:sp>
        <p:nvSpPr>
          <p:cNvPr id="488" name="CustomShape 36"/>
          <p:cNvSpPr/>
          <p:nvPr/>
        </p:nvSpPr>
        <p:spPr>
          <a:xfrm rot="16200000">
            <a:off x="3683160" y="2069640"/>
            <a:ext cx="231120" cy="1580040"/>
          </a:xfrm>
          <a:prstGeom prst="leftBrace">
            <a:avLst>
              <a:gd name="adj1" fmla="val 8333"/>
              <a:gd name="adj2" fmla="val 50000"/>
            </a:avLst>
          </a:prstGeom>
          <a:noFill/>
          <a:ln w="9360">
            <a:solidFill>
              <a:srgbClr val="4a7ebb"/>
            </a:solidFill>
            <a:round/>
          </a:ln>
        </p:spPr>
      </p:sp>
      <p:sp>
        <p:nvSpPr>
          <p:cNvPr id="489" name="CustomShape 37"/>
          <p:cNvSpPr/>
          <p:nvPr/>
        </p:nvSpPr>
        <p:spPr>
          <a:xfrm rot="16200000">
            <a:off x="5030280" y="2372760"/>
            <a:ext cx="232560" cy="972360"/>
          </a:xfrm>
          <a:prstGeom prst="leftBrace">
            <a:avLst>
              <a:gd name="adj1" fmla="val 8333"/>
              <a:gd name="adj2" fmla="val 50000"/>
            </a:avLst>
          </a:prstGeom>
          <a:noFill/>
          <a:ln w="9360">
            <a:solidFill>
              <a:srgbClr val="4a7ebb"/>
            </a:solidFill>
            <a:round/>
          </a:ln>
        </p:spPr>
      </p:sp>
      <p:sp>
        <p:nvSpPr>
          <p:cNvPr id="490" name="CustomShape 38"/>
          <p:cNvSpPr/>
          <p:nvPr/>
        </p:nvSpPr>
        <p:spPr>
          <a:xfrm rot="16200000">
            <a:off x="6397200" y="2079000"/>
            <a:ext cx="232560" cy="1560240"/>
          </a:xfrm>
          <a:prstGeom prst="leftBrace">
            <a:avLst>
              <a:gd name="adj1" fmla="val 8333"/>
              <a:gd name="adj2" fmla="val 50000"/>
            </a:avLst>
          </a:prstGeom>
          <a:noFill/>
          <a:ln w="9360">
            <a:solidFill>
              <a:srgbClr val="4a7ebb"/>
            </a:solidFill>
            <a:round/>
          </a:ln>
        </p:spPr>
      </p:sp>
      <p:sp>
        <p:nvSpPr>
          <p:cNvPr id="491" name="CustomShape 39"/>
          <p:cNvSpPr/>
          <p:nvPr/>
        </p:nvSpPr>
        <p:spPr>
          <a:xfrm>
            <a:off x="6287760" y="2868120"/>
            <a:ext cx="451080" cy="368280"/>
          </a:xfrm>
          <a:prstGeom prst="rect">
            <a:avLst/>
          </a:prstGeom>
          <a:noFill/>
          <a:ln>
            <a:noFill/>
          </a:ln>
        </p:spPr>
      </p:sp>
      <p:sp>
        <p:nvSpPr>
          <p:cNvPr id="492" name="CustomShape 40"/>
          <p:cNvSpPr/>
          <p:nvPr/>
        </p:nvSpPr>
        <p:spPr>
          <a:xfrm>
            <a:off x="6287760" y="2868120"/>
            <a:ext cx="451080" cy="368280"/>
          </a:xfrm>
          <a:prstGeom prst="rect">
            <a:avLst/>
          </a:prstGeom>
          <a:blipFill>
            <a:blip r:embed="rId41"/>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93" name="CustomShape 41"/>
          <p:cNvSpPr/>
          <p:nvPr/>
        </p:nvSpPr>
        <p:spPr>
          <a:xfrm>
            <a:off x="2073960" y="4673520"/>
            <a:ext cx="445680" cy="368280"/>
          </a:xfrm>
          <a:prstGeom prst="rect">
            <a:avLst/>
          </a:prstGeom>
          <a:noFill/>
          <a:ln>
            <a:noFill/>
          </a:ln>
        </p:spPr>
      </p:sp>
      <p:sp>
        <p:nvSpPr>
          <p:cNvPr id="494" name="CustomShape 42"/>
          <p:cNvSpPr/>
          <p:nvPr/>
        </p:nvSpPr>
        <p:spPr>
          <a:xfrm>
            <a:off x="2073960" y="4673520"/>
            <a:ext cx="445680" cy="368280"/>
          </a:xfrm>
          <a:prstGeom prst="rect">
            <a:avLst/>
          </a:prstGeom>
          <a:blipFill>
            <a:blip r:embed="rId42"/>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95" name="CustomShape 43"/>
          <p:cNvSpPr/>
          <p:nvPr/>
        </p:nvSpPr>
        <p:spPr>
          <a:xfrm>
            <a:off x="3560400" y="4673520"/>
            <a:ext cx="451080" cy="368280"/>
          </a:xfrm>
          <a:prstGeom prst="rect">
            <a:avLst/>
          </a:prstGeom>
          <a:noFill/>
          <a:ln>
            <a:noFill/>
          </a:ln>
        </p:spPr>
      </p:sp>
      <p:sp>
        <p:nvSpPr>
          <p:cNvPr id="496" name="CustomShape 44"/>
          <p:cNvSpPr/>
          <p:nvPr/>
        </p:nvSpPr>
        <p:spPr>
          <a:xfrm>
            <a:off x="3560400" y="4673520"/>
            <a:ext cx="451080" cy="368280"/>
          </a:xfrm>
          <a:prstGeom prst="rect">
            <a:avLst/>
          </a:prstGeom>
          <a:blipFill>
            <a:blip r:embed="rId43"/>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97" name="CustomShape 45"/>
          <p:cNvSpPr/>
          <p:nvPr/>
        </p:nvSpPr>
        <p:spPr>
          <a:xfrm>
            <a:off x="4906080" y="4681800"/>
            <a:ext cx="451080" cy="368280"/>
          </a:xfrm>
          <a:prstGeom prst="rect">
            <a:avLst/>
          </a:prstGeom>
          <a:noFill/>
          <a:ln>
            <a:noFill/>
          </a:ln>
        </p:spPr>
      </p:sp>
      <p:sp>
        <p:nvSpPr>
          <p:cNvPr id="498" name="CustomShape 46"/>
          <p:cNvSpPr/>
          <p:nvPr/>
        </p:nvSpPr>
        <p:spPr>
          <a:xfrm>
            <a:off x="4906080" y="4681800"/>
            <a:ext cx="451080" cy="368280"/>
          </a:xfrm>
          <a:prstGeom prst="rect">
            <a:avLst/>
          </a:prstGeom>
          <a:blipFill>
            <a:blip r:embed="rId44"/>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499" name="CustomShape 47"/>
          <p:cNvSpPr/>
          <p:nvPr/>
        </p:nvSpPr>
        <p:spPr>
          <a:xfrm rot="16200000">
            <a:off x="2134080" y="4026600"/>
            <a:ext cx="232560" cy="1294200"/>
          </a:xfrm>
          <a:prstGeom prst="leftBrace">
            <a:avLst>
              <a:gd name="adj1" fmla="val 8333"/>
              <a:gd name="adj2" fmla="val 50000"/>
            </a:avLst>
          </a:prstGeom>
          <a:noFill/>
          <a:ln w="9360">
            <a:solidFill>
              <a:srgbClr val="4a7ebb"/>
            </a:solidFill>
            <a:round/>
          </a:ln>
        </p:spPr>
      </p:sp>
      <p:sp>
        <p:nvSpPr>
          <p:cNvPr id="500" name="CustomShape 48"/>
          <p:cNvSpPr/>
          <p:nvPr/>
        </p:nvSpPr>
        <p:spPr>
          <a:xfrm rot="16200000">
            <a:off x="3668400" y="3883320"/>
            <a:ext cx="231120" cy="1580040"/>
          </a:xfrm>
          <a:prstGeom prst="leftBrace">
            <a:avLst>
              <a:gd name="adj1" fmla="val 8333"/>
              <a:gd name="adj2" fmla="val 50000"/>
            </a:avLst>
          </a:prstGeom>
          <a:noFill/>
          <a:ln w="9360">
            <a:solidFill>
              <a:srgbClr val="4a7ebb"/>
            </a:solidFill>
            <a:round/>
          </a:ln>
        </p:spPr>
      </p:sp>
      <p:sp>
        <p:nvSpPr>
          <p:cNvPr id="501" name="CustomShape 49"/>
          <p:cNvSpPr/>
          <p:nvPr/>
        </p:nvSpPr>
        <p:spPr>
          <a:xfrm rot="16200000">
            <a:off x="5015160" y="4186440"/>
            <a:ext cx="232560" cy="972360"/>
          </a:xfrm>
          <a:prstGeom prst="leftBrace">
            <a:avLst>
              <a:gd name="adj1" fmla="val 8333"/>
              <a:gd name="adj2" fmla="val 50000"/>
            </a:avLst>
          </a:prstGeom>
          <a:noFill/>
          <a:ln w="9360">
            <a:solidFill>
              <a:srgbClr val="4a7ebb"/>
            </a:solidFill>
            <a:round/>
          </a:ln>
        </p:spPr>
      </p:sp>
      <p:sp>
        <p:nvSpPr>
          <p:cNvPr id="502" name="CustomShape 50"/>
          <p:cNvSpPr/>
          <p:nvPr/>
        </p:nvSpPr>
        <p:spPr>
          <a:xfrm rot="16200000">
            <a:off x="6382080" y="3892680"/>
            <a:ext cx="232560" cy="1560240"/>
          </a:xfrm>
          <a:prstGeom prst="leftBrace">
            <a:avLst>
              <a:gd name="adj1" fmla="val 8333"/>
              <a:gd name="adj2" fmla="val 50000"/>
            </a:avLst>
          </a:prstGeom>
          <a:noFill/>
          <a:ln w="9360">
            <a:solidFill>
              <a:srgbClr val="4a7ebb"/>
            </a:solidFill>
            <a:round/>
          </a:ln>
        </p:spPr>
      </p:sp>
      <p:sp>
        <p:nvSpPr>
          <p:cNvPr id="503" name="CustomShape 51"/>
          <p:cNvSpPr/>
          <p:nvPr/>
        </p:nvSpPr>
        <p:spPr>
          <a:xfrm>
            <a:off x="6272640" y="4681800"/>
            <a:ext cx="451080" cy="368280"/>
          </a:xfrm>
          <a:prstGeom prst="rect">
            <a:avLst/>
          </a:prstGeom>
          <a:noFill/>
          <a:ln>
            <a:noFill/>
          </a:ln>
        </p:spPr>
      </p:sp>
      <p:sp>
        <p:nvSpPr>
          <p:cNvPr id="504" name="CustomShape 52"/>
          <p:cNvSpPr/>
          <p:nvPr/>
        </p:nvSpPr>
        <p:spPr>
          <a:xfrm>
            <a:off x="6272640" y="4681800"/>
            <a:ext cx="451080" cy="368280"/>
          </a:xfrm>
          <a:prstGeom prst="rect">
            <a:avLst/>
          </a:prstGeom>
          <a:blipFill>
            <a:blip r:embed="rId45"/>
            <a:stretch>
              <a:fillRect/>
            </a:stretch>
          </a:blipFill>
          <a:ln>
            <a:noFill/>
          </a:ln>
        </p:spPr>
        <p:txBody>
          <a:bodyPr lIns="90000" rIns="90000" tIns="45000" bIns="45000"/>
          <a:p>
            <a:pPr>
              <a:lnSpc>
                <a:spcPct val="100000"/>
              </a:lnSpc>
            </a:pPr>
            <a:r>
              <a:rPr lang="en-US">
                <a:solidFill>
                  <a:srgbClr val="000000"/>
                </a:solidFill>
                <a:latin typeface="Calibri"/>
              </a:rPr>
              <a:t> </a:t>
            </a:r>
            <a:endParaRPr/>
          </a:p>
        </p:txBody>
      </p:sp>
      <p:sp>
        <p:nvSpPr>
          <p:cNvPr id="505" name="CustomShape 53"/>
          <p:cNvSpPr/>
          <p:nvPr/>
        </p:nvSpPr>
        <p:spPr>
          <a:xfrm>
            <a:off x="982080" y="2043000"/>
            <a:ext cx="32364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1</a:t>
            </a:r>
            <a:endParaRPr/>
          </a:p>
        </p:txBody>
      </p:sp>
      <p:sp>
        <p:nvSpPr>
          <p:cNvPr id="506" name="CustomShape 54"/>
          <p:cNvSpPr/>
          <p:nvPr/>
        </p:nvSpPr>
        <p:spPr>
          <a:xfrm>
            <a:off x="982080" y="4164120"/>
            <a:ext cx="32364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2</a:t>
            </a:r>
            <a:endParaRPr/>
          </a:p>
        </p:txBody>
      </p:sp>
      <p:sp>
        <p:nvSpPr>
          <p:cNvPr id="507" name="CustomShape 55"/>
          <p:cNvSpPr/>
          <p:nvPr/>
        </p:nvSpPr>
        <p:spPr>
          <a:xfrm>
            <a:off x="982080" y="5649480"/>
            <a:ext cx="32364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3</a:t>
            </a:r>
            <a:endParaRPr/>
          </a:p>
        </p:txBody>
      </p:sp>
      <p:sp>
        <p:nvSpPr>
          <p:cNvPr id="508" name="CustomShape 56"/>
          <p:cNvSpPr/>
          <p:nvPr/>
        </p:nvSpPr>
        <p:spPr>
          <a:xfrm>
            <a:off x="320040" y="3581280"/>
            <a:ext cx="171216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Extrapolation</a:t>
            </a:r>
            <a:endParaRPr/>
          </a:p>
        </p:txBody>
      </p:sp>
      <p:sp>
        <p:nvSpPr>
          <p:cNvPr id="509" name="CustomShape 57"/>
          <p:cNvSpPr/>
          <p:nvPr/>
        </p:nvSpPr>
        <p:spPr>
          <a:xfrm>
            <a:off x="346320" y="5064120"/>
            <a:ext cx="164340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Interpolation</a:t>
            </a:r>
            <a:endParaRPr/>
          </a:p>
        </p:txBody>
      </p:sp>
      <p:sp>
        <p:nvSpPr>
          <p:cNvPr id="510" name="CustomShape 58"/>
          <p:cNvSpPr/>
          <p:nvPr/>
        </p:nvSpPr>
        <p:spPr>
          <a:xfrm>
            <a:off x="-123840" y="1494720"/>
            <a:ext cx="300456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MMC temp clustering [1]</a:t>
            </a:r>
            <a:endParaRPr/>
          </a:p>
        </p:txBody>
      </p:sp>
      <p:sp>
        <p:nvSpPr>
          <p:cNvPr id="511" name="CustomShape 59"/>
          <p:cNvSpPr/>
          <p:nvPr/>
        </p:nvSpPr>
        <p:spPr>
          <a:xfrm>
            <a:off x="3124080" y="6356520"/>
            <a:ext cx="289440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Event Based Media Management </a:t>
            </a:r>
            <a:endParaRPr/>
          </a:p>
        </p:txBody>
      </p:sp>
      <p:sp>
        <p:nvSpPr>
          <p:cNvPr id="512" name="CustomShape 60"/>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timing>
    <p:tnLst>
      <p:par>
        <p:cTn id="371" dur="indefinite" restart="never" nodeType="tmRoot">
          <p:childTnLst>
            <p:seq>
              <p:cTn id="372" dur="indefinite" nodeType="mainSeq">
                <p:childTnLst>
                  <p:par>
                    <p:cTn id="373" fill="hold">
                      <p:stCondLst>
                        <p:cond delay="indefinite"/>
                      </p:stCondLst>
                      <p:childTnLst>
                        <p:par>
                          <p:cTn id="374" fill="hold">
                            <p:stCondLst>
                              <p:cond delay="0"/>
                            </p:stCondLst>
                            <p:childTnLst>
                              <p:par>
                                <p:cTn id="375" nodeType="clickEffect" fill="hold" presetClass="entr" presetID="1">
                                  <p:stCondLst>
                                    <p:cond delay="0"/>
                                  </p:stCondLst>
                                  <p:childTnLst>
                                    <p:set>
                                      <p:cBhvr>
                                        <p:cTn id="376" dur="1" fill="hold">
                                          <p:stCondLst>
                                            <p:cond delay="0"/>
                                          </p:stCondLst>
                                        </p:cTn>
                                        <p:tgtEl>
                                          <p:spTgt spid="429"/>
                                        </p:tgtEl>
                                        <p:attrNameLst>
                                          <p:attrName>style.visibility</p:attrName>
                                        </p:attrNameLst>
                                      </p:cBhvr>
                                      <p:to>
                                        <p:strVal val="visible"/>
                                      </p:to>
                                    </p:set>
                                  </p:childTnLst>
                                </p:cTn>
                              </p:par>
                              <p:par>
                                <p:cTn id="377" nodeType="withEffect" fill="hold" presetClass="entr" presetID="1">
                                  <p:stCondLst>
                                    <p:cond delay="0"/>
                                  </p:stCondLst>
                                  <p:childTnLst>
                                    <p:set>
                                      <p:cBhvr>
                                        <p:cTn id="378" dur="1" fill="hold">
                                          <p:stCondLst>
                                            <p:cond delay="0"/>
                                          </p:stCondLst>
                                        </p:cTn>
                                        <p:tgtEl>
                                          <p:spTgt spid="430"/>
                                        </p:tgtEl>
                                        <p:attrNameLst>
                                          <p:attrName>style.visibility</p:attrName>
                                        </p:attrNameLst>
                                      </p:cBhvr>
                                      <p:to>
                                        <p:strVal val="visible"/>
                                      </p:to>
                                    </p:set>
                                  </p:childTnLst>
                                </p:cTn>
                              </p:par>
                              <p:par>
                                <p:cTn id="379" nodeType="withEffect" fill="hold" presetClass="entr" presetID="1">
                                  <p:stCondLst>
                                    <p:cond delay="0"/>
                                  </p:stCondLst>
                                  <p:childTnLst>
                                    <p:set>
                                      <p:cBhvr>
                                        <p:cTn id="380" dur="1" fill="hold">
                                          <p:stCondLst>
                                            <p:cond delay="0"/>
                                          </p:stCondLst>
                                        </p:cTn>
                                        <p:tgtEl>
                                          <p:spTgt spid="438"/>
                                        </p:tgtEl>
                                        <p:attrNameLst>
                                          <p:attrName>style.visibility</p:attrName>
                                        </p:attrNameLst>
                                      </p:cBhvr>
                                      <p:to>
                                        <p:strVal val="visible"/>
                                      </p:to>
                                    </p:set>
                                  </p:childTnLst>
                                </p:cTn>
                              </p:par>
                              <p:par>
                                <p:cTn id="381" nodeType="withEffect" fill="hold" presetClass="entr" presetID="1">
                                  <p:stCondLst>
                                    <p:cond delay="0"/>
                                  </p:stCondLst>
                                  <p:childTnLst>
                                    <p:set>
                                      <p:cBhvr>
                                        <p:cTn id="382" dur="1" fill="hold">
                                          <p:stCondLst>
                                            <p:cond delay="0"/>
                                          </p:stCondLst>
                                        </p:cTn>
                                        <p:tgtEl>
                                          <p:spTgt spid="443"/>
                                        </p:tgtEl>
                                        <p:attrNameLst>
                                          <p:attrName>style.visibility</p:attrName>
                                        </p:attrNameLst>
                                      </p:cBhvr>
                                      <p:to>
                                        <p:strVal val="visible"/>
                                      </p:to>
                                    </p:set>
                                  </p:childTnLst>
                                </p:cTn>
                              </p:par>
                              <p:par>
                                <p:cTn id="383" nodeType="withEffect" fill="hold" presetClass="entr" presetID="1">
                                  <p:stCondLst>
                                    <p:cond delay="0"/>
                                  </p:stCondLst>
                                  <p:childTnLst>
                                    <p:set>
                                      <p:cBhvr>
                                        <p:cTn id="384" dur="1" fill="hold">
                                          <p:stCondLst>
                                            <p:cond delay="0"/>
                                          </p:stCondLst>
                                        </p:cTn>
                                        <p:tgtEl>
                                          <p:spTgt spid="444"/>
                                        </p:tgtEl>
                                        <p:attrNameLst>
                                          <p:attrName>style.visibility</p:attrName>
                                        </p:attrNameLst>
                                      </p:cBhvr>
                                      <p:to>
                                        <p:strVal val="visible"/>
                                      </p:to>
                                    </p:set>
                                  </p:childTnLst>
                                </p:cTn>
                              </p:par>
                              <p:par>
                                <p:cTn id="385" nodeType="withEffect" fill="hold" presetClass="entr" presetID="1">
                                  <p:stCondLst>
                                    <p:cond delay="0"/>
                                  </p:stCondLst>
                                  <p:childTnLst>
                                    <p:set>
                                      <p:cBhvr>
                                        <p:cTn id="386" dur="1" fill="hold">
                                          <p:stCondLst>
                                            <p:cond delay="0"/>
                                          </p:stCondLst>
                                        </p:cTn>
                                        <p:tgtEl>
                                          <p:spTgt spid="445"/>
                                        </p:tgtEl>
                                        <p:attrNameLst>
                                          <p:attrName>style.visibility</p:attrName>
                                        </p:attrNameLst>
                                      </p:cBhvr>
                                      <p:to>
                                        <p:strVal val="visible"/>
                                      </p:to>
                                    </p:set>
                                  </p:childTnLst>
                                </p:cTn>
                              </p:par>
                              <p:par>
                                <p:cTn id="387" nodeType="withEffect" fill="hold" presetClass="entr" presetID="1">
                                  <p:stCondLst>
                                    <p:cond delay="0"/>
                                  </p:stCondLst>
                                  <p:childTnLst>
                                    <p:set>
                                      <p:cBhvr>
                                        <p:cTn id="388" dur="1" fill="hold">
                                          <p:stCondLst>
                                            <p:cond delay="0"/>
                                          </p:stCondLst>
                                        </p:cTn>
                                        <p:tgtEl>
                                          <p:spTgt spid="446"/>
                                        </p:tgtEl>
                                        <p:attrNameLst>
                                          <p:attrName>style.visibility</p:attrName>
                                        </p:attrNameLst>
                                      </p:cBhvr>
                                      <p:to>
                                        <p:strVal val="visible"/>
                                      </p:to>
                                    </p:set>
                                  </p:childTnLst>
                                </p:cTn>
                              </p:par>
                              <p:par>
                                <p:cTn id="389" nodeType="withEffect" fill="hold" presetClass="entr" presetID="1">
                                  <p:stCondLst>
                                    <p:cond delay="0"/>
                                  </p:stCondLst>
                                  <p:childTnLst>
                                    <p:set>
                                      <p:cBhvr>
                                        <p:cTn id="390" dur="1" fill="hold">
                                          <p:stCondLst>
                                            <p:cond delay="0"/>
                                          </p:stCondLst>
                                        </p:cTn>
                                        <p:tgtEl>
                                          <p:spTgt spid="447"/>
                                        </p:tgtEl>
                                        <p:attrNameLst>
                                          <p:attrName>style.visibility</p:attrName>
                                        </p:attrNameLst>
                                      </p:cBhvr>
                                      <p:to>
                                        <p:strVal val="visible"/>
                                      </p:to>
                                    </p:set>
                                  </p:childTnLst>
                                </p:cTn>
                              </p:par>
                              <p:par>
                                <p:cTn id="391" nodeType="withEffect" fill="hold" presetClass="entr" presetID="1">
                                  <p:stCondLst>
                                    <p:cond delay="0"/>
                                  </p:stCondLst>
                                  <p:childTnLst>
                                    <p:set>
                                      <p:cBhvr>
                                        <p:cTn id="392" dur="1" fill="hold">
                                          <p:stCondLst>
                                            <p:cond delay="0"/>
                                          </p:stCondLst>
                                        </p:cTn>
                                        <p:tgtEl>
                                          <p:spTgt spid="448"/>
                                        </p:tgtEl>
                                        <p:attrNameLst>
                                          <p:attrName>style.visibility</p:attrName>
                                        </p:attrNameLst>
                                      </p:cBhvr>
                                      <p:to>
                                        <p:strVal val="visible"/>
                                      </p:to>
                                    </p:set>
                                  </p:childTnLst>
                                </p:cTn>
                              </p:par>
                              <p:par>
                                <p:cTn id="393" nodeType="withEffect" fill="hold" presetClass="entr" presetID="1">
                                  <p:stCondLst>
                                    <p:cond delay="0"/>
                                  </p:stCondLst>
                                  <p:childTnLst>
                                    <p:set>
                                      <p:cBhvr>
                                        <p:cTn id="394" dur="1" fill="hold">
                                          <p:stCondLst>
                                            <p:cond delay="0"/>
                                          </p:stCondLst>
                                        </p:cTn>
                                        <p:tgtEl>
                                          <p:spTgt spid="449"/>
                                        </p:tgtEl>
                                        <p:attrNameLst>
                                          <p:attrName>style.visibility</p:attrName>
                                        </p:attrNameLst>
                                      </p:cBhvr>
                                      <p:to>
                                        <p:strVal val="visible"/>
                                      </p:to>
                                    </p:set>
                                  </p:childTnLst>
                                </p:cTn>
                              </p:par>
                              <p:par>
                                <p:cTn id="395" nodeType="withEffect" fill="hold" presetClass="entr" presetID="1">
                                  <p:stCondLst>
                                    <p:cond delay="0"/>
                                  </p:stCondLst>
                                  <p:childTnLst>
                                    <p:set>
                                      <p:cBhvr>
                                        <p:cTn id="396" dur="1" fill="hold">
                                          <p:stCondLst>
                                            <p:cond delay="0"/>
                                          </p:stCondLst>
                                        </p:cTn>
                                        <p:tgtEl>
                                          <p:spTgt spid="468"/>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nodeType="clickEffect" fill="hold" presetClass="entr" presetID="1">
                                  <p:stCondLst>
                                    <p:cond delay="0"/>
                                  </p:stCondLst>
                                  <p:childTnLst>
                                    <p:set>
                                      <p:cBhvr>
                                        <p:cTn id="400" dur="1" fill="hold">
                                          <p:stCondLst>
                                            <p:cond delay="0"/>
                                          </p:stCondLst>
                                        </p:cTn>
                                        <p:tgtEl>
                                          <p:spTgt spid="-1"/>
                                        </p:tgtEl>
                                        <p:attrNameLst>
                                          <p:attrName>style.visibility</p:attrName>
                                        </p:attrNameLst>
                                      </p:cBhvr>
                                      <p:to>
                                        <p:strVal val="visible"/>
                                      </p:to>
                                    </p:set>
                                  </p:childTnLst>
                                </p:cTn>
                              </p:par>
                              <p:par>
                                <p:cTn id="401" nodeType="withEffect" fill="hold" presetClass="entr" presetID="10">
                                  <p:stCondLst>
                                    <p:cond delay="0"/>
                                  </p:stCondLst>
                                  <p:childTnLst>
                                    <p:set>
                                      <p:cBhvr>
                                        <p:cTn id="402" dur="1" fill="hold">
                                          <p:stCondLst>
                                            <p:cond delay="0"/>
                                          </p:stCondLst>
                                        </p:cTn>
                                        <p:tgtEl>
                                          <p:spTgt spid="510"/>
                                        </p:tgtEl>
                                        <p:attrNameLst>
                                          <p:attrName>style.visibility</p:attrName>
                                        </p:attrNameLst>
                                      </p:cBhvr>
                                      <p:to>
                                        <p:strVal val="visible"/>
                                      </p:to>
                                    </p:set>
                                    <p:animEffect filter="fade" transition="in">
                                      <p:cBhvr additive="repl">
                                        <p:cTn id="403" dur="500"/>
                                        <p:tgtEl>
                                          <p:spTgt spid="510"/>
                                        </p:tgtEl>
                                      </p:cBhvr>
                                    </p:animEffect>
                                  </p:childTnLst>
                                </p:cTn>
                              </p:par>
                              <p:par>
                                <p:cTn id="404" nodeType="withEffect" fill="hold" presetClass="entr" presetID="1">
                                  <p:stCondLst>
                                    <p:cond delay="0"/>
                                  </p:stCondLst>
                                  <p:childTnLst>
                                    <p:set>
                                      <p:cBhvr>
                                        <p:cTn id="405" dur="1" fill="hold">
                                          <p:stCondLst>
                                            <p:cond delay="0"/>
                                          </p:stCondLst>
                                        </p:cTn>
                                        <p:tgtEl>
                                          <p:spTgt spid="-1"/>
                                        </p:tgtEl>
                                        <p:attrNameLst>
                                          <p:attrName>style.visibility</p:attrName>
                                        </p:attrNameLst>
                                      </p:cBhvr>
                                      <p:to>
                                        <p:strVal val="visible"/>
                                      </p:to>
                                    </p:set>
                                  </p:childTnLst>
                                </p:cTn>
                              </p:par>
                              <p:par>
                                <p:cTn id="406" nodeType="withEffect" fill="hold" presetClass="entr" presetID="1">
                                  <p:stCondLst>
                                    <p:cond delay="0"/>
                                  </p:stCondLst>
                                  <p:childTnLst>
                                    <p:set>
                                      <p:cBhvr>
                                        <p:cTn id="407" dur="1" fill="hold">
                                          <p:stCondLst>
                                            <p:cond delay="0"/>
                                          </p:stCondLst>
                                        </p:cTn>
                                        <p:tgtEl>
                                          <p:spTgt spid="-1"/>
                                        </p:tgtEl>
                                        <p:attrNameLst>
                                          <p:attrName>style.visibility</p:attrName>
                                        </p:attrNameLst>
                                      </p:cBhvr>
                                      <p:to>
                                        <p:strVal val="visible"/>
                                      </p:to>
                                    </p:set>
                                  </p:childTnLst>
                                </p:cTn>
                              </p:par>
                            </p:childTnLst>
                          </p:cTn>
                        </p:par>
                      </p:childTnLst>
                    </p:cTn>
                  </p:par>
                  <p:par>
                    <p:cTn id="408" fill="hold">
                      <p:stCondLst>
                        <p:cond delay="indefinite"/>
                      </p:stCondLst>
                      <p:childTnLst>
                        <p:par>
                          <p:cTn id="409" fill="hold">
                            <p:stCondLst>
                              <p:cond delay="0"/>
                            </p:stCondLst>
                            <p:childTnLst>
                              <p:par>
                                <p:cTn id="410" nodeType="clickEffect" fill="hold" presetClass="entr" presetID="1">
                                  <p:stCondLst>
                                    <p:cond delay="0"/>
                                  </p:stCondLst>
                                  <p:childTnLst>
                                    <p:set>
                                      <p:cBhvr>
                                        <p:cTn id="411" dur="1" fill="hold">
                                          <p:stCondLst>
                                            <p:cond delay="0"/>
                                          </p:stCondLst>
                                        </p:cTn>
                                        <p:tgtEl>
                                          <p:spTgt spid="482"/>
                                        </p:tgtEl>
                                        <p:attrNameLst>
                                          <p:attrName>style.visibility</p:attrName>
                                        </p:attrNameLst>
                                      </p:cBhvr>
                                      <p:to>
                                        <p:strVal val="visible"/>
                                      </p:to>
                                    </p:set>
                                  </p:childTnLst>
                                </p:cTn>
                              </p:par>
                              <p:par>
                                <p:cTn id="412" nodeType="withEffect" fill="hold" presetClass="entr" presetID="1">
                                  <p:stCondLst>
                                    <p:cond delay="0"/>
                                  </p:stCondLst>
                                  <p:childTnLst>
                                    <p:set>
                                      <p:cBhvr>
                                        <p:cTn id="413" dur="1" fill="hold">
                                          <p:stCondLst>
                                            <p:cond delay="0"/>
                                          </p:stCondLst>
                                        </p:cTn>
                                        <p:tgtEl>
                                          <p:spTgt spid="484"/>
                                        </p:tgtEl>
                                        <p:attrNameLst>
                                          <p:attrName>style.visibility</p:attrName>
                                        </p:attrNameLst>
                                      </p:cBhvr>
                                      <p:to>
                                        <p:strVal val="visible"/>
                                      </p:to>
                                    </p:set>
                                  </p:childTnLst>
                                </p:cTn>
                              </p:par>
                              <p:par>
                                <p:cTn id="414" nodeType="withEffect" fill="hold" presetClass="entr" presetID="1">
                                  <p:stCondLst>
                                    <p:cond delay="0"/>
                                  </p:stCondLst>
                                  <p:childTnLst>
                                    <p:set>
                                      <p:cBhvr>
                                        <p:cTn id="415" dur="1" fill="hold">
                                          <p:stCondLst>
                                            <p:cond delay="0"/>
                                          </p:stCondLst>
                                        </p:cTn>
                                        <p:tgtEl>
                                          <p:spTgt spid="486"/>
                                        </p:tgtEl>
                                        <p:attrNameLst>
                                          <p:attrName>style.visibility</p:attrName>
                                        </p:attrNameLst>
                                      </p:cBhvr>
                                      <p:to>
                                        <p:strVal val="visible"/>
                                      </p:to>
                                    </p:set>
                                  </p:childTnLst>
                                </p:cTn>
                              </p:par>
                              <p:par>
                                <p:cTn id="416" nodeType="withEffect" fill="hold" presetClass="entr" presetID="1">
                                  <p:stCondLst>
                                    <p:cond delay="0"/>
                                  </p:stCondLst>
                                  <p:childTnLst>
                                    <p:set>
                                      <p:cBhvr>
                                        <p:cTn id="417" dur="1" fill="hold">
                                          <p:stCondLst>
                                            <p:cond delay="0"/>
                                          </p:stCondLst>
                                        </p:cTn>
                                        <p:tgtEl>
                                          <p:spTgt spid="487"/>
                                        </p:tgtEl>
                                        <p:attrNameLst>
                                          <p:attrName>style.visibility</p:attrName>
                                        </p:attrNameLst>
                                      </p:cBhvr>
                                      <p:to>
                                        <p:strVal val="visible"/>
                                      </p:to>
                                    </p:set>
                                  </p:childTnLst>
                                </p:cTn>
                              </p:par>
                              <p:par>
                                <p:cTn id="418" nodeType="withEffect" fill="hold" presetClass="entr" presetID="1">
                                  <p:stCondLst>
                                    <p:cond delay="0"/>
                                  </p:stCondLst>
                                  <p:childTnLst>
                                    <p:set>
                                      <p:cBhvr>
                                        <p:cTn id="419" dur="1" fill="hold">
                                          <p:stCondLst>
                                            <p:cond delay="0"/>
                                          </p:stCondLst>
                                        </p:cTn>
                                        <p:tgtEl>
                                          <p:spTgt spid="488"/>
                                        </p:tgtEl>
                                        <p:attrNameLst>
                                          <p:attrName>style.visibility</p:attrName>
                                        </p:attrNameLst>
                                      </p:cBhvr>
                                      <p:to>
                                        <p:strVal val="visible"/>
                                      </p:to>
                                    </p:set>
                                  </p:childTnLst>
                                </p:cTn>
                              </p:par>
                              <p:par>
                                <p:cTn id="420" nodeType="withEffect" fill="hold" presetClass="entr" presetID="1">
                                  <p:stCondLst>
                                    <p:cond delay="0"/>
                                  </p:stCondLst>
                                  <p:childTnLst>
                                    <p:set>
                                      <p:cBhvr>
                                        <p:cTn id="421" dur="1" fill="hold">
                                          <p:stCondLst>
                                            <p:cond delay="0"/>
                                          </p:stCondLst>
                                        </p:cTn>
                                        <p:tgtEl>
                                          <p:spTgt spid="489"/>
                                        </p:tgtEl>
                                        <p:attrNameLst>
                                          <p:attrName>style.visibility</p:attrName>
                                        </p:attrNameLst>
                                      </p:cBhvr>
                                      <p:to>
                                        <p:strVal val="visible"/>
                                      </p:to>
                                    </p:set>
                                  </p:childTnLst>
                                </p:cTn>
                              </p:par>
                              <p:par>
                                <p:cTn id="422" nodeType="withEffect" fill="hold" presetClass="entr" presetID="1">
                                  <p:stCondLst>
                                    <p:cond delay="0"/>
                                  </p:stCondLst>
                                  <p:childTnLst>
                                    <p:set>
                                      <p:cBhvr>
                                        <p:cTn id="423" dur="1" fill="hold">
                                          <p:stCondLst>
                                            <p:cond delay="0"/>
                                          </p:stCondLst>
                                        </p:cTn>
                                        <p:tgtEl>
                                          <p:spTgt spid="490"/>
                                        </p:tgtEl>
                                        <p:attrNameLst>
                                          <p:attrName>style.visibility</p:attrName>
                                        </p:attrNameLst>
                                      </p:cBhvr>
                                      <p:to>
                                        <p:strVal val="visible"/>
                                      </p:to>
                                    </p:set>
                                  </p:childTnLst>
                                </p:cTn>
                              </p:par>
                              <p:par>
                                <p:cTn id="424" nodeType="withEffect" fill="hold" presetClass="entr" presetID="1">
                                  <p:stCondLst>
                                    <p:cond delay="0"/>
                                  </p:stCondLst>
                                  <p:childTnLst>
                                    <p:set>
                                      <p:cBhvr>
                                        <p:cTn id="425" dur="1" fill="hold">
                                          <p:stCondLst>
                                            <p:cond delay="0"/>
                                          </p:stCondLst>
                                        </p:cTn>
                                        <p:tgtEl>
                                          <p:spTgt spid="492"/>
                                        </p:tgtEl>
                                        <p:attrNameLst>
                                          <p:attrName>style.visibility</p:attrName>
                                        </p:attrNameLst>
                                      </p:cBhvr>
                                      <p:to>
                                        <p:strVal val="visible"/>
                                      </p:to>
                                    </p:set>
                                  </p:childTnLst>
                                </p:cTn>
                              </p:par>
                            </p:childTnLst>
                          </p:cTn>
                        </p:par>
                      </p:childTnLst>
                    </p:cTn>
                  </p:par>
                  <p:par>
                    <p:cTn id="426" fill="hold">
                      <p:stCondLst>
                        <p:cond delay="indefinite"/>
                      </p:stCondLst>
                      <p:childTnLst>
                        <p:par>
                          <p:cTn id="427" fill="hold">
                            <p:stCondLst>
                              <p:cond delay="0"/>
                            </p:stCondLst>
                            <p:childTnLst>
                              <p:par>
                                <p:cTn id="428" nodeType="clickEffect" fill="hold" presetClass="entr" presetID="1">
                                  <p:stCondLst>
                                    <p:cond delay="0"/>
                                  </p:stCondLst>
                                  <p:childTnLst>
                                    <p:set>
                                      <p:cBhvr>
                                        <p:cTn id="429" dur="1" fill="hold">
                                          <p:stCondLst>
                                            <p:cond delay="0"/>
                                          </p:stCondLst>
                                        </p:cTn>
                                        <p:tgtEl>
                                          <p:spTgt spid="431"/>
                                        </p:tgtEl>
                                        <p:attrNameLst>
                                          <p:attrName>style.visibility</p:attrName>
                                        </p:attrNameLst>
                                      </p:cBhvr>
                                      <p:to>
                                        <p:strVal val="visible"/>
                                      </p:to>
                                    </p:set>
                                  </p:childTnLst>
                                </p:cTn>
                              </p:par>
                              <p:par>
                                <p:cTn id="430" nodeType="withEffect" fill="hold" presetClass="entr" presetID="1">
                                  <p:stCondLst>
                                    <p:cond delay="0"/>
                                  </p:stCondLst>
                                  <p:childTnLst>
                                    <p:set>
                                      <p:cBhvr>
                                        <p:cTn id="431" dur="1" fill="hold">
                                          <p:stCondLst>
                                            <p:cond delay="0"/>
                                          </p:stCondLst>
                                        </p:cTn>
                                        <p:tgtEl>
                                          <p:spTgt spid="506"/>
                                        </p:tgtEl>
                                        <p:attrNameLst>
                                          <p:attrName>style.visibility</p:attrName>
                                        </p:attrNameLst>
                                      </p:cBhvr>
                                      <p:to>
                                        <p:strVal val="visible"/>
                                      </p:to>
                                    </p:set>
                                  </p:childTnLst>
                                </p:cTn>
                              </p:par>
                              <p:par>
                                <p:cTn id="432" nodeType="withEffect" fill="hold" presetClass="entr" presetID="1">
                                  <p:stCondLst>
                                    <p:cond delay="0"/>
                                  </p:stCondLst>
                                  <p:childTnLst>
                                    <p:set>
                                      <p:cBhvr>
                                        <p:cTn id="433" dur="1" fill="hold">
                                          <p:stCondLst>
                                            <p:cond delay="0"/>
                                          </p:stCondLst>
                                        </p:cTn>
                                        <p:tgtEl>
                                          <p:spTgt spid="508"/>
                                        </p:tgtEl>
                                        <p:attrNameLst>
                                          <p:attrName>style.visibility</p:attrName>
                                        </p:attrNameLst>
                                      </p:cBhvr>
                                      <p:to>
                                        <p:strVal val="visible"/>
                                      </p:to>
                                    </p:set>
                                  </p:childTnLst>
                                </p:cTn>
                              </p:par>
                              <p:par>
                                <p:cTn id="434" nodeType="withEffect" fill="hold" presetClass="entr" presetID="1">
                                  <p:stCondLst>
                                    <p:cond delay="0"/>
                                  </p:stCondLst>
                                  <p:childTnLst>
                                    <p:set>
                                      <p:cBhvr>
                                        <p:cTn id="435" dur="1" fill="hold">
                                          <p:stCondLst>
                                            <p:cond delay="0"/>
                                          </p:stCondLst>
                                        </p:cTn>
                                        <p:tgtEl>
                                          <p:spTgt spid="432"/>
                                        </p:tgtEl>
                                        <p:attrNameLst>
                                          <p:attrName>style.visibility</p:attrName>
                                        </p:attrNameLst>
                                      </p:cBhvr>
                                      <p:to>
                                        <p:strVal val="visible"/>
                                      </p:to>
                                    </p:set>
                                  </p:childTnLst>
                                </p:cTn>
                              </p:par>
                              <p:par>
                                <p:cTn id="436" nodeType="withEffect" fill="hold" presetClass="entr" presetID="1">
                                  <p:stCondLst>
                                    <p:cond delay="0"/>
                                  </p:stCondLst>
                                  <p:childTnLst>
                                    <p:set>
                                      <p:cBhvr>
                                        <p:cTn id="437" dur="1" fill="hold">
                                          <p:stCondLst>
                                            <p:cond delay="0"/>
                                          </p:stCondLst>
                                        </p:cTn>
                                        <p:tgtEl>
                                          <p:spTgt spid="440"/>
                                        </p:tgtEl>
                                        <p:attrNameLst>
                                          <p:attrName>style.visibility</p:attrName>
                                        </p:attrNameLst>
                                      </p:cBhvr>
                                      <p:to>
                                        <p:strVal val="visible"/>
                                      </p:to>
                                    </p:set>
                                  </p:childTnLst>
                                </p:cTn>
                              </p:par>
                              <p:par>
                                <p:cTn id="438" nodeType="withEffect" fill="hold" presetClass="entr" presetID="1">
                                  <p:stCondLst>
                                    <p:cond delay="0"/>
                                  </p:stCondLst>
                                  <p:childTnLst>
                                    <p:set>
                                      <p:cBhvr>
                                        <p:cTn id="439" dur="1" fill="hold">
                                          <p:stCondLst>
                                            <p:cond delay="0"/>
                                          </p:stCondLst>
                                        </p:cTn>
                                        <p:tgtEl>
                                          <p:spTgt spid="441"/>
                                        </p:tgtEl>
                                        <p:attrNameLst>
                                          <p:attrName>style.visibility</p:attrName>
                                        </p:attrNameLst>
                                      </p:cBhvr>
                                      <p:to>
                                        <p:strVal val="visible"/>
                                      </p:to>
                                    </p:set>
                                  </p:childTnLst>
                                </p:cTn>
                              </p:par>
                              <p:par>
                                <p:cTn id="440" nodeType="withEffect" fill="hold" presetClass="entr" presetID="1">
                                  <p:stCondLst>
                                    <p:cond delay="0"/>
                                  </p:stCondLst>
                                  <p:childTnLst>
                                    <p:set>
                                      <p:cBhvr>
                                        <p:cTn id="441" dur="1" fill="hold">
                                          <p:stCondLst>
                                            <p:cond delay="0"/>
                                          </p:stCondLst>
                                        </p:cTn>
                                        <p:tgtEl>
                                          <p:spTgt spid="450"/>
                                        </p:tgtEl>
                                        <p:attrNameLst>
                                          <p:attrName>style.visibility</p:attrName>
                                        </p:attrNameLst>
                                      </p:cBhvr>
                                      <p:to>
                                        <p:strVal val="visible"/>
                                      </p:to>
                                    </p:set>
                                  </p:childTnLst>
                                </p:cTn>
                              </p:par>
                              <p:par>
                                <p:cTn id="442" nodeType="withEffect" fill="hold" presetClass="entr" presetID="1">
                                  <p:stCondLst>
                                    <p:cond delay="0"/>
                                  </p:stCondLst>
                                  <p:childTnLst>
                                    <p:set>
                                      <p:cBhvr>
                                        <p:cTn id="443" dur="1" fill="hold">
                                          <p:stCondLst>
                                            <p:cond delay="0"/>
                                          </p:stCondLst>
                                        </p:cTn>
                                        <p:tgtEl>
                                          <p:spTgt spid="451"/>
                                        </p:tgtEl>
                                        <p:attrNameLst>
                                          <p:attrName>style.visibility</p:attrName>
                                        </p:attrNameLst>
                                      </p:cBhvr>
                                      <p:to>
                                        <p:strVal val="visible"/>
                                      </p:to>
                                    </p:set>
                                  </p:childTnLst>
                                </p:cTn>
                              </p:par>
                              <p:par>
                                <p:cTn id="444" nodeType="withEffect" fill="hold" presetClass="entr" presetID="1">
                                  <p:stCondLst>
                                    <p:cond delay="0"/>
                                  </p:stCondLst>
                                  <p:childTnLst>
                                    <p:set>
                                      <p:cBhvr>
                                        <p:cTn id="445" dur="1" fill="hold">
                                          <p:stCondLst>
                                            <p:cond delay="0"/>
                                          </p:stCondLst>
                                        </p:cTn>
                                        <p:tgtEl>
                                          <p:spTgt spid="452"/>
                                        </p:tgtEl>
                                        <p:attrNameLst>
                                          <p:attrName>style.visibility</p:attrName>
                                        </p:attrNameLst>
                                      </p:cBhvr>
                                      <p:to>
                                        <p:strVal val="visible"/>
                                      </p:to>
                                    </p:set>
                                  </p:childTnLst>
                                </p:cTn>
                              </p:par>
                              <p:par>
                                <p:cTn id="446" nodeType="withEffect" fill="hold" presetClass="entr" presetID="1">
                                  <p:stCondLst>
                                    <p:cond delay="0"/>
                                  </p:stCondLst>
                                  <p:childTnLst>
                                    <p:set>
                                      <p:cBhvr>
                                        <p:cTn id="447" dur="1" fill="hold">
                                          <p:stCondLst>
                                            <p:cond delay="0"/>
                                          </p:stCondLst>
                                        </p:cTn>
                                        <p:tgtEl>
                                          <p:spTgt spid="453"/>
                                        </p:tgtEl>
                                        <p:attrNameLst>
                                          <p:attrName>style.visibility</p:attrName>
                                        </p:attrNameLst>
                                      </p:cBhvr>
                                      <p:to>
                                        <p:strVal val="visible"/>
                                      </p:to>
                                    </p:set>
                                  </p:childTnLst>
                                </p:cTn>
                              </p:par>
                              <p:par>
                                <p:cTn id="448" nodeType="withEffect" fill="hold" presetClass="entr" presetID="1">
                                  <p:stCondLst>
                                    <p:cond delay="0"/>
                                  </p:stCondLst>
                                  <p:childTnLst>
                                    <p:set>
                                      <p:cBhvr>
                                        <p:cTn id="449" dur="1" fill="hold">
                                          <p:stCondLst>
                                            <p:cond delay="0"/>
                                          </p:stCondLst>
                                        </p:cTn>
                                        <p:tgtEl>
                                          <p:spTgt spid="454"/>
                                        </p:tgtEl>
                                        <p:attrNameLst>
                                          <p:attrName>style.visibility</p:attrName>
                                        </p:attrNameLst>
                                      </p:cBhvr>
                                      <p:to>
                                        <p:strVal val="visible"/>
                                      </p:to>
                                    </p:set>
                                  </p:childTnLst>
                                </p:cTn>
                              </p:par>
                              <p:par>
                                <p:cTn id="450" nodeType="withEffect" fill="hold" presetClass="entr" presetID="1">
                                  <p:stCondLst>
                                    <p:cond delay="0"/>
                                  </p:stCondLst>
                                  <p:childTnLst>
                                    <p:set>
                                      <p:cBhvr>
                                        <p:cTn id="451" dur="1" fill="hold">
                                          <p:stCondLst>
                                            <p:cond delay="0"/>
                                          </p:stCondLst>
                                        </p:cTn>
                                        <p:tgtEl>
                                          <p:spTgt spid="455"/>
                                        </p:tgtEl>
                                        <p:attrNameLst>
                                          <p:attrName>style.visibility</p:attrName>
                                        </p:attrNameLst>
                                      </p:cBhvr>
                                      <p:to>
                                        <p:strVal val="visible"/>
                                      </p:to>
                                    </p:set>
                                  </p:childTnLst>
                                </p:cTn>
                              </p:par>
                              <p:par>
                                <p:cTn id="452" nodeType="withEffect" fill="hold" presetClass="entr" presetID="1">
                                  <p:stCondLst>
                                    <p:cond delay="0"/>
                                  </p:stCondLst>
                                  <p:childTnLst>
                                    <p:set>
                                      <p:cBhvr>
                                        <p:cTn id="453" dur="1" fill="hold">
                                          <p:stCondLst>
                                            <p:cond delay="0"/>
                                          </p:stCondLst>
                                        </p:cTn>
                                        <p:tgtEl>
                                          <p:spTgt spid="456"/>
                                        </p:tgtEl>
                                        <p:attrNameLst>
                                          <p:attrName>style.visibility</p:attrName>
                                        </p:attrNameLst>
                                      </p:cBhvr>
                                      <p:to>
                                        <p:strVal val="visible"/>
                                      </p:to>
                                    </p:set>
                                  </p:childTnLst>
                                </p:cTn>
                              </p:par>
                              <p:par>
                                <p:cTn id="454" nodeType="withEffect" fill="hold" presetClass="entr" presetID="1">
                                  <p:stCondLst>
                                    <p:cond delay="0"/>
                                  </p:stCondLst>
                                  <p:childTnLst>
                                    <p:set>
                                      <p:cBhvr>
                                        <p:cTn id="455" dur="1" fill="hold">
                                          <p:stCondLst>
                                            <p:cond delay="0"/>
                                          </p:stCondLst>
                                        </p:cTn>
                                        <p:tgtEl>
                                          <p:spTgt spid="-1"/>
                                        </p:tgtEl>
                                        <p:attrNameLst>
                                          <p:attrName>style.visibility</p:attrName>
                                        </p:attrNameLst>
                                      </p:cBhvr>
                                      <p:to>
                                        <p:strVal val="visible"/>
                                      </p:to>
                                    </p:set>
                                  </p:childTnLst>
                                </p:cTn>
                              </p:par>
                              <p:par>
                                <p:cTn id="456" nodeType="withEffect" fill="hold" presetClass="entr" presetID="1">
                                  <p:stCondLst>
                                    <p:cond delay="0"/>
                                  </p:stCondLst>
                                  <p:childTnLst>
                                    <p:set>
                                      <p:cBhvr>
                                        <p:cTn id="457" dur="1" fill="hold">
                                          <p:stCondLst>
                                            <p:cond delay="0"/>
                                          </p:stCondLst>
                                        </p:cTn>
                                        <p:tgtEl>
                                          <p:spTgt spid="-1"/>
                                        </p:tgtEl>
                                        <p:attrNameLst>
                                          <p:attrName>style.visibility</p:attrName>
                                        </p:attrNameLst>
                                      </p:cBhvr>
                                      <p:to>
                                        <p:strVal val="visible"/>
                                      </p:to>
                                    </p:set>
                                  </p:childTnLst>
                                </p:cTn>
                              </p:par>
                              <p:par>
                                <p:cTn id="458" nodeType="withEffect" fill="hold" presetClass="entr" presetID="1">
                                  <p:stCondLst>
                                    <p:cond delay="0"/>
                                  </p:stCondLst>
                                  <p:childTnLst>
                                    <p:set>
                                      <p:cBhvr>
                                        <p:cTn id="459" dur="1" fill="hold">
                                          <p:stCondLst>
                                            <p:cond delay="0"/>
                                          </p:stCondLst>
                                        </p:cTn>
                                        <p:tgtEl>
                                          <p:spTgt spid="-1"/>
                                        </p:tgtEl>
                                        <p:attrNameLst>
                                          <p:attrName>style.visibility</p:attrName>
                                        </p:attrNameLst>
                                      </p:cBhvr>
                                      <p:to>
                                        <p:strVal val="visible"/>
                                      </p:to>
                                    </p:set>
                                  </p:childTnLst>
                                </p:cTn>
                              </p:par>
                              <p:par>
                                <p:cTn id="460" nodeType="withEffect" fill="hold" presetClass="entr" presetID="1">
                                  <p:stCondLst>
                                    <p:cond delay="0"/>
                                  </p:stCondLst>
                                  <p:childTnLst>
                                    <p:set>
                                      <p:cBhvr>
                                        <p:cTn id="461" dur="1" fill="hold">
                                          <p:stCondLst>
                                            <p:cond delay="0"/>
                                          </p:stCondLst>
                                        </p:cTn>
                                        <p:tgtEl>
                                          <p:spTgt spid="457"/>
                                        </p:tgtEl>
                                        <p:attrNameLst>
                                          <p:attrName>style.visibility</p:attrName>
                                        </p:attrNameLst>
                                      </p:cBhvr>
                                      <p:to>
                                        <p:strVal val="visible"/>
                                      </p:to>
                                    </p:set>
                                  </p:childTnLst>
                                </p:cTn>
                              </p:par>
                              <p:par>
                                <p:cTn id="462" nodeType="withEffect" fill="hold" presetClass="entr" presetID="1">
                                  <p:stCondLst>
                                    <p:cond delay="0"/>
                                  </p:stCondLst>
                                  <p:childTnLst>
                                    <p:set>
                                      <p:cBhvr>
                                        <p:cTn id="463" dur="1" fill="hold">
                                          <p:stCondLst>
                                            <p:cond delay="0"/>
                                          </p:stCondLst>
                                        </p:cTn>
                                        <p:tgtEl>
                                          <p:spTgt spid="494"/>
                                        </p:tgtEl>
                                        <p:attrNameLst>
                                          <p:attrName>style.visibility</p:attrName>
                                        </p:attrNameLst>
                                      </p:cBhvr>
                                      <p:to>
                                        <p:strVal val="visible"/>
                                      </p:to>
                                    </p:set>
                                  </p:childTnLst>
                                </p:cTn>
                              </p:par>
                              <p:par>
                                <p:cTn id="464" nodeType="withEffect" fill="hold" presetClass="entr" presetID="1">
                                  <p:stCondLst>
                                    <p:cond delay="0"/>
                                  </p:stCondLst>
                                  <p:childTnLst>
                                    <p:set>
                                      <p:cBhvr>
                                        <p:cTn id="465" dur="1" fill="hold">
                                          <p:stCondLst>
                                            <p:cond delay="0"/>
                                          </p:stCondLst>
                                        </p:cTn>
                                        <p:tgtEl>
                                          <p:spTgt spid="496"/>
                                        </p:tgtEl>
                                        <p:attrNameLst>
                                          <p:attrName>style.visibility</p:attrName>
                                        </p:attrNameLst>
                                      </p:cBhvr>
                                      <p:to>
                                        <p:strVal val="visible"/>
                                      </p:to>
                                    </p:set>
                                  </p:childTnLst>
                                </p:cTn>
                              </p:par>
                              <p:par>
                                <p:cTn id="466" nodeType="withEffect" fill="hold" presetClass="entr" presetID="1">
                                  <p:stCondLst>
                                    <p:cond delay="0"/>
                                  </p:stCondLst>
                                  <p:childTnLst>
                                    <p:set>
                                      <p:cBhvr>
                                        <p:cTn id="467" dur="1" fill="hold">
                                          <p:stCondLst>
                                            <p:cond delay="0"/>
                                          </p:stCondLst>
                                        </p:cTn>
                                        <p:tgtEl>
                                          <p:spTgt spid="498"/>
                                        </p:tgtEl>
                                        <p:attrNameLst>
                                          <p:attrName>style.visibility</p:attrName>
                                        </p:attrNameLst>
                                      </p:cBhvr>
                                      <p:to>
                                        <p:strVal val="visible"/>
                                      </p:to>
                                    </p:set>
                                  </p:childTnLst>
                                </p:cTn>
                              </p:par>
                              <p:par>
                                <p:cTn id="468" nodeType="withEffect" fill="hold" presetClass="entr" presetID="1">
                                  <p:stCondLst>
                                    <p:cond delay="0"/>
                                  </p:stCondLst>
                                  <p:childTnLst>
                                    <p:set>
                                      <p:cBhvr>
                                        <p:cTn id="469" dur="1" fill="hold">
                                          <p:stCondLst>
                                            <p:cond delay="0"/>
                                          </p:stCondLst>
                                        </p:cTn>
                                        <p:tgtEl>
                                          <p:spTgt spid="499"/>
                                        </p:tgtEl>
                                        <p:attrNameLst>
                                          <p:attrName>style.visibility</p:attrName>
                                        </p:attrNameLst>
                                      </p:cBhvr>
                                      <p:to>
                                        <p:strVal val="visible"/>
                                      </p:to>
                                    </p:set>
                                  </p:childTnLst>
                                </p:cTn>
                              </p:par>
                              <p:par>
                                <p:cTn id="470" nodeType="withEffect" fill="hold" presetClass="entr" presetID="1">
                                  <p:stCondLst>
                                    <p:cond delay="0"/>
                                  </p:stCondLst>
                                  <p:childTnLst>
                                    <p:set>
                                      <p:cBhvr>
                                        <p:cTn id="471" dur="1" fill="hold">
                                          <p:stCondLst>
                                            <p:cond delay="0"/>
                                          </p:stCondLst>
                                        </p:cTn>
                                        <p:tgtEl>
                                          <p:spTgt spid="500"/>
                                        </p:tgtEl>
                                        <p:attrNameLst>
                                          <p:attrName>style.visibility</p:attrName>
                                        </p:attrNameLst>
                                      </p:cBhvr>
                                      <p:to>
                                        <p:strVal val="visible"/>
                                      </p:to>
                                    </p:set>
                                  </p:childTnLst>
                                </p:cTn>
                              </p:par>
                              <p:par>
                                <p:cTn id="472" nodeType="withEffect" fill="hold" presetClass="entr" presetID="1">
                                  <p:stCondLst>
                                    <p:cond delay="0"/>
                                  </p:stCondLst>
                                  <p:childTnLst>
                                    <p:set>
                                      <p:cBhvr>
                                        <p:cTn id="473" dur="1" fill="hold">
                                          <p:stCondLst>
                                            <p:cond delay="0"/>
                                          </p:stCondLst>
                                        </p:cTn>
                                        <p:tgtEl>
                                          <p:spTgt spid="501"/>
                                        </p:tgtEl>
                                        <p:attrNameLst>
                                          <p:attrName>style.visibility</p:attrName>
                                        </p:attrNameLst>
                                      </p:cBhvr>
                                      <p:to>
                                        <p:strVal val="visible"/>
                                      </p:to>
                                    </p:set>
                                  </p:childTnLst>
                                </p:cTn>
                              </p:par>
                              <p:par>
                                <p:cTn id="474" nodeType="withEffect" fill="hold" presetClass="entr" presetID="1">
                                  <p:stCondLst>
                                    <p:cond delay="0"/>
                                  </p:stCondLst>
                                  <p:childTnLst>
                                    <p:set>
                                      <p:cBhvr>
                                        <p:cTn id="475" dur="1" fill="hold">
                                          <p:stCondLst>
                                            <p:cond delay="0"/>
                                          </p:stCondLst>
                                        </p:cTn>
                                        <p:tgtEl>
                                          <p:spTgt spid="502"/>
                                        </p:tgtEl>
                                        <p:attrNameLst>
                                          <p:attrName>style.visibility</p:attrName>
                                        </p:attrNameLst>
                                      </p:cBhvr>
                                      <p:to>
                                        <p:strVal val="visible"/>
                                      </p:to>
                                    </p:set>
                                  </p:childTnLst>
                                </p:cTn>
                              </p:par>
                              <p:par>
                                <p:cTn id="476" nodeType="withEffect" fill="hold" presetClass="entr" presetID="1">
                                  <p:stCondLst>
                                    <p:cond delay="0"/>
                                  </p:stCondLst>
                                  <p:childTnLst>
                                    <p:set>
                                      <p:cBhvr>
                                        <p:cTn id="477" dur="1" fill="hold">
                                          <p:stCondLst>
                                            <p:cond delay="0"/>
                                          </p:stCondLst>
                                        </p:cTn>
                                        <p:tgtEl>
                                          <p:spTgt spid="504"/>
                                        </p:tgtEl>
                                        <p:attrNameLst>
                                          <p:attrName>style.visibility</p:attrName>
                                        </p:attrNameLst>
                                      </p:cBhvr>
                                      <p:to>
                                        <p:strVal val="visible"/>
                                      </p:to>
                                    </p:set>
                                  </p:childTnLst>
                                </p:cTn>
                              </p:par>
                            </p:childTnLst>
                          </p:cTn>
                        </p:par>
                      </p:childTnLst>
                    </p:cTn>
                  </p:par>
                  <p:par>
                    <p:cTn id="478" fill="hold">
                      <p:stCondLst>
                        <p:cond delay="indefinite"/>
                      </p:stCondLst>
                      <p:childTnLst>
                        <p:par>
                          <p:cTn id="479" fill="hold">
                            <p:stCondLst>
                              <p:cond delay="0"/>
                            </p:stCondLst>
                            <p:childTnLst>
                              <p:par>
                                <p:cTn id="480" nodeType="clickEffect" fill="hold" presetClass="entr" presetID="1">
                                  <p:stCondLst>
                                    <p:cond delay="0"/>
                                  </p:stCondLst>
                                  <p:childTnLst>
                                    <p:set>
                                      <p:cBhvr>
                                        <p:cTn id="481" dur="1" fill="hold">
                                          <p:stCondLst>
                                            <p:cond delay="0"/>
                                          </p:stCondLst>
                                        </p:cTn>
                                        <p:tgtEl>
                                          <p:spTgt spid="-1"/>
                                        </p:tgtEl>
                                        <p:attrNameLst>
                                          <p:attrName>style.visibility</p:attrName>
                                        </p:attrNameLst>
                                      </p:cBhvr>
                                      <p:to>
                                        <p:strVal val="visible"/>
                                      </p:to>
                                    </p:set>
                                  </p:childTnLst>
                                </p:cTn>
                              </p:par>
                              <p:par>
                                <p:cTn id="482" nodeType="withEffect" fill="hold" presetClass="entr" presetID="1">
                                  <p:stCondLst>
                                    <p:cond delay="0"/>
                                  </p:stCondLst>
                                  <p:childTnLst>
                                    <p:set>
                                      <p:cBhvr>
                                        <p:cTn id="483" dur="1" fill="hold">
                                          <p:stCondLst>
                                            <p:cond delay="0"/>
                                          </p:stCondLst>
                                        </p:cTn>
                                        <p:tgtEl>
                                          <p:spTgt spid="-1"/>
                                        </p:tgtEl>
                                        <p:attrNameLst>
                                          <p:attrName>style.visibility</p:attrName>
                                        </p:attrNameLst>
                                      </p:cBhvr>
                                      <p:to>
                                        <p:strVal val="visible"/>
                                      </p:to>
                                    </p:set>
                                  </p:childTnLst>
                                </p:cTn>
                              </p:par>
                              <p:par>
                                <p:cTn id="484" nodeType="withEffect" fill="hold" presetClass="entr" presetID="1">
                                  <p:stCondLst>
                                    <p:cond delay="0"/>
                                  </p:stCondLst>
                                  <p:childTnLst>
                                    <p:set>
                                      <p:cBhvr>
                                        <p:cTn id="485" dur="1" fill="hold">
                                          <p:stCondLst>
                                            <p:cond delay="0"/>
                                          </p:stCondLst>
                                        </p:cTn>
                                        <p:tgtEl>
                                          <p:spTgt spid="-1"/>
                                        </p:tgtEl>
                                        <p:attrNameLst>
                                          <p:attrName>style.visibility</p:attrName>
                                        </p:attrNameLst>
                                      </p:cBhvr>
                                      <p:to>
                                        <p:strVal val="visible"/>
                                      </p:to>
                                    </p:set>
                                  </p:childTnLst>
                                </p:cTn>
                              </p:par>
                              <p:par>
                                <p:cTn id="486" nodeType="withEffect" fill="hold" presetClass="entr" presetID="1">
                                  <p:stCondLst>
                                    <p:cond delay="0"/>
                                  </p:stCondLst>
                                  <p:childTnLst>
                                    <p:set>
                                      <p:cBhvr>
                                        <p:cTn id="487" dur="1" fill="hold">
                                          <p:stCondLst>
                                            <p:cond delay="0"/>
                                          </p:stCondLst>
                                        </p:cTn>
                                        <p:tgtEl>
                                          <p:spTgt spid="434"/>
                                        </p:tgtEl>
                                        <p:attrNameLst>
                                          <p:attrName>style.visibility</p:attrName>
                                        </p:attrNameLst>
                                      </p:cBhvr>
                                      <p:to>
                                        <p:strVal val="visible"/>
                                      </p:to>
                                    </p:set>
                                  </p:childTnLst>
                                </p:cTn>
                              </p:par>
                              <p:par>
                                <p:cTn id="488" nodeType="withEffect" fill="hold" presetClass="entr" presetID="1">
                                  <p:stCondLst>
                                    <p:cond delay="0"/>
                                  </p:stCondLst>
                                  <p:childTnLst>
                                    <p:set>
                                      <p:cBhvr>
                                        <p:cTn id="489" dur="1" fill="hold">
                                          <p:stCondLst>
                                            <p:cond delay="0"/>
                                          </p:stCondLst>
                                        </p:cTn>
                                        <p:tgtEl>
                                          <p:spTgt spid="437"/>
                                        </p:tgtEl>
                                        <p:attrNameLst>
                                          <p:attrName>style.visibility</p:attrName>
                                        </p:attrNameLst>
                                      </p:cBhvr>
                                      <p:to>
                                        <p:strVal val="visible"/>
                                      </p:to>
                                    </p:set>
                                  </p:childTnLst>
                                </p:cTn>
                              </p:par>
                              <p:par>
                                <p:cTn id="490" nodeType="withEffect" fill="hold" presetClass="entr" presetID="1">
                                  <p:stCondLst>
                                    <p:cond delay="0"/>
                                  </p:stCondLst>
                                  <p:childTnLst>
                                    <p:set>
                                      <p:cBhvr>
                                        <p:cTn id="491" dur="1" fill="hold">
                                          <p:stCondLst>
                                            <p:cond delay="0"/>
                                          </p:stCondLst>
                                        </p:cTn>
                                        <p:tgtEl>
                                          <p:spTgt spid="458"/>
                                        </p:tgtEl>
                                        <p:attrNameLst>
                                          <p:attrName>style.visibility</p:attrName>
                                        </p:attrNameLst>
                                      </p:cBhvr>
                                      <p:to>
                                        <p:strVal val="visible"/>
                                      </p:to>
                                    </p:set>
                                  </p:childTnLst>
                                </p:cTn>
                              </p:par>
                              <p:par>
                                <p:cTn id="492" nodeType="withEffect" fill="hold" presetClass="entr" presetID="1">
                                  <p:stCondLst>
                                    <p:cond delay="0"/>
                                  </p:stCondLst>
                                  <p:childTnLst>
                                    <p:set>
                                      <p:cBhvr>
                                        <p:cTn id="493" dur="1" fill="hold">
                                          <p:stCondLst>
                                            <p:cond delay="0"/>
                                          </p:stCondLst>
                                        </p:cTn>
                                        <p:tgtEl>
                                          <p:spTgt spid="459"/>
                                        </p:tgtEl>
                                        <p:attrNameLst>
                                          <p:attrName>style.visibility</p:attrName>
                                        </p:attrNameLst>
                                      </p:cBhvr>
                                      <p:to>
                                        <p:strVal val="visible"/>
                                      </p:to>
                                    </p:set>
                                  </p:childTnLst>
                                </p:cTn>
                              </p:par>
                              <p:par>
                                <p:cTn id="494" nodeType="withEffect" fill="hold" presetClass="entr" presetID="1">
                                  <p:stCondLst>
                                    <p:cond delay="0"/>
                                  </p:stCondLst>
                                  <p:childTnLst>
                                    <p:set>
                                      <p:cBhvr>
                                        <p:cTn id="495" dur="1" fill="hold">
                                          <p:stCondLst>
                                            <p:cond delay="0"/>
                                          </p:stCondLst>
                                        </p:cTn>
                                        <p:tgtEl>
                                          <p:spTgt spid="460"/>
                                        </p:tgtEl>
                                        <p:attrNameLst>
                                          <p:attrName>style.visibility</p:attrName>
                                        </p:attrNameLst>
                                      </p:cBhvr>
                                      <p:to>
                                        <p:strVal val="visible"/>
                                      </p:to>
                                    </p:set>
                                  </p:childTnLst>
                                </p:cTn>
                              </p:par>
                              <p:par>
                                <p:cTn id="496" nodeType="withEffect" fill="hold" presetClass="entr" presetID="1">
                                  <p:stCondLst>
                                    <p:cond delay="0"/>
                                  </p:stCondLst>
                                  <p:childTnLst>
                                    <p:set>
                                      <p:cBhvr>
                                        <p:cTn id="497" dur="1" fill="hold">
                                          <p:stCondLst>
                                            <p:cond delay="0"/>
                                          </p:stCondLst>
                                        </p:cTn>
                                        <p:tgtEl>
                                          <p:spTgt spid="461"/>
                                        </p:tgtEl>
                                        <p:attrNameLst>
                                          <p:attrName>style.visibility</p:attrName>
                                        </p:attrNameLst>
                                      </p:cBhvr>
                                      <p:to>
                                        <p:strVal val="visible"/>
                                      </p:to>
                                    </p:set>
                                  </p:childTnLst>
                                </p:cTn>
                              </p:par>
                              <p:par>
                                <p:cTn id="498" nodeType="withEffect" fill="hold" presetClass="entr" presetID="1">
                                  <p:stCondLst>
                                    <p:cond delay="0"/>
                                  </p:stCondLst>
                                  <p:childTnLst>
                                    <p:set>
                                      <p:cBhvr>
                                        <p:cTn id="499" dur="1" fill="hold">
                                          <p:stCondLst>
                                            <p:cond delay="0"/>
                                          </p:stCondLst>
                                        </p:cTn>
                                        <p:tgtEl>
                                          <p:spTgt spid="462"/>
                                        </p:tgtEl>
                                        <p:attrNameLst>
                                          <p:attrName>style.visibility</p:attrName>
                                        </p:attrNameLst>
                                      </p:cBhvr>
                                      <p:to>
                                        <p:strVal val="visible"/>
                                      </p:to>
                                    </p:set>
                                  </p:childTnLst>
                                </p:cTn>
                              </p:par>
                              <p:par>
                                <p:cTn id="500" nodeType="withEffect" fill="hold" presetClass="entr" presetID="1">
                                  <p:stCondLst>
                                    <p:cond delay="0"/>
                                  </p:stCondLst>
                                  <p:childTnLst>
                                    <p:set>
                                      <p:cBhvr>
                                        <p:cTn id="501" dur="1" fill="hold">
                                          <p:stCondLst>
                                            <p:cond delay="0"/>
                                          </p:stCondLst>
                                        </p:cTn>
                                        <p:tgtEl>
                                          <p:spTgt spid="463"/>
                                        </p:tgtEl>
                                        <p:attrNameLst>
                                          <p:attrName>style.visibility</p:attrName>
                                        </p:attrNameLst>
                                      </p:cBhvr>
                                      <p:to>
                                        <p:strVal val="visible"/>
                                      </p:to>
                                    </p:set>
                                  </p:childTnLst>
                                </p:cTn>
                              </p:par>
                              <p:par>
                                <p:cTn id="502" nodeType="withEffect" fill="hold" presetClass="entr" presetID="1">
                                  <p:stCondLst>
                                    <p:cond delay="0"/>
                                  </p:stCondLst>
                                  <p:childTnLst>
                                    <p:set>
                                      <p:cBhvr>
                                        <p:cTn id="503" dur="1" fill="hold">
                                          <p:stCondLst>
                                            <p:cond delay="0"/>
                                          </p:stCondLst>
                                        </p:cTn>
                                        <p:tgtEl>
                                          <p:spTgt spid="464"/>
                                        </p:tgtEl>
                                        <p:attrNameLst>
                                          <p:attrName>style.visibility</p:attrName>
                                        </p:attrNameLst>
                                      </p:cBhvr>
                                      <p:to>
                                        <p:strVal val="visible"/>
                                      </p:to>
                                    </p:set>
                                  </p:childTnLst>
                                </p:cTn>
                              </p:par>
                              <p:par>
                                <p:cTn id="504" nodeType="withEffect" fill="hold" presetClass="entr" presetID="1">
                                  <p:stCondLst>
                                    <p:cond delay="0"/>
                                  </p:stCondLst>
                                  <p:childTnLst>
                                    <p:set>
                                      <p:cBhvr>
                                        <p:cTn id="505" dur="1" fill="hold">
                                          <p:stCondLst>
                                            <p:cond delay="0"/>
                                          </p:stCondLst>
                                        </p:cTn>
                                        <p:tgtEl>
                                          <p:spTgt spid="465"/>
                                        </p:tgtEl>
                                        <p:attrNameLst>
                                          <p:attrName>style.visibility</p:attrName>
                                        </p:attrNameLst>
                                      </p:cBhvr>
                                      <p:to>
                                        <p:strVal val="visible"/>
                                      </p:to>
                                    </p:set>
                                  </p:childTnLst>
                                </p:cTn>
                              </p:par>
                              <p:par>
                                <p:cTn id="506" nodeType="withEffect" fill="hold" presetClass="entr" presetID="1">
                                  <p:stCondLst>
                                    <p:cond delay="0"/>
                                  </p:stCondLst>
                                  <p:childTnLst>
                                    <p:set>
                                      <p:cBhvr>
                                        <p:cTn id="507" dur="1" fill="hold">
                                          <p:stCondLst>
                                            <p:cond delay="0"/>
                                          </p:stCondLst>
                                        </p:cTn>
                                        <p:tgtEl>
                                          <p:spTgt spid="466"/>
                                        </p:tgtEl>
                                        <p:attrNameLst>
                                          <p:attrName>style.visibility</p:attrName>
                                        </p:attrNameLst>
                                      </p:cBhvr>
                                      <p:to>
                                        <p:strVal val="visible"/>
                                      </p:to>
                                    </p:set>
                                  </p:childTnLst>
                                </p:cTn>
                              </p:par>
                              <p:par>
                                <p:cTn id="508" nodeType="withEffect" fill="hold" presetClass="entr" presetID="1">
                                  <p:stCondLst>
                                    <p:cond delay="0"/>
                                  </p:stCondLst>
                                  <p:childTnLst>
                                    <p:set>
                                      <p:cBhvr>
                                        <p:cTn id="509" dur="1" fill="hold">
                                          <p:stCondLst>
                                            <p:cond delay="0"/>
                                          </p:stCondLst>
                                        </p:cTn>
                                        <p:tgtEl>
                                          <p:spTgt spid="467"/>
                                        </p:tgtEl>
                                        <p:attrNameLst>
                                          <p:attrName>style.visibility</p:attrName>
                                        </p:attrNameLst>
                                      </p:cBhvr>
                                      <p:to>
                                        <p:strVal val="visible"/>
                                      </p:to>
                                    </p:set>
                                  </p:childTnLst>
                                </p:cTn>
                              </p:par>
                              <p:par>
                                <p:cTn id="510" nodeType="withEffect" fill="hold" presetClass="entr" presetID="1">
                                  <p:stCondLst>
                                    <p:cond delay="0"/>
                                  </p:stCondLst>
                                  <p:childTnLst>
                                    <p:set>
                                      <p:cBhvr>
                                        <p:cTn id="511" dur="1" fill="hold">
                                          <p:stCondLst>
                                            <p:cond delay="0"/>
                                          </p:stCondLst>
                                        </p:cTn>
                                        <p:tgtEl>
                                          <p:spTgt spid="470"/>
                                        </p:tgtEl>
                                        <p:attrNameLst>
                                          <p:attrName>style.visibility</p:attrName>
                                        </p:attrNameLst>
                                      </p:cBhvr>
                                      <p:to>
                                        <p:strVal val="visible"/>
                                      </p:to>
                                    </p:set>
                                  </p:childTnLst>
                                </p:cTn>
                              </p:par>
                              <p:par>
                                <p:cTn id="512" nodeType="withEffect" fill="hold" presetClass="entr" presetID="1">
                                  <p:stCondLst>
                                    <p:cond delay="0"/>
                                  </p:stCondLst>
                                  <p:childTnLst>
                                    <p:set>
                                      <p:cBhvr>
                                        <p:cTn id="513" dur="1" fill="hold">
                                          <p:stCondLst>
                                            <p:cond delay="0"/>
                                          </p:stCondLst>
                                        </p:cTn>
                                        <p:tgtEl>
                                          <p:spTgt spid="472"/>
                                        </p:tgtEl>
                                        <p:attrNameLst>
                                          <p:attrName>style.visibility</p:attrName>
                                        </p:attrNameLst>
                                      </p:cBhvr>
                                      <p:to>
                                        <p:strVal val="visible"/>
                                      </p:to>
                                    </p:set>
                                  </p:childTnLst>
                                </p:cTn>
                              </p:par>
                              <p:par>
                                <p:cTn id="514" nodeType="withEffect" fill="hold" presetClass="entr" presetID="1">
                                  <p:stCondLst>
                                    <p:cond delay="0"/>
                                  </p:stCondLst>
                                  <p:childTnLst>
                                    <p:set>
                                      <p:cBhvr>
                                        <p:cTn id="515" dur="1" fill="hold">
                                          <p:stCondLst>
                                            <p:cond delay="0"/>
                                          </p:stCondLst>
                                        </p:cTn>
                                        <p:tgtEl>
                                          <p:spTgt spid="474"/>
                                        </p:tgtEl>
                                        <p:attrNameLst>
                                          <p:attrName>style.visibility</p:attrName>
                                        </p:attrNameLst>
                                      </p:cBhvr>
                                      <p:to>
                                        <p:strVal val="visible"/>
                                      </p:to>
                                    </p:set>
                                  </p:childTnLst>
                                </p:cTn>
                              </p:par>
                              <p:par>
                                <p:cTn id="516" nodeType="withEffect" fill="hold" presetClass="entr" presetID="1">
                                  <p:stCondLst>
                                    <p:cond delay="0"/>
                                  </p:stCondLst>
                                  <p:childTnLst>
                                    <p:set>
                                      <p:cBhvr>
                                        <p:cTn id="517" dur="1" fill="hold">
                                          <p:stCondLst>
                                            <p:cond delay="0"/>
                                          </p:stCondLst>
                                        </p:cTn>
                                        <p:tgtEl>
                                          <p:spTgt spid="475"/>
                                        </p:tgtEl>
                                        <p:attrNameLst>
                                          <p:attrName>style.visibility</p:attrName>
                                        </p:attrNameLst>
                                      </p:cBhvr>
                                      <p:to>
                                        <p:strVal val="visible"/>
                                      </p:to>
                                    </p:set>
                                  </p:childTnLst>
                                </p:cTn>
                              </p:par>
                              <p:par>
                                <p:cTn id="518" nodeType="withEffect" fill="hold" presetClass="entr" presetID="1">
                                  <p:stCondLst>
                                    <p:cond delay="0"/>
                                  </p:stCondLst>
                                  <p:childTnLst>
                                    <p:set>
                                      <p:cBhvr>
                                        <p:cTn id="519" dur="1" fill="hold">
                                          <p:stCondLst>
                                            <p:cond delay="0"/>
                                          </p:stCondLst>
                                        </p:cTn>
                                        <p:tgtEl>
                                          <p:spTgt spid="476"/>
                                        </p:tgtEl>
                                        <p:attrNameLst>
                                          <p:attrName>style.visibility</p:attrName>
                                        </p:attrNameLst>
                                      </p:cBhvr>
                                      <p:to>
                                        <p:strVal val="visible"/>
                                      </p:to>
                                    </p:set>
                                  </p:childTnLst>
                                </p:cTn>
                              </p:par>
                              <p:par>
                                <p:cTn id="520" nodeType="withEffect" fill="hold" presetClass="entr" presetID="1">
                                  <p:stCondLst>
                                    <p:cond delay="0"/>
                                  </p:stCondLst>
                                  <p:childTnLst>
                                    <p:set>
                                      <p:cBhvr>
                                        <p:cTn id="521" dur="1" fill="hold">
                                          <p:stCondLst>
                                            <p:cond delay="0"/>
                                          </p:stCondLst>
                                        </p:cTn>
                                        <p:tgtEl>
                                          <p:spTgt spid="477"/>
                                        </p:tgtEl>
                                        <p:attrNameLst>
                                          <p:attrName>style.visibility</p:attrName>
                                        </p:attrNameLst>
                                      </p:cBhvr>
                                      <p:to>
                                        <p:strVal val="visible"/>
                                      </p:to>
                                    </p:set>
                                  </p:childTnLst>
                                </p:cTn>
                              </p:par>
                              <p:par>
                                <p:cTn id="522" nodeType="withEffect" fill="hold" presetClass="entr" presetID="1">
                                  <p:stCondLst>
                                    <p:cond delay="0"/>
                                  </p:stCondLst>
                                  <p:childTnLst>
                                    <p:set>
                                      <p:cBhvr>
                                        <p:cTn id="523" dur="1" fill="hold">
                                          <p:stCondLst>
                                            <p:cond delay="0"/>
                                          </p:stCondLst>
                                        </p:cTn>
                                        <p:tgtEl>
                                          <p:spTgt spid="478"/>
                                        </p:tgtEl>
                                        <p:attrNameLst>
                                          <p:attrName>style.visibility</p:attrName>
                                        </p:attrNameLst>
                                      </p:cBhvr>
                                      <p:to>
                                        <p:strVal val="visible"/>
                                      </p:to>
                                    </p:set>
                                  </p:childTnLst>
                                </p:cTn>
                              </p:par>
                              <p:par>
                                <p:cTn id="524" nodeType="withEffect" fill="hold" presetClass="entr" presetID="1">
                                  <p:stCondLst>
                                    <p:cond delay="0"/>
                                  </p:stCondLst>
                                  <p:childTnLst>
                                    <p:set>
                                      <p:cBhvr>
                                        <p:cTn id="525" dur="1" fill="hold">
                                          <p:stCondLst>
                                            <p:cond delay="0"/>
                                          </p:stCondLst>
                                        </p:cTn>
                                        <p:tgtEl>
                                          <p:spTgt spid="480"/>
                                        </p:tgtEl>
                                        <p:attrNameLst>
                                          <p:attrName>style.visibility</p:attrName>
                                        </p:attrNameLst>
                                      </p:cBhvr>
                                      <p:to>
                                        <p:strVal val="visible"/>
                                      </p:to>
                                    </p:set>
                                  </p:childTnLst>
                                </p:cTn>
                              </p:par>
                              <p:par>
                                <p:cTn id="526" nodeType="withEffect" fill="hold" presetClass="entr" presetID="1">
                                  <p:stCondLst>
                                    <p:cond delay="0"/>
                                  </p:stCondLst>
                                  <p:childTnLst>
                                    <p:set>
                                      <p:cBhvr>
                                        <p:cTn id="527" dur="1" fill="hold">
                                          <p:stCondLst>
                                            <p:cond delay="0"/>
                                          </p:stCondLst>
                                        </p:cTn>
                                        <p:tgtEl>
                                          <p:spTgt spid="507"/>
                                        </p:tgtEl>
                                        <p:attrNameLst>
                                          <p:attrName>style.visibility</p:attrName>
                                        </p:attrNameLst>
                                      </p:cBhvr>
                                      <p:to>
                                        <p:strVal val="visible"/>
                                      </p:to>
                                    </p:set>
                                  </p:childTnLst>
                                </p:cTn>
                              </p:par>
                              <p:par>
                                <p:cTn id="528" nodeType="withEffect" fill="hold" presetClass="entr" presetID="1">
                                  <p:stCondLst>
                                    <p:cond delay="0"/>
                                  </p:stCondLst>
                                  <p:childTnLst>
                                    <p:set>
                                      <p:cBhvr>
                                        <p:cTn id="529"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3" name="CustomShape 1"/>
          <p:cNvSpPr/>
          <p:nvPr/>
        </p:nvSpPr>
        <p:spPr>
          <a:xfrm>
            <a:off x="6553080" y="6356520"/>
            <a:ext cx="2132640" cy="363960"/>
          </a:xfrm>
          <a:prstGeom prst="rect">
            <a:avLst/>
          </a:prstGeom>
          <a:noFill/>
          <a:ln>
            <a:noFill/>
          </a:ln>
        </p:spPr>
      </p:sp>
      <p:sp>
        <p:nvSpPr>
          <p:cNvPr id="514" name="CustomShape 2"/>
          <p:cNvSpPr/>
          <p:nvPr/>
        </p:nvSpPr>
        <p:spPr>
          <a:xfrm>
            <a:off x="0" y="152280"/>
            <a:ext cx="9142920" cy="1324440"/>
          </a:xfrm>
          <a:prstGeom prst="rect">
            <a:avLst/>
          </a:prstGeom>
          <a:noFill/>
          <a:ln>
            <a:noFill/>
          </a:ln>
        </p:spPr>
        <p:txBody>
          <a:bodyPr lIns="90000" rIns="90000" tIns="45000" bIns="45000" anchor="ctr"/>
          <a:p>
            <a:pPr algn="ctr">
              <a:lnSpc>
                <a:spcPct val="100000"/>
              </a:lnSpc>
            </a:pPr>
            <a:r>
              <a:rPr lang="en-US" sz="4900">
                <a:solidFill>
                  <a:srgbClr val="000000"/>
                </a:solidFill>
                <a:latin typeface="Calibri"/>
              </a:rPr>
              <a:t>4.1 Event-based Media Geoannotation</a:t>
            </a:r>
            <a:endParaRPr/>
          </a:p>
        </p:txBody>
      </p:sp>
      <p:sp>
        <p:nvSpPr>
          <p:cNvPr id="515" name="CustomShape 3"/>
          <p:cNvSpPr/>
          <p:nvPr/>
        </p:nvSpPr>
        <p:spPr>
          <a:xfrm>
            <a:off x="457200" y="1600200"/>
            <a:ext cx="8228520" cy="4524840"/>
          </a:xfrm>
          <a:prstGeom prst="rect">
            <a:avLst/>
          </a:prstGeom>
          <a:noFill/>
          <a:ln>
            <a:noFill/>
          </a:ln>
        </p:spPr>
        <p:txBody>
          <a:bodyPr lIns="90000" rIns="90000" tIns="45000" bIns="45000"/>
          <a:p>
            <a:pPr>
              <a:lnSpc>
                <a:spcPct val="100000"/>
              </a:lnSpc>
              <a:buFont typeface="Arial"/>
              <a:buChar char="•"/>
            </a:pPr>
            <a:r>
              <a:rPr lang="en-US" sz="2400">
                <a:solidFill>
                  <a:srgbClr val="000000"/>
                </a:solidFill>
                <a:latin typeface="Calibri"/>
              </a:rPr>
              <a:t>Interpolation with free online navigation service:</a:t>
            </a:r>
            <a:endParaRPr/>
          </a:p>
        </p:txBody>
      </p:sp>
      <p:pic>
        <p:nvPicPr>
          <p:cNvPr id="516" name="Picture 2" descr=""/>
          <p:cNvPicPr/>
          <p:nvPr/>
        </p:nvPicPr>
        <p:blipFill>
          <a:blip r:embed="rId1"/>
          <a:stretch>
            <a:fillRect/>
          </a:stretch>
        </p:blipFill>
        <p:spPr>
          <a:xfrm>
            <a:off x="533520" y="2286000"/>
            <a:ext cx="7487280" cy="3942360"/>
          </a:xfrm>
          <a:prstGeom prst="rect">
            <a:avLst/>
          </a:prstGeom>
          <a:ln>
            <a:noFill/>
          </a:ln>
        </p:spPr>
      </p:pic>
      <p:sp>
        <p:nvSpPr>
          <p:cNvPr id="517" name="Line 4"/>
          <p:cNvSpPr/>
          <p:nvPr/>
        </p:nvSpPr>
        <p:spPr>
          <a:xfrm flipV="1">
            <a:off x="2743200" y="2819160"/>
            <a:ext cx="4190760" cy="1752840"/>
          </a:xfrm>
          <a:prstGeom prst="line">
            <a:avLst/>
          </a:prstGeom>
          <a:ln w="63360">
            <a:solidFill>
              <a:srgbClr val="4a7ebb"/>
            </a:solidFill>
            <a:round/>
          </a:ln>
        </p:spPr>
      </p:sp>
      <p:pic>
        <p:nvPicPr>
          <p:cNvPr id="518" name="Picture 2" descr=""/>
          <p:cNvPicPr/>
          <p:nvPr/>
        </p:nvPicPr>
        <p:blipFill>
          <a:blip r:embed="rId2"/>
          <a:stretch>
            <a:fillRect/>
          </a:stretch>
        </p:blipFill>
        <p:spPr>
          <a:xfrm>
            <a:off x="4727160" y="3333600"/>
            <a:ext cx="221760" cy="360720"/>
          </a:xfrm>
          <a:prstGeom prst="rect">
            <a:avLst/>
          </a:prstGeom>
          <a:ln>
            <a:noFill/>
          </a:ln>
        </p:spPr>
      </p:pic>
      <p:pic>
        <p:nvPicPr>
          <p:cNvPr id="519" name="Picture 2" descr=""/>
          <p:cNvPicPr/>
          <p:nvPr/>
        </p:nvPicPr>
        <p:blipFill>
          <a:blip r:embed="rId3"/>
          <a:stretch>
            <a:fillRect/>
          </a:stretch>
        </p:blipFill>
        <p:spPr>
          <a:xfrm>
            <a:off x="5700600" y="5334120"/>
            <a:ext cx="221760" cy="360720"/>
          </a:xfrm>
          <a:prstGeom prst="rect">
            <a:avLst/>
          </a:prstGeom>
          <a:ln>
            <a:noFill/>
          </a:ln>
        </p:spPr>
      </p:pic>
      <p:sp>
        <p:nvSpPr>
          <p:cNvPr id="520" name="CustomShape 5"/>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21" name="CustomShape 6"/>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2" name="CustomShape 1"/>
          <p:cNvSpPr/>
          <p:nvPr/>
        </p:nvSpPr>
        <p:spPr>
          <a:xfrm>
            <a:off x="0" y="27000"/>
            <a:ext cx="8990640" cy="1446840"/>
          </a:xfrm>
          <a:prstGeom prst="rect">
            <a:avLst/>
          </a:prstGeom>
          <a:noFill/>
          <a:ln>
            <a:noFill/>
          </a:ln>
        </p:spPr>
        <p:txBody>
          <a:bodyPr lIns="90000" rIns="90000" tIns="45000" bIns="45000" anchor="ctr"/>
          <a:p>
            <a:pPr algn="ctr">
              <a:lnSpc>
                <a:spcPct val="100000"/>
              </a:lnSpc>
            </a:pPr>
            <a:r>
              <a:rPr lang="en-US" sz="4900">
                <a:solidFill>
                  <a:srgbClr val="000000"/>
                </a:solidFill>
                <a:latin typeface="Calibri"/>
              </a:rPr>
              <a:t>4.1 Event-based Media Geoannotation</a:t>
            </a:r>
            <a:endParaRPr/>
          </a:p>
        </p:txBody>
      </p:sp>
      <p:sp>
        <p:nvSpPr>
          <p:cNvPr id="523" name="CustomShape 2"/>
          <p:cNvSpPr/>
          <p:nvPr/>
        </p:nvSpPr>
        <p:spPr>
          <a:xfrm>
            <a:off x="253440" y="1820880"/>
            <a:ext cx="4494600" cy="3199320"/>
          </a:xfrm>
          <a:prstGeom prst="rect">
            <a:avLst/>
          </a:prstGeom>
          <a:noFill/>
          <a:ln>
            <a:noFill/>
          </a:ln>
        </p:spPr>
        <p:txBody>
          <a:bodyPr lIns="90000" rIns="90000" tIns="45000" bIns="45000"/>
          <a:p>
            <a:pPr>
              <a:lnSpc>
                <a:spcPct val="100000"/>
              </a:lnSpc>
              <a:buFont typeface="Arial"/>
              <a:buChar char="•"/>
            </a:pPr>
            <a:r>
              <a:rPr lang="en-US" sz="2600">
                <a:solidFill>
                  <a:srgbClr val="000000"/>
                </a:solidFill>
                <a:latin typeface="Calibri"/>
              </a:rPr>
              <a:t>1615 images </a:t>
            </a:r>
            <a:endParaRPr/>
          </a:p>
          <a:p>
            <a:pPr>
              <a:lnSpc>
                <a:spcPct val="100000"/>
              </a:lnSpc>
              <a:buFont typeface="Arial"/>
              <a:buChar char="•"/>
            </a:pPr>
            <a:r>
              <a:rPr lang="en-US" sz="2600">
                <a:solidFill>
                  <a:srgbClr val="000000"/>
                </a:solidFill>
                <a:latin typeface="Calibri"/>
              </a:rPr>
              <a:t>Taken from 25.06.2010 to 11.04.2012 (21,5 months)</a:t>
            </a:r>
            <a:endParaRPr/>
          </a:p>
          <a:p>
            <a:pPr>
              <a:lnSpc>
                <a:spcPct val="100000"/>
              </a:lnSpc>
            </a:pPr>
            <a:endParaRPr/>
          </a:p>
        </p:txBody>
      </p:sp>
      <p:pic>
        <p:nvPicPr>
          <p:cNvPr id="524" name="Picture 2" descr=""/>
          <p:cNvPicPr/>
          <p:nvPr/>
        </p:nvPicPr>
        <p:blipFill>
          <a:blip r:embed="rId1"/>
          <a:stretch>
            <a:fillRect/>
          </a:stretch>
        </p:blipFill>
        <p:spPr>
          <a:xfrm>
            <a:off x="5486400" y="1371600"/>
            <a:ext cx="3359520" cy="2059560"/>
          </a:xfrm>
          <a:prstGeom prst="rect">
            <a:avLst/>
          </a:prstGeom>
          <a:ln>
            <a:noFill/>
          </a:ln>
        </p:spPr>
      </p:pic>
      <p:sp>
        <p:nvSpPr>
          <p:cNvPr id="525" name="CustomShape 3"/>
          <p:cNvSpPr/>
          <p:nvPr/>
        </p:nvSpPr>
        <p:spPr>
          <a:xfrm>
            <a:off x="8011440" y="6324480"/>
            <a:ext cx="608400" cy="395280"/>
          </a:xfrm>
          <a:prstGeom prst="rect">
            <a:avLst/>
          </a:prstGeom>
          <a:noFill/>
          <a:ln>
            <a:noFill/>
          </a:ln>
        </p:spPr>
      </p:sp>
      <p:sp>
        <p:nvSpPr>
          <p:cNvPr id="526"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27"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28" name="CustomShape 6"/>
          <p:cNvSpPr/>
          <p:nvPr/>
        </p:nvSpPr>
        <p:spPr>
          <a:xfrm>
            <a:off x="253440" y="3421080"/>
            <a:ext cx="7712280" cy="3199320"/>
          </a:xfrm>
          <a:prstGeom prst="rect">
            <a:avLst/>
          </a:prstGeom>
          <a:noFill/>
          <a:ln>
            <a:noFill/>
          </a:ln>
        </p:spPr>
        <p:txBody>
          <a:bodyPr lIns="90000" rIns="90000" tIns="45000" bIns="45000"/>
          <a:p>
            <a:pPr>
              <a:lnSpc>
                <a:spcPct val="100000"/>
              </a:lnSpc>
              <a:buFont typeface="Arial"/>
              <a:buChar char="•"/>
            </a:pPr>
            <a:r>
              <a:rPr lang="en-US" sz="2600">
                <a:solidFill>
                  <a:srgbClr val="000000"/>
                </a:solidFill>
                <a:latin typeface="Calibri"/>
              </a:rPr>
              <a:t>901(55.79%) images with GPS coordinates (6 countries, 33 cities and towns)</a:t>
            </a:r>
            <a:endParaRPr/>
          </a:p>
          <a:p>
            <a:pPr>
              <a:lnSpc>
                <a:spcPct val="100000"/>
              </a:lnSpc>
              <a:buFont typeface="Arial"/>
              <a:buChar char="•"/>
            </a:pPr>
            <a:r>
              <a:rPr lang="en-US" sz="2600">
                <a:solidFill>
                  <a:srgbClr val="000000"/>
                </a:solidFill>
                <a:latin typeface="Calibri"/>
              </a:rPr>
              <a:t>Images taken by Google Nexus One smartphone.</a:t>
            </a:r>
            <a:endParaRPr/>
          </a:p>
          <a:p>
            <a:pPr>
              <a:lnSpc>
                <a:spcPct val="100000"/>
              </a:lnSpc>
              <a:buFont typeface="Arial"/>
              <a:buChar char="•"/>
            </a:pPr>
            <a:r>
              <a:rPr lang="en-US" sz="2600">
                <a:solidFill>
                  <a:srgbClr val="000000"/>
                </a:solidFill>
                <a:latin typeface="Calibri"/>
              </a:rPr>
              <a:t>Ground Truth: manual annotation of the owner of the collection.</a:t>
            </a:r>
            <a:endParaRPr/>
          </a:p>
          <a:p>
            <a:pPr>
              <a:lnSpc>
                <a:spcPct val="100000"/>
              </a:lnSpc>
            </a:pP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9" name="CustomShape 1"/>
          <p:cNvSpPr/>
          <p:nvPr/>
        </p:nvSpPr>
        <p:spPr>
          <a:xfrm>
            <a:off x="457200" y="22860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4.1 Event-based Media Geo-annotation</a:t>
            </a:r>
            <a:endParaRPr/>
          </a:p>
        </p:txBody>
      </p:sp>
      <p:sp>
        <p:nvSpPr>
          <p:cNvPr id="530" name="CustomShape 2"/>
          <p:cNvSpPr/>
          <p:nvPr/>
        </p:nvSpPr>
        <p:spPr>
          <a:xfrm>
            <a:off x="8153280" y="6324480"/>
            <a:ext cx="608400" cy="395280"/>
          </a:xfrm>
          <a:prstGeom prst="rect">
            <a:avLst/>
          </a:prstGeom>
          <a:noFill/>
          <a:ln>
            <a:noFill/>
          </a:ln>
        </p:spPr>
      </p:sp>
      <p:sp>
        <p:nvSpPr>
          <p:cNvPr id="531"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32" name="CustomShape 4"/>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33" name="CustomShape 5"/>
          <p:cNvSpPr/>
          <p:nvPr/>
        </p:nvSpPr>
        <p:spPr>
          <a:xfrm>
            <a:off x="2752560" y="1219320"/>
            <a:ext cx="3328920" cy="455400"/>
          </a:xfrm>
          <a:prstGeom prst="rect">
            <a:avLst/>
          </a:prstGeom>
          <a:noFill/>
          <a:ln>
            <a:noFill/>
          </a:ln>
        </p:spPr>
        <p:txBody>
          <a:bodyPr wrap="none" lIns="90000" rIns="90000" tIns="45000" bIns="45000"/>
          <a:p>
            <a:pPr>
              <a:lnSpc>
                <a:spcPct val="100000"/>
              </a:lnSpc>
            </a:pPr>
            <a:r>
              <a:rPr lang="en-US" sz="2400">
                <a:solidFill>
                  <a:srgbClr val="000000"/>
                </a:solidFill>
                <a:latin typeface="Calibri"/>
              </a:rPr>
              <a:t>Experimental results</a:t>
            </a:r>
            <a:endParaRPr/>
          </a:p>
        </p:txBody>
      </p:sp>
      <p:pic>
        <p:nvPicPr>
          <p:cNvPr id="534" name="" descr=""/>
          <p:cNvPicPr/>
          <p:nvPr/>
        </p:nvPicPr>
        <p:blipFill>
          <a:blip r:embed="rId1"/>
          <a:stretch>
            <a:fillRect/>
          </a:stretch>
        </p:blipFill>
        <p:spPr>
          <a:xfrm rot="21588000">
            <a:off x="483120" y="1751400"/>
            <a:ext cx="8027640" cy="451476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5"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4.2 Event-based Social Connections Discovery</a:t>
            </a:r>
            <a:endParaRPr/>
          </a:p>
        </p:txBody>
      </p:sp>
      <p:sp>
        <p:nvSpPr>
          <p:cNvPr id="536" name="CustomShape 2"/>
          <p:cNvSpPr/>
          <p:nvPr/>
        </p:nvSpPr>
        <p:spPr>
          <a:xfrm>
            <a:off x="457200" y="1600200"/>
            <a:ext cx="8228520" cy="4524840"/>
          </a:xfrm>
          <a:prstGeom prst="rect">
            <a:avLst/>
          </a:prstGeom>
          <a:noFill/>
          <a:ln>
            <a:noFill/>
          </a:ln>
        </p:spPr>
        <p:txBody>
          <a:bodyPr lIns="90000" rIns="90000" tIns="45000" bIns="45000"/>
          <a:p>
            <a:pPr>
              <a:lnSpc>
                <a:spcPct val="100000"/>
              </a:lnSpc>
              <a:buFont typeface="Arial"/>
              <a:buChar char="•"/>
            </a:pPr>
            <a:r>
              <a:rPr lang="en-US" sz="3200">
                <a:solidFill>
                  <a:srgbClr val="000000"/>
                </a:solidFill>
                <a:latin typeface="Calibri"/>
              </a:rPr>
              <a:t>The higher the number of co-attended event between two people, the higher the probability of being acquainted.</a:t>
            </a:r>
            <a:endParaRPr/>
          </a:p>
        </p:txBody>
      </p:sp>
      <p:sp>
        <p:nvSpPr>
          <p:cNvPr id="537"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38"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39" name="CustomShape 5"/>
          <p:cNvSpPr/>
          <p:nvPr/>
        </p:nvSpPr>
        <p:spPr>
          <a:xfrm>
            <a:off x="6553080" y="6356520"/>
            <a:ext cx="2132640" cy="363960"/>
          </a:xfrm>
          <a:prstGeom prst="rect">
            <a:avLst/>
          </a:prstGeom>
          <a:noFill/>
          <a:ln>
            <a:noFill/>
          </a:ln>
        </p:spPr>
      </p:sp>
      <p:pic>
        <p:nvPicPr>
          <p:cNvPr id="540" name="Picture 3" descr=""/>
          <p:cNvPicPr/>
          <p:nvPr/>
        </p:nvPicPr>
        <p:blipFill>
          <a:blip r:embed="rId1"/>
          <a:stretch>
            <a:fillRect/>
          </a:stretch>
        </p:blipFill>
        <p:spPr>
          <a:xfrm>
            <a:off x="3714480" y="3271680"/>
            <a:ext cx="970560" cy="970560"/>
          </a:xfrm>
          <a:prstGeom prst="rect">
            <a:avLst/>
          </a:prstGeom>
          <a:ln>
            <a:noFill/>
          </a:ln>
        </p:spPr>
      </p:pic>
      <p:pic>
        <p:nvPicPr>
          <p:cNvPr id="541" name="Picture 4" descr=""/>
          <p:cNvPicPr/>
          <p:nvPr/>
        </p:nvPicPr>
        <p:blipFill>
          <a:blip r:embed="rId2"/>
          <a:stretch>
            <a:fillRect/>
          </a:stretch>
        </p:blipFill>
        <p:spPr>
          <a:xfrm>
            <a:off x="5425920" y="3273120"/>
            <a:ext cx="968760" cy="968760"/>
          </a:xfrm>
          <a:prstGeom prst="rect">
            <a:avLst/>
          </a:prstGeom>
          <a:ln>
            <a:noFill/>
          </a:ln>
        </p:spPr>
      </p:pic>
      <p:pic>
        <p:nvPicPr>
          <p:cNvPr id="542" name="Picture 5" descr=""/>
          <p:cNvPicPr/>
          <p:nvPr/>
        </p:nvPicPr>
        <p:blipFill>
          <a:blip r:embed="rId3"/>
          <a:stretch>
            <a:fillRect/>
          </a:stretch>
        </p:blipFill>
        <p:spPr>
          <a:xfrm>
            <a:off x="1967040" y="3234240"/>
            <a:ext cx="1097640" cy="1045080"/>
          </a:xfrm>
          <a:prstGeom prst="rect">
            <a:avLst/>
          </a:prstGeom>
          <a:ln>
            <a:noFill/>
          </a:ln>
        </p:spPr>
      </p:pic>
      <p:sp>
        <p:nvSpPr>
          <p:cNvPr id="543" name="CustomShape 6"/>
          <p:cNvSpPr/>
          <p:nvPr/>
        </p:nvSpPr>
        <p:spPr>
          <a:xfrm flipH="1">
            <a:off x="4683960" y="3757320"/>
            <a:ext cx="665640" cy="360"/>
          </a:xfrm>
          <a:prstGeom prst="straightConnector1">
            <a:avLst/>
          </a:prstGeom>
          <a:noFill/>
          <a:ln w="38160">
            <a:solidFill>
              <a:srgbClr val="4a7ebb"/>
            </a:solidFill>
            <a:round/>
            <a:tailEnd len="med" type="arrow" w="med"/>
          </a:ln>
        </p:spPr>
      </p:sp>
      <p:sp>
        <p:nvSpPr>
          <p:cNvPr id="544" name="CustomShape 7"/>
          <p:cNvSpPr/>
          <p:nvPr/>
        </p:nvSpPr>
        <p:spPr>
          <a:xfrm>
            <a:off x="3065400" y="3757320"/>
            <a:ext cx="648000" cy="360"/>
          </a:xfrm>
          <a:prstGeom prst="straightConnector1">
            <a:avLst/>
          </a:prstGeom>
          <a:noFill/>
          <a:ln w="38160">
            <a:solidFill>
              <a:srgbClr val="4a7ebb"/>
            </a:solidFill>
            <a:round/>
            <a:tailEnd len="med" type="arrow" w="med"/>
          </a:ln>
        </p:spPr>
      </p:sp>
      <p:pic>
        <p:nvPicPr>
          <p:cNvPr id="545" name="Picture 2" descr=""/>
          <p:cNvPicPr/>
          <p:nvPr/>
        </p:nvPicPr>
        <p:blipFill>
          <a:blip r:embed="rId4"/>
          <a:stretch>
            <a:fillRect/>
          </a:stretch>
        </p:blipFill>
        <p:spPr>
          <a:xfrm>
            <a:off x="3466080" y="3311640"/>
            <a:ext cx="1467720" cy="1040760"/>
          </a:xfrm>
          <a:prstGeom prst="rect">
            <a:avLst/>
          </a:prstGeom>
          <a:ln>
            <a:noFill/>
          </a:ln>
        </p:spPr>
      </p:pic>
      <p:sp>
        <p:nvSpPr>
          <p:cNvPr id="546" name="CustomShape 8"/>
          <p:cNvSpPr/>
          <p:nvPr/>
        </p:nvSpPr>
        <p:spPr>
          <a:xfrm>
            <a:off x="3759480" y="4095720"/>
            <a:ext cx="82980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event</a:t>
            </a:r>
            <a:endParaRPr/>
          </a:p>
        </p:txBody>
      </p:sp>
    </p:spTree>
  </p:cSld>
  <p:timing>
    <p:tnLst>
      <p:par>
        <p:cTn id="530" dur="indefinite" restart="never" nodeType="tmRoot">
          <p:childTnLst>
            <p:seq>
              <p:cTn id="531" dur="indefinite" nodeType="mainSeq">
                <p:childTnLst>
                  <p:par>
                    <p:cTn id="532" fill="hold">
                      <p:stCondLst>
                        <p:cond delay="indefinite"/>
                      </p:stCondLst>
                      <p:childTnLst>
                        <p:par>
                          <p:cTn id="533" fill="hold">
                            <p:stCondLst>
                              <p:cond delay="0"/>
                            </p:stCondLst>
                            <p:childTnLst>
                              <p:par>
                                <p:cTn id="534" nodeType="clickEffect" fill="hold" presetClass="exit" presetID="10">
                                  <p:stCondLst>
                                    <p:cond delay="0"/>
                                  </p:stCondLst>
                                  <p:childTnLst>
                                    <p:animEffect filter="fade" transition="in">
                                      <p:cBhvr additive="repl">
                                        <p:cTn id="535" dur="500"/>
                                        <p:tgtEl>
                                          <p:spTgt spid="540"/>
                                        </p:tgtEl>
                                      </p:cBhvr>
                                    </p:animEffect>
                                    <p:set>
                                      <p:cBhvr>
                                        <p:cTn id="536" dur="1" fill="hold">
                                          <p:stCondLst>
                                            <p:cond delay="499"/>
                                          </p:stCondLst>
                                        </p:cTn>
                                        <p:tgtEl>
                                          <p:spTgt spid="540"/>
                                        </p:tgtEl>
                                        <p:attrNameLst>
                                          <p:attrName>style.visibility</p:attrName>
                                        </p:attrNameLst>
                                      </p:cBhvr>
                                      <p:to>
                                        <p:strVal val="hidden"/>
                                      </p:to>
                                    </p:set>
                                  </p:childTnLst>
                                </p:cTn>
                              </p:par>
                              <p:par>
                                <p:cTn id="537" nodeType="withEffect" fill="hold" presetClass="exit" presetID="10">
                                  <p:stCondLst>
                                    <p:cond delay="0"/>
                                  </p:stCondLst>
                                  <p:childTnLst>
                                    <p:animEffect filter="fade" transition="in">
                                      <p:cBhvr additive="repl">
                                        <p:cTn id="538" dur="500"/>
                                        <p:tgtEl>
                                          <p:spTgt spid="543"/>
                                        </p:tgtEl>
                                      </p:cBhvr>
                                    </p:animEffect>
                                    <p:set>
                                      <p:cBhvr>
                                        <p:cTn id="539" dur="1" fill="hold">
                                          <p:stCondLst>
                                            <p:cond delay="499"/>
                                          </p:stCondLst>
                                        </p:cTn>
                                        <p:tgtEl>
                                          <p:spTgt spid="543"/>
                                        </p:tgtEl>
                                        <p:attrNameLst>
                                          <p:attrName>style.visibility</p:attrName>
                                        </p:attrNameLst>
                                      </p:cBhvr>
                                      <p:to>
                                        <p:strVal val="hidden"/>
                                      </p:to>
                                    </p:set>
                                  </p:childTnLst>
                                </p:cTn>
                              </p:par>
                              <p:par>
                                <p:cTn id="540" nodeType="withEffect" fill="hold" presetClass="exit" presetID="10">
                                  <p:stCondLst>
                                    <p:cond delay="0"/>
                                  </p:stCondLst>
                                  <p:childTnLst>
                                    <p:animEffect filter="fade" transition="in">
                                      <p:cBhvr additive="repl">
                                        <p:cTn id="541" dur="500"/>
                                        <p:tgtEl>
                                          <p:spTgt spid="544"/>
                                        </p:tgtEl>
                                      </p:cBhvr>
                                    </p:animEffect>
                                    <p:set>
                                      <p:cBhvr>
                                        <p:cTn id="542" dur="1" fill="hold">
                                          <p:stCondLst>
                                            <p:cond delay="499"/>
                                          </p:stCondLst>
                                        </p:cTn>
                                        <p:tgtEl>
                                          <p:spTgt spid="544"/>
                                        </p:tgtEl>
                                        <p:attrNameLst>
                                          <p:attrName>style.visibility</p:attrName>
                                        </p:attrNameLst>
                                      </p:cBhvr>
                                      <p:to>
                                        <p:strVal val="hidden"/>
                                      </p:to>
                                    </p:set>
                                  </p:childTnLst>
                                </p:cTn>
                              </p:par>
                              <p:par>
                                <p:cTn id="543" nodeType="withEffect" fill="hold" presetClass="exit" presetID="10">
                                  <p:stCondLst>
                                    <p:cond delay="0"/>
                                  </p:stCondLst>
                                  <p:childTnLst>
                                    <p:animEffect filter="fade" transition="in">
                                      <p:cBhvr additive="repl">
                                        <p:cTn id="544" dur="500"/>
                                        <p:tgtEl>
                                          <p:spTgt spid="546"/>
                                        </p:tgtEl>
                                      </p:cBhvr>
                                    </p:animEffect>
                                    <p:set>
                                      <p:cBhvr>
                                        <p:cTn id="545" dur="1" fill="hold">
                                          <p:stCondLst>
                                            <p:cond delay="499"/>
                                          </p:stCondLst>
                                        </p:cTn>
                                        <p:tgtEl>
                                          <p:spTgt spid="546"/>
                                        </p:tgtEl>
                                        <p:attrNameLst>
                                          <p:attrName>style.visibility</p:attrName>
                                        </p:attrNameLst>
                                      </p:cBhvr>
                                      <p:to>
                                        <p:strVal val="hidden"/>
                                      </p:to>
                                    </p:set>
                                  </p:childTnLst>
                                </p:cTn>
                              </p:par>
                            </p:childTnLst>
                          </p:cTn>
                        </p:par>
                      </p:childTnLst>
                    </p:cTn>
                  </p:par>
                  <p:par>
                    <p:cTn id="546" fill="hold">
                      <p:stCondLst>
                        <p:cond delay="indefinite"/>
                      </p:stCondLst>
                      <p:childTnLst>
                        <p:par>
                          <p:cTn id="547" fill="hold">
                            <p:stCondLst>
                              <p:cond delay="0"/>
                            </p:stCondLst>
                            <p:childTnLst>
                              <p:par>
                                <p:cTn id="548" nodeType="clickEffect" fill="hold" presetClass="entr" presetID="10">
                                  <p:stCondLst>
                                    <p:cond delay="0"/>
                                  </p:stCondLst>
                                  <p:childTnLst>
                                    <p:set>
                                      <p:cBhvr>
                                        <p:cTn id="549" dur="1" fill="hold">
                                          <p:stCondLst>
                                            <p:cond delay="0"/>
                                          </p:stCondLst>
                                        </p:cTn>
                                        <p:tgtEl>
                                          <p:spTgt spid="545"/>
                                        </p:tgtEl>
                                        <p:attrNameLst>
                                          <p:attrName>style.visibility</p:attrName>
                                        </p:attrNameLst>
                                      </p:cBhvr>
                                      <p:to>
                                        <p:strVal val="visible"/>
                                      </p:to>
                                    </p:set>
                                    <p:animEffect filter="fade" transition="in">
                                      <p:cBhvr additive="repl">
                                        <p:cTn id="550" dur="500"/>
                                        <p:tgtEl>
                                          <p:spTgt spid="5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3" name="Picture 2" descr=""/>
          <p:cNvPicPr/>
          <p:nvPr/>
        </p:nvPicPr>
        <p:blipFill>
          <a:blip r:embed="rId1"/>
          <a:stretch>
            <a:fillRect/>
          </a:stretch>
        </p:blipFill>
        <p:spPr>
          <a:xfrm>
            <a:off x="6095880" y="1219320"/>
            <a:ext cx="3047040" cy="1619280"/>
          </a:xfrm>
          <a:prstGeom prst="rect">
            <a:avLst/>
          </a:prstGeom>
          <a:ln>
            <a:noFill/>
          </a:ln>
        </p:spPr>
      </p:pic>
      <p:sp>
        <p:nvSpPr>
          <p:cNvPr id="124"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1. Introduction </a:t>
            </a:r>
            <a:endParaRPr/>
          </a:p>
        </p:txBody>
      </p:sp>
      <p:sp>
        <p:nvSpPr>
          <p:cNvPr id="125" name="CustomShape 2"/>
          <p:cNvSpPr/>
          <p:nvPr/>
        </p:nvSpPr>
        <p:spPr>
          <a:xfrm>
            <a:off x="377640" y="1434240"/>
            <a:ext cx="4474440" cy="4406760"/>
          </a:xfrm>
          <a:prstGeom prst="rect">
            <a:avLst/>
          </a:prstGeom>
          <a:noFill/>
          <a:ln>
            <a:noFill/>
          </a:ln>
        </p:spPr>
        <p:txBody>
          <a:bodyPr lIns="90000" rIns="90000" tIns="45000" bIns="45000"/>
          <a:p>
            <a:pPr>
              <a:lnSpc>
                <a:spcPct val="100000"/>
              </a:lnSpc>
              <a:buFont typeface="Wingdings" charset="2"/>
              <a:buChar char=""/>
            </a:pPr>
            <a:r>
              <a:rPr lang="en-US" sz="2000">
                <a:solidFill>
                  <a:srgbClr val="000000"/>
                </a:solidFill>
                <a:latin typeface="Calibri"/>
              </a:rPr>
              <a:t>Design theoretical model for event-based media content representation;</a:t>
            </a:r>
            <a:endParaRPr/>
          </a:p>
          <a:p>
            <a:pPr>
              <a:lnSpc>
                <a:spcPct val="100000"/>
              </a:lnSpc>
              <a:buFont typeface="Wingdings" charset="2"/>
              <a:buChar char=""/>
            </a:pPr>
            <a:r>
              <a:rPr lang="en-US" sz="2000">
                <a:solidFill>
                  <a:srgbClr val="000000"/>
                </a:solidFill>
                <a:latin typeface="Calibri"/>
              </a:rPr>
              <a:t>Assist a user in organization and management of the personal media collection;</a:t>
            </a:r>
            <a:endParaRPr/>
          </a:p>
          <a:p>
            <a:pPr>
              <a:lnSpc>
                <a:spcPct val="100000"/>
              </a:lnSpc>
              <a:buFont typeface="Wingdings" charset="2"/>
              <a:buChar char=""/>
            </a:pPr>
            <a:r>
              <a:rPr lang="en-US" sz="2000">
                <a:solidFill>
                  <a:srgbClr val="000000"/>
                </a:solidFill>
                <a:latin typeface="Calibri"/>
              </a:rPr>
              <a:t>Improve the quality of contextual data of the personal media collection;</a:t>
            </a:r>
            <a:endParaRPr/>
          </a:p>
          <a:p>
            <a:pPr>
              <a:lnSpc>
                <a:spcPct val="100000"/>
              </a:lnSpc>
              <a:buFont typeface="Wingdings" charset="2"/>
              <a:buChar char=""/>
            </a:pPr>
            <a:r>
              <a:rPr lang="en-US" sz="2000">
                <a:solidFill>
                  <a:srgbClr val="000000"/>
                </a:solidFill>
                <a:latin typeface="Calibri"/>
              </a:rPr>
              <a:t>Derive knowledge for a user inferring social ties of a user via semantic layer of events;</a:t>
            </a:r>
            <a:endParaRPr/>
          </a:p>
          <a:p>
            <a:pPr>
              <a:lnSpc>
                <a:spcPct val="100000"/>
              </a:lnSpc>
            </a:pPr>
            <a:endParaRPr/>
          </a:p>
        </p:txBody>
      </p:sp>
      <p:sp>
        <p:nvSpPr>
          <p:cNvPr id="126" name="CustomShape 3"/>
          <p:cNvSpPr/>
          <p:nvPr/>
        </p:nvSpPr>
        <p:spPr>
          <a:xfrm flipV="1">
            <a:off x="4571280" y="2913120"/>
            <a:ext cx="4393440" cy="14400"/>
          </a:xfrm>
          <a:prstGeom prst="straightConnector1">
            <a:avLst/>
          </a:prstGeom>
          <a:noFill/>
          <a:ln w="9360">
            <a:solidFill>
              <a:srgbClr val="4a7ebb"/>
            </a:solidFill>
            <a:round/>
            <a:tailEnd len="med" type="arrow" w="med"/>
          </a:ln>
        </p:spPr>
      </p:sp>
      <p:sp>
        <p:nvSpPr>
          <p:cNvPr id="127" name="CustomShape 4"/>
          <p:cNvSpPr/>
          <p:nvPr/>
        </p:nvSpPr>
        <p:spPr>
          <a:xfrm>
            <a:off x="8724960" y="2837880"/>
            <a:ext cx="297720" cy="455400"/>
          </a:xfrm>
          <a:prstGeom prst="rect">
            <a:avLst/>
          </a:prstGeom>
          <a:noFill/>
          <a:ln>
            <a:noFill/>
          </a:ln>
        </p:spPr>
        <p:txBody>
          <a:bodyPr wrap="none" lIns="90000" rIns="90000" tIns="45000" bIns="45000"/>
          <a:p>
            <a:pPr>
              <a:lnSpc>
                <a:spcPct val="100000"/>
              </a:lnSpc>
            </a:pPr>
            <a:r>
              <a:rPr lang="en-US" sz="2400">
                <a:solidFill>
                  <a:srgbClr val="000000"/>
                </a:solidFill>
                <a:latin typeface="Calibri"/>
              </a:rPr>
              <a:t>t</a:t>
            </a:r>
            <a:endParaRPr/>
          </a:p>
        </p:txBody>
      </p:sp>
      <p:pic>
        <p:nvPicPr>
          <p:cNvPr id="128" name="Picture 9" descr=""/>
          <p:cNvPicPr/>
          <p:nvPr/>
        </p:nvPicPr>
        <p:blipFill>
          <a:blip r:embed="rId2"/>
          <a:stretch>
            <a:fillRect/>
          </a:stretch>
        </p:blipFill>
        <p:spPr>
          <a:xfrm>
            <a:off x="6507000" y="2550600"/>
            <a:ext cx="388800" cy="518760"/>
          </a:xfrm>
          <a:prstGeom prst="rect">
            <a:avLst/>
          </a:prstGeom>
          <a:ln>
            <a:noFill/>
          </a:ln>
        </p:spPr>
      </p:pic>
      <p:pic>
        <p:nvPicPr>
          <p:cNvPr id="129" name="Picture 10" descr=""/>
          <p:cNvPicPr/>
          <p:nvPr/>
        </p:nvPicPr>
        <p:blipFill>
          <a:blip r:embed="rId3"/>
          <a:stretch>
            <a:fillRect/>
          </a:stretch>
        </p:blipFill>
        <p:spPr>
          <a:xfrm>
            <a:off x="4802760" y="2727360"/>
            <a:ext cx="451440" cy="338400"/>
          </a:xfrm>
          <a:prstGeom prst="rect">
            <a:avLst/>
          </a:prstGeom>
          <a:ln>
            <a:noFill/>
          </a:ln>
        </p:spPr>
      </p:pic>
      <p:pic>
        <p:nvPicPr>
          <p:cNvPr id="130" name="Picture 12" descr=""/>
          <p:cNvPicPr/>
          <p:nvPr/>
        </p:nvPicPr>
        <p:blipFill>
          <a:blip r:embed="rId4"/>
          <a:stretch>
            <a:fillRect/>
          </a:stretch>
        </p:blipFill>
        <p:spPr>
          <a:xfrm>
            <a:off x="4987800" y="2958840"/>
            <a:ext cx="413640" cy="309960"/>
          </a:xfrm>
          <a:prstGeom prst="rect">
            <a:avLst/>
          </a:prstGeom>
          <a:ln>
            <a:noFill/>
          </a:ln>
        </p:spPr>
      </p:pic>
      <p:pic>
        <p:nvPicPr>
          <p:cNvPr id="131" name="Picture 20" descr=""/>
          <p:cNvPicPr/>
          <p:nvPr/>
        </p:nvPicPr>
        <p:blipFill>
          <a:blip r:embed="rId5"/>
          <a:stretch>
            <a:fillRect/>
          </a:stretch>
        </p:blipFill>
        <p:spPr>
          <a:xfrm>
            <a:off x="5585400" y="2391480"/>
            <a:ext cx="335880" cy="504720"/>
          </a:xfrm>
          <a:prstGeom prst="rect">
            <a:avLst/>
          </a:prstGeom>
          <a:ln>
            <a:noFill/>
          </a:ln>
        </p:spPr>
      </p:pic>
      <p:pic>
        <p:nvPicPr>
          <p:cNvPr id="132" name="Picture 26" descr=""/>
          <p:cNvPicPr/>
          <p:nvPr/>
        </p:nvPicPr>
        <p:blipFill>
          <a:blip r:embed="rId6"/>
          <a:stretch>
            <a:fillRect/>
          </a:stretch>
        </p:blipFill>
        <p:spPr>
          <a:xfrm>
            <a:off x="7342920" y="2543760"/>
            <a:ext cx="470160" cy="352440"/>
          </a:xfrm>
          <a:prstGeom prst="rect">
            <a:avLst/>
          </a:prstGeom>
          <a:ln>
            <a:noFill/>
          </a:ln>
        </p:spPr>
      </p:pic>
      <p:pic>
        <p:nvPicPr>
          <p:cNvPr id="133" name="Picture 27" descr=""/>
          <p:cNvPicPr/>
          <p:nvPr/>
        </p:nvPicPr>
        <p:blipFill>
          <a:blip r:embed="rId7"/>
          <a:stretch>
            <a:fillRect/>
          </a:stretch>
        </p:blipFill>
        <p:spPr>
          <a:xfrm>
            <a:off x="7604640" y="2708280"/>
            <a:ext cx="545760" cy="408960"/>
          </a:xfrm>
          <a:prstGeom prst="rect">
            <a:avLst/>
          </a:prstGeom>
          <a:ln>
            <a:noFill/>
          </a:ln>
        </p:spPr>
      </p:pic>
      <p:pic>
        <p:nvPicPr>
          <p:cNvPr id="134" name="Picture 28" descr=""/>
          <p:cNvPicPr/>
          <p:nvPr/>
        </p:nvPicPr>
        <p:blipFill>
          <a:blip r:embed="rId8"/>
          <a:stretch>
            <a:fillRect/>
          </a:stretch>
        </p:blipFill>
        <p:spPr>
          <a:xfrm>
            <a:off x="5797080" y="2620440"/>
            <a:ext cx="335880" cy="504720"/>
          </a:xfrm>
          <a:prstGeom prst="rect">
            <a:avLst/>
          </a:prstGeom>
          <a:ln>
            <a:noFill/>
          </a:ln>
        </p:spPr>
      </p:pic>
      <p:sp>
        <p:nvSpPr>
          <p:cNvPr id="135" name="CustomShape 5"/>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136" name="CustomShape 6"/>
          <p:cNvSpPr/>
          <p:nvPr/>
        </p:nvSpPr>
        <p:spPr>
          <a:xfrm>
            <a:off x="6553080" y="6356520"/>
            <a:ext cx="2132640" cy="363960"/>
          </a:xfrm>
          <a:prstGeom prst="rect">
            <a:avLst/>
          </a:prstGeom>
          <a:noFill/>
          <a:ln>
            <a:noFill/>
          </a:ln>
        </p:spPr>
      </p:sp>
      <p:sp>
        <p:nvSpPr>
          <p:cNvPr id="137" name="CustomShape 7"/>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pic>
        <p:nvPicPr>
          <p:cNvPr id="138" name="Picture 5" descr=""/>
          <p:cNvPicPr/>
          <p:nvPr/>
        </p:nvPicPr>
        <p:blipFill>
          <a:blip r:embed="rId9"/>
          <a:stretch>
            <a:fillRect/>
          </a:stretch>
        </p:blipFill>
        <p:spPr>
          <a:xfrm>
            <a:off x="5638680" y="3452400"/>
            <a:ext cx="238680" cy="313200"/>
          </a:xfrm>
          <a:prstGeom prst="rect">
            <a:avLst/>
          </a:prstGeom>
          <a:ln>
            <a:noFill/>
          </a:ln>
        </p:spPr>
      </p:pic>
      <p:pic>
        <p:nvPicPr>
          <p:cNvPr id="139" name="Picture 9" descr=""/>
          <p:cNvPicPr/>
          <p:nvPr/>
        </p:nvPicPr>
        <p:blipFill>
          <a:blip r:embed="rId10"/>
          <a:stretch>
            <a:fillRect/>
          </a:stretch>
        </p:blipFill>
        <p:spPr>
          <a:xfrm>
            <a:off x="4853160" y="3925080"/>
            <a:ext cx="388800" cy="518760"/>
          </a:xfrm>
          <a:prstGeom prst="rect">
            <a:avLst/>
          </a:prstGeom>
          <a:ln>
            <a:noFill/>
          </a:ln>
        </p:spPr>
      </p:pic>
      <p:pic>
        <p:nvPicPr>
          <p:cNvPr id="140" name="Picture 10" descr=""/>
          <p:cNvPicPr/>
          <p:nvPr/>
        </p:nvPicPr>
        <p:blipFill>
          <a:blip r:embed="rId11"/>
          <a:stretch>
            <a:fillRect/>
          </a:stretch>
        </p:blipFill>
        <p:spPr>
          <a:xfrm>
            <a:off x="4440240" y="3743640"/>
            <a:ext cx="451440" cy="338400"/>
          </a:xfrm>
          <a:prstGeom prst="rect">
            <a:avLst/>
          </a:prstGeom>
          <a:ln>
            <a:noFill/>
          </a:ln>
        </p:spPr>
      </p:pic>
      <p:pic>
        <p:nvPicPr>
          <p:cNvPr id="141" name="Picture 12" descr=""/>
          <p:cNvPicPr/>
          <p:nvPr/>
        </p:nvPicPr>
        <p:blipFill>
          <a:blip r:embed="rId12"/>
          <a:stretch>
            <a:fillRect/>
          </a:stretch>
        </p:blipFill>
        <p:spPr>
          <a:xfrm>
            <a:off x="5583240" y="3697200"/>
            <a:ext cx="413640" cy="309960"/>
          </a:xfrm>
          <a:prstGeom prst="rect">
            <a:avLst/>
          </a:prstGeom>
          <a:ln>
            <a:noFill/>
          </a:ln>
        </p:spPr>
      </p:pic>
      <p:pic>
        <p:nvPicPr>
          <p:cNvPr id="142" name="Picture 20" descr=""/>
          <p:cNvPicPr/>
          <p:nvPr/>
        </p:nvPicPr>
        <p:blipFill>
          <a:blip r:embed="rId13"/>
          <a:stretch>
            <a:fillRect/>
          </a:stretch>
        </p:blipFill>
        <p:spPr>
          <a:xfrm>
            <a:off x="6605640" y="4073400"/>
            <a:ext cx="335880" cy="504720"/>
          </a:xfrm>
          <a:prstGeom prst="rect">
            <a:avLst/>
          </a:prstGeom>
          <a:ln>
            <a:noFill/>
          </a:ln>
        </p:spPr>
      </p:pic>
      <p:pic>
        <p:nvPicPr>
          <p:cNvPr id="143" name="Picture 26" descr=""/>
          <p:cNvPicPr/>
          <p:nvPr/>
        </p:nvPicPr>
        <p:blipFill>
          <a:blip r:embed="rId14"/>
          <a:stretch>
            <a:fillRect/>
          </a:stretch>
        </p:blipFill>
        <p:spPr>
          <a:xfrm>
            <a:off x="8546400" y="4080240"/>
            <a:ext cx="470160" cy="352440"/>
          </a:xfrm>
          <a:prstGeom prst="rect">
            <a:avLst/>
          </a:prstGeom>
          <a:ln>
            <a:noFill/>
          </a:ln>
        </p:spPr>
      </p:pic>
      <p:pic>
        <p:nvPicPr>
          <p:cNvPr id="144" name="Picture 27" descr=""/>
          <p:cNvPicPr/>
          <p:nvPr/>
        </p:nvPicPr>
        <p:blipFill>
          <a:blip r:embed="rId15"/>
          <a:stretch>
            <a:fillRect/>
          </a:stretch>
        </p:blipFill>
        <p:spPr>
          <a:xfrm>
            <a:off x="7602120" y="4071240"/>
            <a:ext cx="545760" cy="408960"/>
          </a:xfrm>
          <a:prstGeom prst="rect">
            <a:avLst/>
          </a:prstGeom>
          <a:ln>
            <a:noFill/>
          </a:ln>
        </p:spPr>
      </p:pic>
      <p:pic>
        <p:nvPicPr>
          <p:cNvPr id="145" name="Picture 28" descr=""/>
          <p:cNvPicPr/>
          <p:nvPr/>
        </p:nvPicPr>
        <p:blipFill>
          <a:blip r:embed="rId16"/>
          <a:stretch>
            <a:fillRect/>
          </a:stretch>
        </p:blipFill>
        <p:spPr>
          <a:xfrm>
            <a:off x="6702120" y="3690360"/>
            <a:ext cx="335880" cy="504720"/>
          </a:xfrm>
          <a:prstGeom prst="rect">
            <a:avLst/>
          </a:prstGeom>
          <a:ln>
            <a:noFill/>
          </a:ln>
        </p:spPr>
      </p:pic>
      <p:pic>
        <p:nvPicPr>
          <p:cNvPr id="146" name="Picture 6" descr=""/>
          <p:cNvPicPr/>
          <p:nvPr/>
        </p:nvPicPr>
        <p:blipFill>
          <a:blip r:embed="rId17"/>
          <a:stretch>
            <a:fillRect/>
          </a:stretch>
        </p:blipFill>
        <p:spPr>
          <a:xfrm>
            <a:off x="4797360" y="3613320"/>
            <a:ext cx="189360" cy="322920"/>
          </a:xfrm>
          <a:prstGeom prst="rect">
            <a:avLst/>
          </a:prstGeom>
          <a:ln>
            <a:noFill/>
          </a:ln>
        </p:spPr>
      </p:pic>
      <p:pic>
        <p:nvPicPr>
          <p:cNvPr id="147" name="Picture 7" descr=""/>
          <p:cNvPicPr/>
          <p:nvPr/>
        </p:nvPicPr>
        <p:blipFill>
          <a:blip r:embed="rId18"/>
          <a:stretch>
            <a:fillRect/>
          </a:stretch>
        </p:blipFill>
        <p:spPr>
          <a:xfrm>
            <a:off x="6510240" y="3690360"/>
            <a:ext cx="189360" cy="322920"/>
          </a:xfrm>
          <a:prstGeom prst="rect">
            <a:avLst/>
          </a:prstGeom>
          <a:ln>
            <a:noFill/>
          </a:ln>
        </p:spPr>
      </p:pic>
      <p:pic>
        <p:nvPicPr>
          <p:cNvPr id="148" name="Picture 5" descr=""/>
          <p:cNvPicPr/>
          <p:nvPr/>
        </p:nvPicPr>
        <p:blipFill>
          <a:blip r:embed="rId19"/>
          <a:stretch>
            <a:fillRect/>
          </a:stretch>
        </p:blipFill>
        <p:spPr>
          <a:xfrm>
            <a:off x="7694640" y="3757320"/>
            <a:ext cx="238680" cy="313200"/>
          </a:xfrm>
          <a:prstGeom prst="rect">
            <a:avLst/>
          </a:prstGeom>
          <a:ln>
            <a:noFill/>
          </a:ln>
        </p:spPr>
      </p:pic>
      <p:pic>
        <p:nvPicPr>
          <p:cNvPr id="149" name="Picture 8" descr=""/>
          <p:cNvPicPr/>
          <p:nvPr/>
        </p:nvPicPr>
        <p:blipFill>
          <a:blip r:embed="rId20"/>
          <a:stretch>
            <a:fillRect/>
          </a:stretch>
        </p:blipFill>
        <p:spPr>
          <a:xfrm>
            <a:off x="8604360" y="3589200"/>
            <a:ext cx="189360" cy="322920"/>
          </a:xfrm>
          <a:prstGeom prst="rect">
            <a:avLst/>
          </a:prstGeom>
          <a:ln>
            <a:noFill/>
          </a:ln>
        </p:spPr>
      </p:pic>
      <p:pic>
        <p:nvPicPr>
          <p:cNvPr id="150" name="Picture 3" descr=""/>
          <p:cNvPicPr/>
          <p:nvPr/>
        </p:nvPicPr>
        <p:blipFill>
          <a:blip r:embed="rId21"/>
          <a:stretch>
            <a:fillRect/>
          </a:stretch>
        </p:blipFill>
        <p:spPr>
          <a:xfrm>
            <a:off x="6553080" y="4579200"/>
            <a:ext cx="970560" cy="970560"/>
          </a:xfrm>
          <a:prstGeom prst="rect">
            <a:avLst/>
          </a:prstGeom>
          <a:ln>
            <a:noFill/>
          </a:ln>
        </p:spPr>
      </p:pic>
      <p:pic>
        <p:nvPicPr>
          <p:cNvPr id="151" name="Picture 4" descr=""/>
          <p:cNvPicPr/>
          <p:nvPr/>
        </p:nvPicPr>
        <p:blipFill>
          <a:blip r:embed="rId22"/>
          <a:stretch>
            <a:fillRect/>
          </a:stretch>
        </p:blipFill>
        <p:spPr>
          <a:xfrm>
            <a:off x="7840080" y="5372280"/>
            <a:ext cx="968760" cy="968760"/>
          </a:xfrm>
          <a:prstGeom prst="rect">
            <a:avLst/>
          </a:prstGeom>
          <a:ln>
            <a:noFill/>
          </a:ln>
        </p:spPr>
      </p:pic>
      <p:pic>
        <p:nvPicPr>
          <p:cNvPr id="152" name="Picture 5" descr=""/>
          <p:cNvPicPr/>
          <p:nvPr/>
        </p:nvPicPr>
        <p:blipFill>
          <a:blip r:embed="rId23"/>
          <a:stretch>
            <a:fillRect/>
          </a:stretch>
        </p:blipFill>
        <p:spPr>
          <a:xfrm>
            <a:off x="5254920" y="5334120"/>
            <a:ext cx="1097640" cy="1045080"/>
          </a:xfrm>
          <a:prstGeom prst="rect">
            <a:avLst/>
          </a:prstGeom>
          <a:ln>
            <a:noFill/>
          </a:ln>
        </p:spPr>
      </p:pic>
      <p:sp>
        <p:nvSpPr>
          <p:cNvPr id="153" name="CustomShape 8"/>
          <p:cNvSpPr/>
          <p:nvPr/>
        </p:nvSpPr>
        <p:spPr>
          <a:xfrm flipH="1" flipV="1">
            <a:off x="7522560" y="5064120"/>
            <a:ext cx="408600" cy="484560"/>
          </a:xfrm>
          <a:prstGeom prst="straightConnector1">
            <a:avLst/>
          </a:prstGeom>
          <a:noFill/>
          <a:ln w="38160">
            <a:solidFill>
              <a:srgbClr val="4a7ebb"/>
            </a:solidFill>
            <a:round/>
            <a:tailEnd len="med" type="arrow" w="med"/>
          </a:ln>
        </p:spPr>
      </p:sp>
      <p:sp>
        <p:nvSpPr>
          <p:cNvPr id="154" name="CustomShape 9"/>
          <p:cNvSpPr/>
          <p:nvPr/>
        </p:nvSpPr>
        <p:spPr>
          <a:xfrm flipV="1">
            <a:off x="6134040" y="5064120"/>
            <a:ext cx="418320" cy="484560"/>
          </a:xfrm>
          <a:prstGeom prst="straightConnector1">
            <a:avLst/>
          </a:prstGeom>
          <a:noFill/>
          <a:ln w="38160">
            <a:solidFill>
              <a:srgbClr val="4a7ebb"/>
            </a:solidFill>
            <a:round/>
            <a:tailEnd len="med" type="arrow" w="med"/>
          </a:ln>
        </p:spPr>
      </p:sp>
      <p:pic>
        <p:nvPicPr>
          <p:cNvPr id="155" name="Picture 2" descr=""/>
          <p:cNvPicPr/>
          <p:nvPr/>
        </p:nvPicPr>
        <p:blipFill>
          <a:blip r:embed="rId24"/>
          <a:stretch>
            <a:fillRect/>
          </a:stretch>
        </p:blipFill>
        <p:spPr>
          <a:xfrm>
            <a:off x="6382440" y="5550840"/>
            <a:ext cx="1467720" cy="1040760"/>
          </a:xfrm>
          <a:prstGeom prst="rect">
            <a:avLst/>
          </a:prstGeom>
          <a:ln>
            <a:noFill/>
          </a:ln>
        </p:spPr>
      </p:pic>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0">
                                  <p:stCondLst>
                                    <p:cond delay="0"/>
                                  </p:stCondLst>
                                  <p:childTnLst>
                                    <p:set>
                                      <p:cBhvr>
                                        <p:cTn id="10" dur="1" fill="hold">
                                          <p:stCondLst>
                                            <p:cond delay="0"/>
                                          </p:stCondLst>
                                        </p:cTn>
                                        <p:tgtEl>
                                          <p:spTgt spid="123"/>
                                        </p:tgtEl>
                                        <p:attrNameLst>
                                          <p:attrName>style.visibility</p:attrName>
                                        </p:attrNameLst>
                                      </p:cBhvr>
                                      <p:to>
                                        <p:strVal val="visible"/>
                                      </p:to>
                                    </p:set>
                                    <p:animEffect filter="fade" transition="in">
                                      <p:cBhvr additive="repl">
                                        <p:cTn id="11" dur="500"/>
                                        <p:tgtEl>
                                          <p:spTgt spid="123"/>
                                        </p:tgtEl>
                                      </p:cBhvr>
                                    </p:animEffect>
                                  </p:childTnLst>
                                </p:cTn>
                              </p:par>
                            </p:childTnLst>
                          </p:cTn>
                        </p:par>
                      </p:childTnLst>
                    </p:cTn>
                  </p:par>
                  <p:par>
                    <p:cTn id="12" fill="hold">
                      <p:stCondLst>
                        <p:cond delay="indefinite"/>
                      </p:stCondLst>
                      <p:childTnLst>
                        <p:par>
                          <p:cTn id="13" fill="hold">
                            <p:stCondLst>
                              <p:cond delay="0"/>
                            </p:stCondLst>
                            <p:childTnLst>
                              <p:par>
                                <p:cTn id="14" nodeType="clickEffect" fill="hold" presetClass="entr" presetID="42">
                                  <p:stCondLst>
                                    <p:cond delay="0"/>
                                  </p:stCondLst>
                                  <p:childTnLst>
                                    <p:set>
                                      <p:cBhvr>
                                        <p:cTn id="15" dur="1" fill="hold">
                                          <p:stCondLst>
                                            <p:cond delay="0"/>
                                          </p:stCondLst>
                                        </p:cTn>
                                        <p:tgtEl>
                                          <p:spTgt spid="126"/>
                                        </p:tgtEl>
                                        <p:attrNameLst>
                                          <p:attrName>style.visibility</p:attrName>
                                        </p:attrNameLst>
                                      </p:cBhvr>
                                      <p:to>
                                        <p:strVal val="visible"/>
                                      </p:to>
                                    </p:set>
                                    <p:animEffect filter="fade" transition="in">
                                      <p:cBhvr additive="repl">
                                        <p:cTn id="16" dur="1000"/>
                                        <p:tgtEl>
                                          <p:spTgt spid="126"/>
                                        </p:tgtEl>
                                      </p:cBhvr>
                                    </p:animEffect>
                                    <p:anim calcmode="lin" valueType="num">
                                      <p:cBhvr additive="repl">
                                        <p:cTn id="17" dur="1000" fill="hold"/>
                                        <p:tgtEl>
                                          <p:spTgt spid="126"/>
                                        </p:tgtEl>
                                        <p:attrNameLst>
                                          <p:attrName>ppt_x</p:attrName>
                                        </p:attrNameLst>
                                      </p:cBhvr>
                                      <p:tavLst>
                                        <p:tav tm="0">
                                          <p:val>
                                            <p:strVal val="#ppt_x"/>
                                          </p:val>
                                        </p:tav>
                                        <p:tav tm="100000">
                                          <p:val>
                                            <p:strVal val="#ppt_x"/>
                                          </p:val>
                                        </p:tav>
                                      </p:tavLst>
                                    </p:anim>
                                    <p:anim calcmode="lin" valueType="num">
                                      <p:cBhvr additive="repl">
                                        <p:cTn id="18" dur="1000" fill="hold"/>
                                        <p:tgtEl>
                                          <p:spTgt spid="126"/>
                                        </p:tgtEl>
                                        <p:attrNameLst>
                                          <p:attrName>ppt_y</p:attrName>
                                        </p:attrNameLst>
                                      </p:cBhvr>
                                      <p:tavLst>
                                        <p:tav tm="0">
                                          <p:val>
                                            <p:strVal val="#ppt_y+.1"/>
                                          </p:val>
                                        </p:tav>
                                        <p:tav tm="100000">
                                          <p:val>
                                            <p:strVal val="#ppt_y"/>
                                          </p:val>
                                        </p:tav>
                                      </p:tavLst>
                                    </p:anim>
                                  </p:childTnLst>
                                </p:cTn>
                              </p:par>
                              <p:par>
                                <p:cTn id="19" nodeType="withEffect" fill="hold" presetClass="entr" presetID="42">
                                  <p:stCondLst>
                                    <p:cond delay="0"/>
                                  </p:stCondLst>
                                  <p:childTnLst>
                                    <p:set>
                                      <p:cBhvr>
                                        <p:cTn id="20" dur="1" fill="hold">
                                          <p:stCondLst>
                                            <p:cond delay="0"/>
                                          </p:stCondLst>
                                        </p:cTn>
                                        <p:tgtEl>
                                          <p:spTgt spid="127"/>
                                        </p:tgtEl>
                                        <p:attrNameLst>
                                          <p:attrName>style.visibility</p:attrName>
                                        </p:attrNameLst>
                                      </p:cBhvr>
                                      <p:to>
                                        <p:strVal val="visible"/>
                                      </p:to>
                                    </p:set>
                                    <p:animEffect filter="fade" transition="in">
                                      <p:cBhvr additive="repl">
                                        <p:cTn id="21" dur="1000"/>
                                        <p:tgtEl>
                                          <p:spTgt spid="127"/>
                                        </p:tgtEl>
                                      </p:cBhvr>
                                    </p:animEffect>
                                    <p:anim calcmode="lin" valueType="num">
                                      <p:cBhvr additive="repl">
                                        <p:cTn id="22" dur="1000" fill="hold"/>
                                        <p:tgtEl>
                                          <p:spTgt spid="127"/>
                                        </p:tgtEl>
                                        <p:attrNameLst>
                                          <p:attrName>ppt_x</p:attrName>
                                        </p:attrNameLst>
                                      </p:cBhvr>
                                      <p:tavLst>
                                        <p:tav tm="0">
                                          <p:val>
                                            <p:strVal val="#ppt_x"/>
                                          </p:val>
                                        </p:tav>
                                        <p:tav tm="100000">
                                          <p:val>
                                            <p:strVal val="#ppt_x"/>
                                          </p:val>
                                        </p:tav>
                                      </p:tavLst>
                                    </p:anim>
                                    <p:anim calcmode="lin" valueType="num">
                                      <p:cBhvr additive="repl">
                                        <p:cTn id="23" dur="1000" fill="hold"/>
                                        <p:tgtEl>
                                          <p:spTgt spid="127"/>
                                        </p:tgtEl>
                                        <p:attrNameLst>
                                          <p:attrName>ppt_y</p:attrName>
                                        </p:attrNameLst>
                                      </p:cBhvr>
                                      <p:tavLst>
                                        <p:tav tm="0">
                                          <p:val>
                                            <p:strVal val="#ppt_y+.1"/>
                                          </p:val>
                                        </p:tav>
                                        <p:tav tm="100000">
                                          <p:val>
                                            <p:strVal val="#ppt_y"/>
                                          </p:val>
                                        </p:tav>
                                      </p:tavLst>
                                    </p:anim>
                                  </p:childTnLst>
                                </p:cTn>
                              </p:par>
                              <p:par>
                                <p:cTn id="24" nodeType="withEffect" fill="hold" presetClass="entr" presetID="42">
                                  <p:stCondLst>
                                    <p:cond delay="0"/>
                                  </p:stCondLst>
                                  <p:childTnLst>
                                    <p:set>
                                      <p:cBhvr>
                                        <p:cTn id="25" dur="1" fill="hold">
                                          <p:stCondLst>
                                            <p:cond delay="0"/>
                                          </p:stCondLst>
                                        </p:cTn>
                                        <p:tgtEl>
                                          <p:spTgt spid="128"/>
                                        </p:tgtEl>
                                        <p:attrNameLst>
                                          <p:attrName>style.visibility</p:attrName>
                                        </p:attrNameLst>
                                      </p:cBhvr>
                                      <p:to>
                                        <p:strVal val="visible"/>
                                      </p:to>
                                    </p:set>
                                    <p:animEffect filter="fade" transition="in">
                                      <p:cBhvr additive="repl">
                                        <p:cTn id="26" dur="1000"/>
                                        <p:tgtEl>
                                          <p:spTgt spid="128"/>
                                        </p:tgtEl>
                                      </p:cBhvr>
                                    </p:animEffect>
                                    <p:anim calcmode="lin" valueType="num">
                                      <p:cBhvr additive="repl">
                                        <p:cTn id="27" dur="1000" fill="hold"/>
                                        <p:tgtEl>
                                          <p:spTgt spid="128"/>
                                        </p:tgtEl>
                                        <p:attrNameLst>
                                          <p:attrName>ppt_x</p:attrName>
                                        </p:attrNameLst>
                                      </p:cBhvr>
                                      <p:tavLst>
                                        <p:tav tm="0">
                                          <p:val>
                                            <p:strVal val="#ppt_x"/>
                                          </p:val>
                                        </p:tav>
                                        <p:tav tm="100000">
                                          <p:val>
                                            <p:strVal val="#ppt_x"/>
                                          </p:val>
                                        </p:tav>
                                      </p:tavLst>
                                    </p:anim>
                                    <p:anim calcmode="lin" valueType="num">
                                      <p:cBhvr additive="repl">
                                        <p:cTn id="28" dur="1000" fill="hold"/>
                                        <p:tgtEl>
                                          <p:spTgt spid="128"/>
                                        </p:tgtEl>
                                        <p:attrNameLst>
                                          <p:attrName>ppt_y</p:attrName>
                                        </p:attrNameLst>
                                      </p:cBhvr>
                                      <p:tavLst>
                                        <p:tav tm="0">
                                          <p:val>
                                            <p:strVal val="#ppt_y+.1"/>
                                          </p:val>
                                        </p:tav>
                                        <p:tav tm="100000">
                                          <p:val>
                                            <p:strVal val="#ppt_y"/>
                                          </p:val>
                                        </p:tav>
                                      </p:tavLst>
                                    </p:anim>
                                  </p:childTnLst>
                                </p:cTn>
                              </p:par>
                              <p:par>
                                <p:cTn id="29" nodeType="withEffect" fill="hold" presetClass="entr" presetID="42">
                                  <p:stCondLst>
                                    <p:cond delay="0"/>
                                  </p:stCondLst>
                                  <p:childTnLst>
                                    <p:set>
                                      <p:cBhvr>
                                        <p:cTn id="30" dur="1" fill="hold">
                                          <p:stCondLst>
                                            <p:cond delay="0"/>
                                          </p:stCondLst>
                                        </p:cTn>
                                        <p:tgtEl>
                                          <p:spTgt spid="129"/>
                                        </p:tgtEl>
                                        <p:attrNameLst>
                                          <p:attrName>style.visibility</p:attrName>
                                        </p:attrNameLst>
                                      </p:cBhvr>
                                      <p:to>
                                        <p:strVal val="visible"/>
                                      </p:to>
                                    </p:set>
                                    <p:animEffect filter="fade" transition="in">
                                      <p:cBhvr additive="repl">
                                        <p:cTn id="31" dur="1000"/>
                                        <p:tgtEl>
                                          <p:spTgt spid="129"/>
                                        </p:tgtEl>
                                      </p:cBhvr>
                                    </p:animEffect>
                                    <p:anim calcmode="lin" valueType="num">
                                      <p:cBhvr additive="repl">
                                        <p:cTn id="32" dur="1000" fill="hold"/>
                                        <p:tgtEl>
                                          <p:spTgt spid="129"/>
                                        </p:tgtEl>
                                        <p:attrNameLst>
                                          <p:attrName>ppt_x</p:attrName>
                                        </p:attrNameLst>
                                      </p:cBhvr>
                                      <p:tavLst>
                                        <p:tav tm="0">
                                          <p:val>
                                            <p:strVal val="#ppt_x"/>
                                          </p:val>
                                        </p:tav>
                                        <p:tav tm="100000">
                                          <p:val>
                                            <p:strVal val="#ppt_x"/>
                                          </p:val>
                                        </p:tav>
                                      </p:tavLst>
                                    </p:anim>
                                    <p:anim calcmode="lin" valueType="num">
                                      <p:cBhvr additive="repl">
                                        <p:cTn id="33" dur="1000" fill="hold"/>
                                        <p:tgtEl>
                                          <p:spTgt spid="129"/>
                                        </p:tgtEl>
                                        <p:attrNameLst>
                                          <p:attrName>ppt_y</p:attrName>
                                        </p:attrNameLst>
                                      </p:cBhvr>
                                      <p:tavLst>
                                        <p:tav tm="0">
                                          <p:val>
                                            <p:strVal val="#ppt_y+.1"/>
                                          </p:val>
                                        </p:tav>
                                        <p:tav tm="100000">
                                          <p:val>
                                            <p:strVal val="#ppt_y"/>
                                          </p:val>
                                        </p:tav>
                                      </p:tavLst>
                                    </p:anim>
                                  </p:childTnLst>
                                </p:cTn>
                              </p:par>
                              <p:par>
                                <p:cTn id="34" nodeType="withEffect" fill="hold" presetClass="entr" presetID="42">
                                  <p:stCondLst>
                                    <p:cond delay="0"/>
                                  </p:stCondLst>
                                  <p:childTnLst>
                                    <p:set>
                                      <p:cBhvr>
                                        <p:cTn id="35" dur="1" fill="hold">
                                          <p:stCondLst>
                                            <p:cond delay="0"/>
                                          </p:stCondLst>
                                        </p:cTn>
                                        <p:tgtEl>
                                          <p:spTgt spid="130"/>
                                        </p:tgtEl>
                                        <p:attrNameLst>
                                          <p:attrName>style.visibility</p:attrName>
                                        </p:attrNameLst>
                                      </p:cBhvr>
                                      <p:to>
                                        <p:strVal val="visible"/>
                                      </p:to>
                                    </p:set>
                                    <p:animEffect filter="fade" transition="in">
                                      <p:cBhvr additive="repl">
                                        <p:cTn id="36" dur="1000"/>
                                        <p:tgtEl>
                                          <p:spTgt spid="130"/>
                                        </p:tgtEl>
                                      </p:cBhvr>
                                    </p:animEffect>
                                    <p:anim calcmode="lin" valueType="num">
                                      <p:cBhvr additive="repl">
                                        <p:cTn id="37" dur="1000" fill="hold"/>
                                        <p:tgtEl>
                                          <p:spTgt spid="130"/>
                                        </p:tgtEl>
                                        <p:attrNameLst>
                                          <p:attrName>ppt_x</p:attrName>
                                        </p:attrNameLst>
                                      </p:cBhvr>
                                      <p:tavLst>
                                        <p:tav tm="0">
                                          <p:val>
                                            <p:strVal val="#ppt_x"/>
                                          </p:val>
                                        </p:tav>
                                        <p:tav tm="100000">
                                          <p:val>
                                            <p:strVal val="#ppt_x"/>
                                          </p:val>
                                        </p:tav>
                                      </p:tavLst>
                                    </p:anim>
                                    <p:anim calcmode="lin" valueType="num">
                                      <p:cBhvr additive="repl">
                                        <p:cTn id="38" dur="1000" fill="hold"/>
                                        <p:tgtEl>
                                          <p:spTgt spid="130"/>
                                        </p:tgtEl>
                                        <p:attrNameLst>
                                          <p:attrName>ppt_y</p:attrName>
                                        </p:attrNameLst>
                                      </p:cBhvr>
                                      <p:tavLst>
                                        <p:tav tm="0">
                                          <p:val>
                                            <p:strVal val="#ppt_y+.1"/>
                                          </p:val>
                                        </p:tav>
                                        <p:tav tm="100000">
                                          <p:val>
                                            <p:strVal val="#ppt_y"/>
                                          </p:val>
                                        </p:tav>
                                      </p:tavLst>
                                    </p:anim>
                                  </p:childTnLst>
                                </p:cTn>
                              </p:par>
                              <p:par>
                                <p:cTn id="39" nodeType="withEffect" fill="hold" presetClass="entr" presetID="42">
                                  <p:stCondLst>
                                    <p:cond delay="0"/>
                                  </p:stCondLst>
                                  <p:childTnLst>
                                    <p:set>
                                      <p:cBhvr>
                                        <p:cTn id="40" dur="1" fill="hold">
                                          <p:stCondLst>
                                            <p:cond delay="0"/>
                                          </p:stCondLst>
                                        </p:cTn>
                                        <p:tgtEl>
                                          <p:spTgt spid="131"/>
                                        </p:tgtEl>
                                        <p:attrNameLst>
                                          <p:attrName>style.visibility</p:attrName>
                                        </p:attrNameLst>
                                      </p:cBhvr>
                                      <p:to>
                                        <p:strVal val="visible"/>
                                      </p:to>
                                    </p:set>
                                    <p:animEffect filter="fade" transition="in">
                                      <p:cBhvr additive="repl">
                                        <p:cTn id="41" dur="1000"/>
                                        <p:tgtEl>
                                          <p:spTgt spid="131"/>
                                        </p:tgtEl>
                                      </p:cBhvr>
                                    </p:animEffect>
                                    <p:anim calcmode="lin" valueType="num">
                                      <p:cBhvr additive="repl">
                                        <p:cTn id="42" dur="1000" fill="hold"/>
                                        <p:tgtEl>
                                          <p:spTgt spid="131"/>
                                        </p:tgtEl>
                                        <p:attrNameLst>
                                          <p:attrName>ppt_x</p:attrName>
                                        </p:attrNameLst>
                                      </p:cBhvr>
                                      <p:tavLst>
                                        <p:tav tm="0">
                                          <p:val>
                                            <p:strVal val="#ppt_x"/>
                                          </p:val>
                                        </p:tav>
                                        <p:tav tm="100000">
                                          <p:val>
                                            <p:strVal val="#ppt_x"/>
                                          </p:val>
                                        </p:tav>
                                      </p:tavLst>
                                    </p:anim>
                                    <p:anim calcmode="lin" valueType="num">
                                      <p:cBhvr additive="repl">
                                        <p:cTn id="43" dur="1000" fill="hold"/>
                                        <p:tgtEl>
                                          <p:spTgt spid="131"/>
                                        </p:tgtEl>
                                        <p:attrNameLst>
                                          <p:attrName>ppt_y</p:attrName>
                                        </p:attrNameLst>
                                      </p:cBhvr>
                                      <p:tavLst>
                                        <p:tav tm="0">
                                          <p:val>
                                            <p:strVal val="#ppt_y+.1"/>
                                          </p:val>
                                        </p:tav>
                                        <p:tav tm="100000">
                                          <p:val>
                                            <p:strVal val="#ppt_y"/>
                                          </p:val>
                                        </p:tav>
                                      </p:tavLst>
                                    </p:anim>
                                  </p:childTnLst>
                                </p:cTn>
                              </p:par>
                              <p:par>
                                <p:cTn id="44" nodeType="withEffect" fill="hold" presetClass="entr" presetID="42">
                                  <p:stCondLst>
                                    <p:cond delay="0"/>
                                  </p:stCondLst>
                                  <p:childTnLst>
                                    <p:set>
                                      <p:cBhvr>
                                        <p:cTn id="45" dur="1" fill="hold">
                                          <p:stCondLst>
                                            <p:cond delay="0"/>
                                          </p:stCondLst>
                                        </p:cTn>
                                        <p:tgtEl>
                                          <p:spTgt spid="132"/>
                                        </p:tgtEl>
                                        <p:attrNameLst>
                                          <p:attrName>style.visibility</p:attrName>
                                        </p:attrNameLst>
                                      </p:cBhvr>
                                      <p:to>
                                        <p:strVal val="visible"/>
                                      </p:to>
                                    </p:set>
                                    <p:animEffect filter="fade" transition="in">
                                      <p:cBhvr additive="repl">
                                        <p:cTn id="46" dur="1000"/>
                                        <p:tgtEl>
                                          <p:spTgt spid="132"/>
                                        </p:tgtEl>
                                      </p:cBhvr>
                                    </p:animEffect>
                                    <p:anim calcmode="lin" valueType="num">
                                      <p:cBhvr additive="repl">
                                        <p:cTn id="47" dur="1000" fill="hold"/>
                                        <p:tgtEl>
                                          <p:spTgt spid="132"/>
                                        </p:tgtEl>
                                        <p:attrNameLst>
                                          <p:attrName>ppt_x</p:attrName>
                                        </p:attrNameLst>
                                      </p:cBhvr>
                                      <p:tavLst>
                                        <p:tav tm="0">
                                          <p:val>
                                            <p:strVal val="#ppt_x"/>
                                          </p:val>
                                        </p:tav>
                                        <p:tav tm="100000">
                                          <p:val>
                                            <p:strVal val="#ppt_x"/>
                                          </p:val>
                                        </p:tav>
                                      </p:tavLst>
                                    </p:anim>
                                    <p:anim calcmode="lin" valueType="num">
                                      <p:cBhvr additive="repl">
                                        <p:cTn id="48" dur="1000" fill="hold"/>
                                        <p:tgtEl>
                                          <p:spTgt spid="132"/>
                                        </p:tgtEl>
                                        <p:attrNameLst>
                                          <p:attrName>ppt_y</p:attrName>
                                        </p:attrNameLst>
                                      </p:cBhvr>
                                      <p:tavLst>
                                        <p:tav tm="0">
                                          <p:val>
                                            <p:strVal val="#ppt_y+.1"/>
                                          </p:val>
                                        </p:tav>
                                        <p:tav tm="100000">
                                          <p:val>
                                            <p:strVal val="#ppt_y"/>
                                          </p:val>
                                        </p:tav>
                                      </p:tavLst>
                                    </p:anim>
                                  </p:childTnLst>
                                </p:cTn>
                              </p:par>
                              <p:par>
                                <p:cTn id="49" nodeType="withEffect" fill="hold" presetClass="entr" presetID="42">
                                  <p:stCondLst>
                                    <p:cond delay="0"/>
                                  </p:stCondLst>
                                  <p:childTnLst>
                                    <p:set>
                                      <p:cBhvr>
                                        <p:cTn id="50" dur="1" fill="hold">
                                          <p:stCondLst>
                                            <p:cond delay="0"/>
                                          </p:stCondLst>
                                        </p:cTn>
                                        <p:tgtEl>
                                          <p:spTgt spid="133"/>
                                        </p:tgtEl>
                                        <p:attrNameLst>
                                          <p:attrName>style.visibility</p:attrName>
                                        </p:attrNameLst>
                                      </p:cBhvr>
                                      <p:to>
                                        <p:strVal val="visible"/>
                                      </p:to>
                                    </p:set>
                                    <p:animEffect filter="fade" transition="in">
                                      <p:cBhvr additive="repl">
                                        <p:cTn id="51" dur="1000"/>
                                        <p:tgtEl>
                                          <p:spTgt spid="133"/>
                                        </p:tgtEl>
                                      </p:cBhvr>
                                    </p:animEffect>
                                    <p:anim calcmode="lin" valueType="num">
                                      <p:cBhvr additive="repl">
                                        <p:cTn id="52" dur="1000" fill="hold"/>
                                        <p:tgtEl>
                                          <p:spTgt spid="133"/>
                                        </p:tgtEl>
                                        <p:attrNameLst>
                                          <p:attrName>ppt_x</p:attrName>
                                        </p:attrNameLst>
                                      </p:cBhvr>
                                      <p:tavLst>
                                        <p:tav tm="0">
                                          <p:val>
                                            <p:strVal val="#ppt_x"/>
                                          </p:val>
                                        </p:tav>
                                        <p:tav tm="100000">
                                          <p:val>
                                            <p:strVal val="#ppt_x"/>
                                          </p:val>
                                        </p:tav>
                                      </p:tavLst>
                                    </p:anim>
                                    <p:anim calcmode="lin" valueType="num">
                                      <p:cBhvr additive="repl">
                                        <p:cTn id="53" dur="1000" fill="hold"/>
                                        <p:tgtEl>
                                          <p:spTgt spid="133"/>
                                        </p:tgtEl>
                                        <p:attrNameLst>
                                          <p:attrName>ppt_y</p:attrName>
                                        </p:attrNameLst>
                                      </p:cBhvr>
                                      <p:tavLst>
                                        <p:tav tm="0">
                                          <p:val>
                                            <p:strVal val="#ppt_y+.1"/>
                                          </p:val>
                                        </p:tav>
                                        <p:tav tm="100000">
                                          <p:val>
                                            <p:strVal val="#ppt_y"/>
                                          </p:val>
                                        </p:tav>
                                      </p:tavLst>
                                    </p:anim>
                                  </p:childTnLst>
                                </p:cTn>
                              </p:par>
                              <p:par>
                                <p:cTn id="54" nodeType="withEffect" fill="hold" presetClass="entr" presetID="42">
                                  <p:stCondLst>
                                    <p:cond delay="0"/>
                                  </p:stCondLst>
                                  <p:childTnLst>
                                    <p:set>
                                      <p:cBhvr>
                                        <p:cTn id="55" dur="1" fill="hold">
                                          <p:stCondLst>
                                            <p:cond delay="0"/>
                                          </p:stCondLst>
                                        </p:cTn>
                                        <p:tgtEl>
                                          <p:spTgt spid="134"/>
                                        </p:tgtEl>
                                        <p:attrNameLst>
                                          <p:attrName>style.visibility</p:attrName>
                                        </p:attrNameLst>
                                      </p:cBhvr>
                                      <p:to>
                                        <p:strVal val="visible"/>
                                      </p:to>
                                    </p:set>
                                    <p:animEffect filter="fade" transition="in">
                                      <p:cBhvr additive="repl">
                                        <p:cTn id="56" dur="1000"/>
                                        <p:tgtEl>
                                          <p:spTgt spid="134"/>
                                        </p:tgtEl>
                                      </p:cBhvr>
                                    </p:animEffect>
                                    <p:anim calcmode="lin" valueType="num">
                                      <p:cBhvr additive="repl">
                                        <p:cTn id="57" dur="1000" fill="hold"/>
                                        <p:tgtEl>
                                          <p:spTgt spid="134"/>
                                        </p:tgtEl>
                                        <p:attrNameLst>
                                          <p:attrName>ppt_x</p:attrName>
                                        </p:attrNameLst>
                                      </p:cBhvr>
                                      <p:tavLst>
                                        <p:tav tm="0">
                                          <p:val>
                                            <p:strVal val="#ppt_x"/>
                                          </p:val>
                                        </p:tav>
                                        <p:tav tm="100000">
                                          <p:val>
                                            <p:strVal val="#ppt_x"/>
                                          </p:val>
                                        </p:tav>
                                      </p:tavLst>
                                    </p:anim>
                                    <p:anim calcmode="lin" valueType="num">
                                      <p:cBhvr additive="repl">
                                        <p:cTn id="58"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2" presetSubtype="4">
                                  <p:stCondLst>
                                    <p:cond delay="0"/>
                                  </p:stCondLst>
                                  <p:childTnLst>
                                    <p:set>
                                      <p:cBhvr>
                                        <p:cTn id="62" dur="1" fill="hold">
                                          <p:stCondLst>
                                            <p:cond delay="0"/>
                                          </p:stCondLst>
                                        </p:cTn>
                                        <p:tgtEl>
                                          <p:spTgt spid="144"/>
                                        </p:tgtEl>
                                        <p:attrNameLst>
                                          <p:attrName>style.visibility</p:attrName>
                                        </p:attrNameLst>
                                      </p:cBhvr>
                                      <p:to>
                                        <p:strVal val="visible"/>
                                      </p:to>
                                    </p:set>
                                    <p:anim calcmode="lin" valueType="num">
                                      <p:cBhvr additive="repl">
                                        <p:cTn id="63" dur="500" fill="hold"/>
                                        <p:tgtEl>
                                          <p:spTgt spid="144"/>
                                        </p:tgtEl>
                                        <p:attrNameLst>
                                          <p:attrName>ppt_x</p:attrName>
                                        </p:attrNameLst>
                                      </p:cBhvr>
                                      <p:tavLst>
                                        <p:tav tm="0">
                                          <p:val>
                                            <p:strVal val="#ppt_x"/>
                                          </p:val>
                                        </p:tav>
                                        <p:tav tm="100000">
                                          <p:val>
                                            <p:strVal val="#ppt_x"/>
                                          </p:val>
                                        </p:tav>
                                      </p:tavLst>
                                    </p:anim>
                                    <p:anim calcmode="lin" valueType="num">
                                      <p:cBhvr additive="repl">
                                        <p:cTn id="64" dur="500" fill="hold"/>
                                        <p:tgtEl>
                                          <p:spTgt spid="144"/>
                                        </p:tgtEl>
                                        <p:attrNameLst>
                                          <p:attrName>ppt_y</p:attrName>
                                        </p:attrNameLst>
                                      </p:cBhvr>
                                      <p:tavLst>
                                        <p:tav tm="0">
                                          <p:val>
                                            <p:strVal val="1+#ppt_h/2"/>
                                          </p:val>
                                        </p:tav>
                                        <p:tav tm="100000">
                                          <p:val>
                                            <p:strVal val="#ppt_y"/>
                                          </p:val>
                                        </p:tav>
                                      </p:tavLst>
                                    </p:anim>
                                  </p:childTnLst>
                                </p:cTn>
                              </p:par>
                              <p:par>
                                <p:cTn id="65" nodeType="withEffect" fill="hold" presetClass="entr" presetID="2" presetSubtype="4">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repl">
                                        <p:cTn id="67" dur="500" fill="hold"/>
                                        <p:tgtEl>
                                          <p:spTgt spid="143"/>
                                        </p:tgtEl>
                                        <p:attrNameLst>
                                          <p:attrName>ppt_x</p:attrName>
                                        </p:attrNameLst>
                                      </p:cBhvr>
                                      <p:tavLst>
                                        <p:tav tm="0">
                                          <p:val>
                                            <p:strVal val="#ppt_x"/>
                                          </p:val>
                                        </p:tav>
                                        <p:tav tm="100000">
                                          <p:val>
                                            <p:strVal val="#ppt_x"/>
                                          </p:val>
                                        </p:tav>
                                      </p:tavLst>
                                    </p:anim>
                                    <p:anim calcmode="lin" valueType="num">
                                      <p:cBhvr additive="repl">
                                        <p:cTn id="68" dur="500" fill="hold"/>
                                        <p:tgtEl>
                                          <p:spTgt spid="143"/>
                                        </p:tgtEl>
                                        <p:attrNameLst>
                                          <p:attrName>ppt_y</p:attrName>
                                        </p:attrNameLst>
                                      </p:cBhvr>
                                      <p:tavLst>
                                        <p:tav tm="0">
                                          <p:val>
                                            <p:strVal val="1+#ppt_h/2"/>
                                          </p:val>
                                        </p:tav>
                                        <p:tav tm="100000">
                                          <p:val>
                                            <p:strVal val="#ppt_y"/>
                                          </p:val>
                                        </p:tav>
                                      </p:tavLst>
                                    </p:anim>
                                  </p:childTnLst>
                                </p:cTn>
                              </p:par>
                              <p:par>
                                <p:cTn id="69" nodeType="withEffect" fill="hold" presetClass="entr" presetID="2" presetSubtype="4">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repl">
                                        <p:cTn id="71" dur="500" fill="hold"/>
                                        <p:tgtEl>
                                          <p:spTgt spid="142"/>
                                        </p:tgtEl>
                                        <p:attrNameLst>
                                          <p:attrName>ppt_x</p:attrName>
                                        </p:attrNameLst>
                                      </p:cBhvr>
                                      <p:tavLst>
                                        <p:tav tm="0">
                                          <p:val>
                                            <p:strVal val="#ppt_x"/>
                                          </p:val>
                                        </p:tav>
                                        <p:tav tm="100000">
                                          <p:val>
                                            <p:strVal val="#ppt_x"/>
                                          </p:val>
                                        </p:tav>
                                      </p:tavLst>
                                    </p:anim>
                                    <p:anim calcmode="lin" valueType="num">
                                      <p:cBhvr additive="repl">
                                        <p:cTn id="72" dur="500" fill="hold"/>
                                        <p:tgtEl>
                                          <p:spTgt spid="142"/>
                                        </p:tgtEl>
                                        <p:attrNameLst>
                                          <p:attrName>ppt_y</p:attrName>
                                        </p:attrNameLst>
                                      </p:cBhvr>
                                      <p:tavLst>
                                        <p:tav tm="0">
                                          <p:val>
                                            <p:strVal val="1+#ppt_h/2"/>
                                          </p:val>
                                        </p:tav>
                                        <p:tav tm="100000">
                                          <p:val>
                                            <p:strVal val="#ppt_y"/>
                                          </p:val>
                                        </p:tav>
                                      </p:tavLst>
                                    </p:anim>
                                  </p:childTnLst>
                                </p:cTn>
                              </p:par>
                              <p:par>
                                <p:cTn id="73" nodeType="withEffect" fill="hold" presetClass="entr" presetID="2" presetSubtype="4">
                                  <p:stCondLst>
                                    <p:cond delay="0"/>
                                  </p:stCondLst>
                                  <p:childTnLst>
                                    <p:set>
                                      <p:cBhvr>
                                        <p:cTn id="74" dur="1" fill="hold">
                                          <p:stCondLst>
                                            <p:cond delay="0"/>
                                          </p:stCondLst>
                                        </p:cTn>
                                        <p:tgtEl>
                                          <p:spTgt spid="145"/>
                                        </p:tgtEl>
                                        <p:attrNameLst>
                                          <p:attrName>style.visibility</p:attrName>
                                        </p:attrNameLst>
                                      </p:cBhvr>
                                      <p:to>
                                        <p:strVal val="visible"/>
                                      </p:to>
                                    </p:set>
                                    <p:anim calcmode="lin" valueType="num">
                                      <p:cBhvr additive="repl">
                                        <p:cTn id="75" dur="500" fill="hold"/>
                                        <p:tgtEl>
                                          <p:spTgt spid="145"/>
                                        </p:tgtEl>
                                        <p:attrNameLst>
                                          <p:attrName>ppt_x</p:attrName>
                                        </p:attrNameLst>
                                      </p:cBhvr>
                                      <p:tavLst>
                                        <p:tav tm="0">
                                          <p:val>
                                            <p:strVal val="#ppt_x"/>
                                          </p:val>
                                        </p:tav>
                                        <p:tav tm="100000">
                                          <p:val>
                                            <p:strVal val="#ppt_x"/>
                                          </p:val>
                                        </p:tav>
                                      </p:tavLst>
                                    </p:anim>
                                    <p:anim calcmode="lin" valueType="num">
                                      <p:cBhvr additive="repl">
                                        <p:cTn id="76" dur="500" fill="hold"/>
                                        <p:tgtEl>
                                          <p:spTgt spid="145"/>
                                        </p:tgtEl>
                                        <p:attrNameLst>
                                          <p:attrName>ppt_y</p:attrName>
                                        </p:attrNameLst>
                                      </p:cBhvr>
                                      <p:tavLst>
                                        <p:tav tm="0">
                                          <p:val>
                                            <p:strVal val="1+#ppt_h/2"/>
                                          </p:val>
                                        </p:tav>
                                        <p:tav tm="100000">
                                          <p:val>
                                            <p:strVal val="#ppt_y"/>
                                          </p:val>
                                        </p:tav>
                                      </p:tavLst>
                                    </p:anim>
                                  </p:childTnLst>
                                </p:cTn>
                              </p:par>
                              <p:par>
                                <p:cTn id="77" nodeType="withEffect" fill="hold" presetClass="entr" presetID="2" presetSubtype="4">
                                  <p:stCondLst>
                                    <p:cond delay="0"/>
                                  </p:stCondLst>
                                  <p:childTnLst>
                                    <p:set>
                                      <p:cBhvr>
                                        <p:cTn id="78" dur="1" fill="hold">
                                          <p:stCondLst>
                                            <p:cond delay="0"/>
                                          </p:stCondLst>
                                        </p:cTn>
                                        <p:tgtEl>
                                          <p:spTgt spid="141"/>
                                        </p:tgtEl>
                                        <p:attrNameLst>
                                          <p:attrName>style.visibility</p:attrName>
                                        </p:attrNameLst>
                                      </p:cBhvr>
                                      <p:to>
                                        <p:strVal val="visible"/>
                                      </p:to>
                                    </p:set>
                                    <p:anim calcmode="lin" valueType="num">
                                      <p:cBhvr additive="repl">
                                        <p:cTn id="79" dur="500" fill="hold"/>
                                        <p:tgtEl>
                                          <p:spTgt spid="141"/>
                                        </p:tgtEl>
                                        <p:attrNameLst>
                                          <p:attrName>ppt_x</p:attrName>
                                        </p:attrNameLst>
                                      </p:cBhvr>
                                      <p:tavLst>
                                        <p:tav tm="0">
                                          <p:val>
                                            <p:strVal val="#ppt_x"/>
                                          </p:val>
                                        </p:tav>
                                        <p:tav tm="100000">
                                          <p:val>
                                            <p:strVal val="#ppt_x"/>
                                          </p:val>
                                        </p:tav>
                                      </p:tavLst>
                                    </p:anim>
                                    <p:anim calcmode="lin" valueType="num">
                                      <p:cBhvr additive="repl">
                                        <p:cTn id="80" dur="500" fill="hold"/>
                                        <p:tgtEl>
                                          <p:spTgt spid="141"/>
                                        </p:tgtEl>
                                        <p:attrNameLst>
                                          <p:attrName>ppt_y</p:attrName>
                                        </p:attrNameLst>
                                      </p:cBhvr>
                                      <p:tavLst>
                                        <p:tav tm="0">
                                          <p:val>
                                            <p:strVal val="1+#ppt_h/2"/>
                                          </p:val>
                                        </p:tav>
                                        <p:tav tm="100000">
                                          <p:val>
                                            <p:strVal val="#ppt_y"/>
                                          </p:val>
                                        </p:tav>
                                      </p:tavLst>
                                    </p:anim>
                                  </p:childTnLst>
                                </p:cTn>
                              </p:par>
                              <p:par>
                                <p:cTn id="81" nodeType="withEffect" fill="hold" presetClass="entr" presetID="2" presetSubtype="4">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additive="repl">
                                        <p:cTn id="83" dur="500" fill="hold"/>
                                        <p:tgtEl>
                                          <p:spTgt spid="139"/>
                                        </p:tgtEl>
                                        <p:attrNameLst>
                                          <p:attrName>ppt_x</p:attrName>
                                        </p:attrNameLst>
                                      </p:cBhvr>
                                      <p:tavLst>
                                        <p:tav tm="0">
                                          <p:val>
                                            <p:strVal val="#ppt_x"/>
                                          </p:val>
                                        </p:tav>
                                        <p:tav tm="100000">
                                          <p:val>
                                            <p:strVal val="#ppt_x"/>
                                          </p:val>
                                        </p:tav>
                                      </p:tavLst>
                                    </p:anim>
                                    <p:anim calcmode="lin" valueType="num">
                                      <p:cBhvr additive="repl">
                                        <p:cTn id="84" dur="500" fill="hold"/>
                                        <p:tgtEl>
                                          <p:spTgt spid="139"/>
                                        </p:tgtEl>
                                        <p:attrNameLst>
                                          <p:attrName>ppt_y</p:attrName>
                                        </p:attrNameLst>
                                      </p:cBhvr>
                                      <p:tavLst>
                                        <p:tav tm="0">
                                          <p:val>
                                            <p:strVal val="1+#ppt_h/2"/>
                                          </p:val>
                                        </p:tav>
                                        <p:tav tm="100000">
                                          <p:val>
                                            <p:strVal val="#ppt_y"/>
                                          </p:val>
                                        </p:tav>
                                      </p:tavLst>
                                    </p:anim>
                                  </p:childTnLst>
                                </p:cTn>
                              </p:par>
                              <p:par>
                                <p:cTn id="85" nodeType="withEffect" fill="hold" presetClass="entr" presetID="2" presetSubtype="4">
                                  <p:stCondLst>
                                    <p:cond delay="0"/>
                                  </p:stCondLst>
                                  <p:childTnLst>
                                    <p:set>
                                      <p:cBhvr>
                                        <p:cTn id="86" dur="1" fill="hold">
                                          <p:stCondLst>
                                            <p:cond delay="0"/>
                                          </p:stCondLst>
                                        </p:cTn>
                                        <p:tgtEl>
                                          <p:spTgt spid="140"/>
                                        </p:tgtEl>
                                        <p:attrNameLst>
                                          <p:attrName>style.visibility</p:attrName>
                                        </p:attrNameLst>
                                      </p:cBhvr>
                                      <p:to>
                                        <p:strVal val="visible"/>
                                      </p:to>
                                    </p:set>
                                    <p:anim calcmode="lin" valueType="num">
                                      <p:cBhvr additive="repl">
                                        <p:cTn id="87" dur="500" fill="hold"/>
                                        <p:tgtEl>
                                          <p:spTgt spid="140"/>
                                        </p:tgtEl>
                                        <p:attrNameLst>
                                          <p:attrName>ppt_x</p:attrName>
                                        </p:attrNameLst>
                                      </p:cBhvr>
                                      <p:tavLst>
                                        <p:tav tm="0">
                                          <p:val>
                                            <p:strVal val="#ppt_x"/>
                                          </p:val>
                                        </p:tav>
                                        <p:tav tm="100000">
                                          <p:val>
                                            <p:strVal val="#ppt_x"/>
                                          </p:val>
                                        </p:tav>
                                      </p:tavLst>
                                    </p:anim>
                                    <p:anim calcmode="lin" valueType="num">
                                      <p:cBhvr additive="repl">
                                        <p:cTn id="88" dur="500" fill="hold"/>
                                        <p:tgtEl>
                                          <p:spTgt spid="140"/>
                                        </p:tgtEl>
                                        <p:attrNameLst>
                                          <p:attrName>ppt_y</p:attrName>
                                        </p:attrNameLst>
                                      </p:cBhvr>
                                      <p:tavLst>
                                        <p:tav tm="0">
                                          <p:val>
                                            <p:strVal val="1+#ppt_h/2"/>
                                          </p:val>
                                        </p:tav>
                                        <p:tav tm="100000">
                                          <p:val>
                                            <p:strVal val="#ppt_y"/>
                                          </p:val>
                                        </p:tav>
                                      </p:tavLst>
                                    </p:anim>
                                  </p:childTnLst>
                                </p:cTn>
                              </p:par>
                              <p:par>
                                <p:cTn id="89" nodeType="withEffect" fill="hold" presetClass="entr" presetID="10">
                                  <p:stCondLst>
                                    <p:cond delay="0"/>
                                  </p:stCondLst>
                                  <p:childTnLst>
                                    <p:set>
                                      <p:cBhvr>
                                        <p:cTn id="90" dur="1" fill="hold">
                                          <p:stCondLst>
                                            <p:cond delay="0"/>
                                          </p:stCondLst>
                                        </p:cTn>
                                        <p:tgtEl>
                                          <p:spTgt spid="147"/>
                                        </p:tgtEl>
                                        <p:attrNameLst>
                                          <p:attrName>style.visibility</p:attrName>
                                        </p:attrNameLst>
                                      </p:cBhvr>
                                      <p:to>
                                        <p:strVal val="visible"/>
                                      </p:to>
                                    </p:set>
                                    <p:animEffect filter="fade" transition="in">
                                      <p:cBhvr additive="repl">
                                        <p:cTn id="91" dur="500"/>
                                        <p:tgtEl>
                                          <p:spTgt spid="147"/>
                                        </p:tgtEl>
                                      </p:cBhvr>
                                    </p:animEffect>
                                  </p:childTnLst>
                                </p:cTn>
                              </p:par>
                              <p:par>
                                <p:cTn id="92" nodeType="withEffect" fill="hold" presetClass="entr" presetID="10">
                                  <p:stCondLst>
                                    <p:cond delay="0"/>
                                  </p:stCondLst>
                                  <p:childTnLst>
                                    <p:set>
                                      <p:cBhvr>
                                        <p:cTn id="93" dur="1" fill="hold">
                                          <p:stCondLst>
                                            <p:cond delay="0"/>
                                          </p:stCondLst>
                                        </p:cTn>
                                        <p:tgtEl>
                                          <p:spTgt spid="146"/>
                                        </p:tgtEl>
                                        <p:attrNameLst>
                                          <p:attrName>style.visibility</p:attrName>
                                        </p:attrNameLst>
                                      </p:cBhvr>
                                      <p:to>
                                        <p:strVal val="visible"/>
                                      </p:to>
                                    </p:set>
                                    <p:animEffect filter="fade" transition="in">
                                      <p:cBhvr additive="repl">
                                        <p:cTn id="94" dur="500"/>
                                        <p:tgtEl>
                                          <p:spTgt spid="146"/>
                                        </p:tgtEl>
                                      </p:cBhvr>
                                    </p:animEffect>
                                  </p:childTnLst>
                                </p:cTn>
                              </p:par>
                              <p:par>
                                <p:cTn id="95" nodeType="withEffect" fill="hold" presetClass="entr" presetID="10">
                                  <p:stCondLst>
                                    <p:cond delay="0"/>
                                  </p:stCondLst>
                                  <p:childTnLst>
                                    <p:set>
                                      <p:cBhvr>
                                        <p:cTn id="96" dur="1" fill="hold">
                                          <p:stCondLst>
                                            <p:cond delay="0"/>
                                          </p:stCondLst>
                                        </p:cTn>
                                        <p:tgtEl>
                                          <p:spTgt spid="149"/>
                                        </p:tgtEl>
                                        <p:attrNameLst>
                                          <p:attrName>style.visibility</p:attrName>
                                        </p:attrNameLst>
                                      </p:cBhvr>
                                      <p:to>
                                        <p:strVal val="visible"/>
                                      </p:to>
                                    </p:set>
                                    <p:animEffect filter="fade" transition="in">
                                      <p:cBhvr additive="repl">
                                        <p:cTn id="97" dur="500"/>
                                        <p:tgtEl>
                                          <p:spTgt spid="149"/>
                                        </p:tgtEl>
                                      </p:cBhvr>
                                    </p:animEffect>
                                  </p:childTnLst>
                                </p:cTn>
                              </p:par>
                              <p:par>
                                <p:cTn id="98" nodeType="withEffect" fill="hold" presetClass="entr" presetID="10">
                                  <p:stCondLst>
                                    <p:cond delay="0"/>
                                  </p:stCondLst>
                                  <p:childTnLst>
                                    <p:set>
                                      <p:cBhvr>
                                        <p:cTn id="99" dur="1" fill="hold">
                                          <p:stCondLst>
                                            <p:cond delay="0"/>
                                          </p:stCondLst>
                                        </p:cTn>
                                        <p:tgtEl>
                                          <p:spTgt spid="138"/>
                                        </p:tgtEl>
                                        <p:attrNameLst>
                                          <p:attrName>style.visibility</p:attrName>
                                        </p:attrNameLst>
                                      </p:cBhvr>
                                      <p:to>
                                        <p:strVal val="visible"/>
                                      </p:to>
                                    </p:set>
                                    <p:animEffect filter="fade" transition="in">
                                      <p:cBhvr additive="repl">
                                        <p:cTn id="100" dur="500"/>
                                        <p:tgtEl>
                                          <p:spTgt spid="138"/>
                                        </p:tgtEl>
                                      </p:cBhvr>
                                    </p:animEffect>
                                  </p:childTnLst>
                                </p:cTn>
                              </p:par>
                              <p:par>
                                <p:cTn id="101" nodeType="withEffect" fill="hold" presetClass="entr" presetID="10">
                                  <p:stCondLst>
                                    <p:cond delay="0"/>
                                  </p:stCondLst>
                                  <p:childTnLst>
                                    <p:set>
                                      <p:cBhvr>
                                        <p:cTn id="102" dur="1" fill="hold">
                                          <p:stCondLst>
                                            <p:cond delay="0"/>
                                          </p:stCondLst>
                                        </p:cTn>
                                        <p:tgtEl>
                                          <p:spTgt spid="148"/>
                                        </p:tgtEl>
                                        <p:attrNameLst>
                                          <p:attrName>style.visibility</p:attrName>
                                        </p:attrNameLst>
                                      </p:cBhvr>
                                      <p:to>
                                        <p:strVal val="visible"/>
                                      </p:to>
                                    </p:set>
                                    <p:animEffect filter="fade" transition="in">
                                      <p:cBhvr additive="repl">
                                        <p:cTn id="103" dur="500"/>
                                        <p:tgtEl>
                                          <p:spTgt spid="148"/>
                                        </p:tgtEl>
                                      </p:cBhvr>
                                    </p:animEffect>
                                  </p:childTnLst>
                                </p:cTn>
                              </p:par>
                            </p:childTnLst>
                          </p:cTn>
                        </p:par>
                      </p:childTnLst>
                    </p:cTn>
                  </p:par>
                  <p:par>
                    <p:cTn id="104" fill="hold">
                      <p:stCondLst>
                        <p:cond delay="indefinite"/>
                      </p:stCondLst>
                      <p:childTnLst>
                        <p:par>
                          <p:cTn id="105" fill="hold">
                            <p:stCondLst>
                              <p:cond delay="0"/>
                            </p:stCondLst>
                            <p:childTnLst>
                              <p:par>
                                <p:cTn id="106" nodeType="clickEffect" fill="hold" presetClass="entr" presetID="10">
                                  <p:stCondLst>
                                    <p:cond delay="0"/>
                                  </p:stCondLst>
                                  <p:childTnLst>
                                    <p:set>
                                      <p:cBhvr>
                                        <p:cTn id="107" dur="1" fill="hold">
                                          <p:stCondLst>
                                            <p:cond delay="0"/>
                                          </p:stCondLst>
                                        </p:cTn>
                                        <p:tgtEl>
                                          <p:spTgt spid="154"/>
                                        </p:tgtEl>
                                        <p:attrNameLst>
                                          <p:attrName>style.visibility</p:attrName>
                                        </p:attrNameLst>
                                      </p:cBhvr>
                                      <p:to>
                                        <p:strVal val="visible"/>
                                      </p:to>
                                    </p:set>
                                    <p:animEffect filter="fade" transition="in">
                                      <p:cBhvr additive="repl">
                                        <p:cTn id="108" dur="500"/>
                                        <p:tgtEl>
                                          <p:spTgt spid="154"/>
                                        </p:tgtEl>
                                      </p:cBhvr>
                                    </p:animEffect>
                                  </p:childTnLst>
                                </p:cTn>
                              </p:par>
                              <p:par>
                                <p:cTn id="109" nodeType="withEffect" fill="hold" presetClass="entr" presetID="10">
                                  <p:stCondLst>
                                    <p:cond delay="0"/>
                                  </p:stCondLst>
                                  <p:childTnLst>
                                    <p:set>
                                      <p:cBhvr>
                                        <p:cTn id="110" dur="1" fill="hold">
                                          <p:stCondLst>
                                            <p:cond delay="0"/>
                                          </p:stCondLst>
                                        </p:cTn>
                                        <p:tgtEl>
                                          <p:spTgt spid="153"/>
                                        </p:tgtEl>
                                        <p:attrNameLst>
                                          <p:attrName>style.visibility</p:attrName>
                                        </p:attrNameLst>
                                      </p:cBhvr>
                                      <p:to>
                                        <p:strVal val="visible"/>
                                      </p:to>
                                    </p:set>
                                    <p:animEffect filter="fade" transition="in">
                                      <p:cBhvr additive="repl">
                                        <p:cTn id="111" dur="500"/>
                                        <p:tgtEl>
                                          <p:spTgt spid="153"/>
                                        </p:tgtEl>
                                      </p:cBhvr>
                                    </p:animEffect>
                                  </p:childTnLst>
                                </p:cTn>
                              </p:par>
                              <p:par>
                                <p:cTn id="112" nodeType="withEffect" fill="hold" presetClass="entr" presetID="10">
                                  <p:stCondLst>
                                    <p:cond delay="0"/>
                                  </p:stCondLst>
                                  <p:childTnLst>
                                    <p:set>
                                      <p:cBhvr>
                                        <p:cTn id="113" dur="1" fill="hold">
                                          <p:stCondLst>
                                            <p:cond delay="0"/>
                                          </p:stCondLst>
                                        </p:cTn>
                                        <p:tgtEl>
                                          <p:spTgt spid="150"/>
                                        </p:tgtEl>
                                        <p:attrNameLst>
                                          <p:attrName>style.visibility</p:attrName>
                                        </p:attrNameLst>
                                      </p:cBhvr>
                                      <p:to>
                                        <p:strVal val="visible"/>
                                      </p:to>
                                    </p:set>
                                    <p:animEffect filter="fade" transition="in">
                                      <p:cBhvr additive="repl">
                                        <p:cTn id="114" dur="500"/>
                                        <p:tgtEl>
                                          <p:spTgt spid="150"/>
                                        </p:tgtEl>
                                      </p:cBhvr>
                                    </p:animEffect>
                                  </p:childTnLst>
                                </p:cTn>
                              </p:par>
                              <p:par>
                                <p:cTn id="115" nodeType="withEffect" fill="hold" presetClass="entr" presetID="10">
                                  <p:stCondLst>
                                    <p:cond delay="0"/>
                                  </p:stCondLst>
                                  <p:childTnLst>
                                    <p:set>
                                      <p:cBhvr>
                                        <p:cTn id="116" dur="1" fill="hold">
                                          <p:stCondLst>
                                            <p:cond delay="0"/>
                                          </p:stCondLst>
                                        </p:cTn>
                                        <p:tgtEl>
                                          <p:spTgt spid="151"/>
                                        </p:tgtEl>
                                        <p:attrNameLst>
                                          <p:attrName>style.visibility</p:attrName>
                                        </p:attrNameLst>
                                      </p:cBhvr>
                                      <p:to>
                                        <p:strVal val="visible"/>
                                      </p:to>
                                    </p:set>
                                    <p:animEffect filter="fade" transition="in">
                                      <p:cBhvr additive="repl">
                                        <p:cTn id="117" dur="500"/>
                                        <p:tgtEl>
                                          <p:spTgt spid="151"/>
                                        </p:tgtEl>
                                      </p:cBhvr>
                                    </p:animEffect>
                                  </p:childTnLst>
                                </p:cTn>
                              </p:par>
                              <p:par>
                                <p:cTn id="118" nodeType="withEffect" fill="hold" presetClass="entr" presetID="10">
                                  <p:stCondLst>
                                    <p:cond delay="0"/>
                                  </p:stCondLst>
                                  <p:childTnLst>
                                    <p:set>
                                      <p:cBhvr>
                                        <p:cTn id="119" dur="1" fill="hold">
                                          <p:stCondLst>
                                            <p:cond delay="0"/>
                                          </p:stCondLst>
                                        </p:cTn>
                                        <p:tgtEl>
                                          <p:spTgt spid="152"/>
                                        </p:tgtEl>
                                        <p:attrNameLst>
                                          <p:attrName>style.visibility</p:attrName>
                                        </p:attrNameLst>
                                      </p:cBhvr>
                                      <p:to>
                                        <p:strVal val="visible"/>
                                      </p:to>
                                    </p:set>
                                    <p:animEffect filter="fade" transition="in">
                                      <p:cBhvr additive="repl">
                                        <p:cTn id="120" dur="500"/>
                                        <p:tgtEl>
                                          <p:spTgt spid="152"/>
                                        </p:tgtEl>
                                      </p:cBhvr>
                                    </p:animEffec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0">
                                  <p:stCondLst>
                                    <p:cond delay="0"/>
                                  </p:stCondLst>
                                  <p:childTnLst>
                                    <p:set>
                                      <p:cBhvr>
                                        <p:cTn id="124" dur="1" fill="hold">
                                          <p:stCondLst>
                                            <p:cond delay="0"/>
                                          </p:stCondLst>
                                        </p:cTn>
                                        <p:tgtEl>
                                          <p:spTgt spid="155"/>
                                        </p:tgtEl>
                                        <p:attrNameLst>
                                          <p:attrName>style.visibility</p:attrName>
                                        </p:attrNameLst>
                                      </p:cBhvr>
                                      <p:to>
                                        <p:strVal val="visible"/>
                                      </p:to>
                                    </p:set>
                                    <p:animEffect filter="fade" transition="in">
                                      <p:cBhvr additive="repl">
                                        <p:cTn id="125" dur="500"/>
                                        <p:tgtEl>
                                          <p:spTgt spid="1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7"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000">
                <a:solidFill>
                  <a:srgbClr val="000000"/>
                </a:solidFill>
                <a:latin typeface="Calibri"/>
              </a:rPr>
              <a:t>4.2 Event-based Social Connections Discovery</a:t>
            </a:r>
            <a:endParaRPr/>
          </a:p>
        </p:txBody>
      </p:sp>
      <p:sp>
        <p:nvSpPr>
          <p:cNvPr id="548" name="CustomShape 2"/>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49"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50" name="CustomShape 4"/>
          <p:cNvSpPr/>
          <p:nvPr/>
        </p:nvSpPr>
        <p:spPr>
          <a:xfrm>
            <a:off x="6553080" y="6356520"/>
            <a:ext cx="2132640" cy="363960"/>
          </a:xfrm>
          <a:prstGeom prst="rect">
            <a:avLst/>
          </a:prstGeom>
          <a:noFill/>
          <a:ln>
            <a:noFill/>
          </a:ln>
        </p:spPr>
      </p:sp>
      <p:sp>
        <p:nvSpPr>
          <p:cNvPr id="551" name="CustomShape 5"/>
          <p:cNvSpPr/>
          <p:nvPr/>
        </p:nvSpPr>
        <p:spPr>
          <a:xfrm>
            <a:off x="244080" y="5840280"/>
            <a:ext cx="8685720" cy="699480"/>
          </a:xfrm>
          <a:prstGeom prst="rect">
            <a:avLst/>
          </a:prstGeom>
          <a:noFill/>
          <a:ln>
            <a:noFill/>
          </a:ln>
        </p:spPr>
        <p:txBody>
          <a:bodyPr lIns="90000" rIns="90000" tIns="45000" bIns="45000"/>
          <a:p>
            <a:pPr algn="ctr">
              <a:lnSpc>
                <a:spcPct val="100000"/>
              </a:lnSpc>
            </a:pPr>
            <a:r>
              <a:rPr lang="en-US" sz="2000">
                <a:solidFill>
                  <a:srgbClr val="000000"/>
                </a:solidFill>
                <a:latin typeface="Calibri"/>
              </a:rPr>
              <a:t>Ratio of users with social ties vs. users without social ties per degree of co-participation in the same events.</a:t>
            </a:r>
            <a:endParaRPr/>
          </a:p>
        </p:txBody>
      </p:sp>
      <p:pic>
        <p:nvPicPr>
          <p:cNvPr id="552" name="Picture 17" descr=""/>
          <p:cNvPicPr/>
          <p:nvPr/>
        </p:nvPicPr>
        <p:blipFill>
          <a:blip r:embed="rId1"/>
          <a:stretch>
            <a:fillRect/>
          </a:stretch>
        </p:blipFill>
        <p:spPr>
          <a:xfrm>
            <a:off x="775800" y="1371600"/>
            <a:ext cx="7621920" cy="446760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3"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Outline</a:t>
            </a:r>
            <a:endParaRPr/>
          </a:p>
        </p:txBody>
      </p:sp>
      <p:sp>
        <p:nvSpPr>
          <p:cNvPr id="554"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2800">
                <a:solidFill>
                  <a:srgbClr val="000000"/>
                </a:solidFill>
                <a:latin typeface="Calibri"/>
              </a:rPr>
              <a:t>1. Introduction</a:t>
            </a:r>
            <a:endParaRPr/>
          </a:p>
          <a:p>
            <a:pPr>
              <a:lnSpc>
                <a:spcPct val="100000"/>
              </a:lnSpc>
            </a:pPr>
            <a:r>
              <a:rPr lang="en-US" sz="2800">
                <a:solidFill>
                  <a:srgbClr val="000000"/>
                </a:solidFill>
                <a:latin typeface="Calibri"/>
              </a:rPr>
              <a:t>2. Event-based Content Representation</a:t>
            </a:r>
            <a:endParaRPr/>
          </a:p>
          <a:p>
            <a:pPr>
              <a:lnSpc>
                <a:spcPct val="100000"/>
              </a:lnSpc>
            </a:pPr>
            <a:r>
              <a:rPr lang="en-US" sz="2800">
                <a:solidFill>
                  <a:srgbClr val="000000"/>
                </a:solidFill>
                <a:latin typeface="Calibri"/>
              </a:rPr>
              <a:t>3. Multimedia Event Mining</a:t>
            </a:r>
            <a:endParaRPr/>
          </a:p>
          <a:p>
            <a:pPr>
              <a:lnSpc>
                <a:spcPct val="100000"/>
              </a:lnSpc>
            </a:pPr>
            <a:r>
              <a:rPr lang="en-US" sz="2800">
                <a:solidFill>
                  <a:srgbClr val="000000"/>
                </a:solidFill>
                <a:latin typeface="Calibri"/>
              </a:rPr>
              <a:t>3.1 Personal vs Social Events</a:t>
            </a:r>
            <a:endParaRPr/>
          </a:p>
          <a:p>
            <a:pPr>
              <a:lnSpc>
                <a:spcPct val="100000"/>
              </a:lnSpc>
            </a:pPr>
            <a:r>
              <a:rPr lang="en-US" sz="2800">
                <a:solidFill>
                  <a:srgbClr val="000000"/>
                </a:solidFill>
                <a:latin typeface="Calibri"/>
              </a:rPr>
              <a:t>3.2 Personal Event Detection</a:t>
            </a:r>
            <a:endParaRPr/>
          </a:p>
          <a:p>
            <a:pPr>
              <a:lnSpc>
                <a:spcPct val="100000"/>
              </a:lnSpc>
            </a:pPr>
            <a:r>
              <a:rPr lang="en-US" sz="2800">
                <a:solidFill>
                  <a:srgbClr val="000000"/>
                </a:solidFill>
                <a:latin typeface="Calibri"/>
              </a:rPr>
              <a:t>3.3. Social Event Detection</a:t>
            </a:r>
            <a:endParaRPr/>
          </a:p>
          <a:p>
            <a:pPr>
              <a:lnSpc>
                <a:spcPct val="100000"/>
              </a:lnSpc>
            </a:pPr>
            <a:r>
              <a:rPr lang="en-US" sz="2800">
                <a:solidFill>
                  <a:srgbClr val="000000"/>
                </a:solidFill>
                <a:latin typeface="Calibri"/>
              </a:rPr>
              <a:t>4. Exploitation of Detected Events</a:t>
            </a:r>
            <a:endParaRPr/>
          </a:p>
          <a:p>
            <a:pPr lvl="1">
              <a:lnSpc>
                <a:spcPct val="100000"/>
              </a:lnSpc>
              <a:buFont typeface="Arial"/>
              <a:buChar char="–"/>
            </a:pPr>
            <a:r>
              <a:rPr lang="en-US" sz="2800">
                <a:solidFill>
                  <a:srgbClr val="000000"/>
                </a:solidFill>
                <a:latin typeface="Calibri"/>
              </a:rPr>
              <a:t>4.1 Event-based Media Geoannotation</a:t>
            </a:r>
            <a:endParaRPr/>
          </a:p>
          <a:p>
            <a:pPr lvl="1">
              <a:lnSpc>
                <a:spcPct val="100000"/>
              </a:lnSpc>
              <a:buFont typeface="Arial"/>
              <a:buChar char="–"/>
            </a:pPr>
            <a:r>
              <a:rPr lang="en-US" sz="2800">
                <a:solidFill>
                  <a:srgbClr val="000000"/>
                </a:solidFill>
                <a:latin typeface="Calibri"/>
              </a:rPr>
              <a:t>4.2 Event-based Social Connections Discovery</a:t>
            </a:r>
            <a:endParaRPr/>
          </a:p>
          <a:p>
            <a:pPr>
              <a:lnSpc>
                <a:spcPct val="100000"/>
              </a:lnSpc>
            </a:pPr>
            <a:r>
              <a:rPr b="1" lang="en-US" sz="2800">
                <a:solidFill>
                  <a:srgbClr val="000000"/>
                </a:solidFill>
                <a:latin typeface="Calibri"/>
              </a:rPr>
              <a:t>5. Conclusion</a:t>
            </a:r>
            <a:endParaRPr/>
          </a:p>
          <a:p>
            <a:pPr>
              <a:lnSpc>
                <a:spcPct val="100000"/>
              </a:lnSpc>
            </a:pPr>
            <a:endParaRPr/>
          </a:p>
        </p:txBody>
      </p:sp>
      <p:sp>
        <p:nvSpPr>
          <p:cNvPr id="555"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56"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57" name="CustomShape 5"/>
          <p:cNvSpPr/>
          <p:nvPr/>
        </p:nvSpPr>
        <p:spPr>
          <a:xfrm>
            <a:off x="6553080" y="6356520"/>
            <a:ext cx="2132640" cy="363960"/>
          </a:xfrm>
          <a:prstGeom prst="rect">
            <a:avLst/>
          </a:prstGeom>
          <a:noFill/>
          <a:ln>
            <a:noFill/>
          </a:ln>
        </p:spPr>
      </p:sp>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8"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5. Conclusion</a:t>
            </a:r>
            <a:endParaRPr/>
          </a:p>
        </p:txBody>
      </p:sp>
      <p:sp>
        <p:nvSpPr>
          <p:cNvPr id="559" name="CustomShape 2"/>
          <p:cNvSpPr/>
          <p:nvPr/>
        </p:nvSpPr>
        <p:spPr>
          <a:xfrm>
            <a:off x="152280" y="1600200"/>
            <a:ext cx="8685720" cy="3580200"/>
          </a:xfrm>
          <a:prstGeom prst="rect">
            <a:avLst/>
          </a:prstGeom>
          <a:noFill/>
          <a:ln>
            <a:noFill/>
          </a:ln>
        </p:spPr>
        <p:txBody>
          <a:bodyPr lIns="90000" rIns="90000" tIns="45000" bIns="45000"/>
          <a:p>
            <a:pPr>
              <a:lnSpc>
                <a:spcPct val="100000"/>
              </a:lnSpc>
              <a:buFont typeface="Wingdings" charset="2"/>
              <a:buChar char=""/>
            </a:pPr>
            <a:r>
              <a:rPr lang="en-US" sz="2600">
                <a:solidFill>
                  <a:srgbClr val="000000"/>
                </a:solidFill>
                <a:latin typeface="Calibri"/>
              </a:rPr>
              <a:t>Design  event- content representation model;</a:t>
            </a:r>
            <a:endParaRPr/>
          </a:p>
          <a:p>
            <a:pPr>
              <a:lnSpc>
                <a:spcPct val="100000"/>
              </a:lnSpc>
              <a:buFont typeface="Wingdings" charset="2"/>
              <a:buChar char=""/>
            </a:pPr>
            <a:r>
              <a:rPr lang="en-US" sz="2600">
                <a:solidFill>
                  <a:srgbClr val="000000"/>
                </a:solidFill>
                <a:latin typeface="Calibri"/>
              </a:rPr>
              <a:t>Design, implement and validate event mining tools from  multimedia collections;</a:t>
            </a:r>
            <a:endParaRPr/>
          </a:p>
          <a:p>
            <a:pPr>
              <a:lnSpc>
                <a:spcPct val="100000"/>
              </a:lnSpc>
              <a:buFont typeface="Wingdings" charset="2"/>
              <a:buChar char=""/>
            </a:pPr>
            <a:r>
              <a:rPr lang="en-US" sz="2600">
                <a:solidFill>
                  <a:srgbClr val="000000"/>
                </a:solidFill>
                <a:latin typeface="Calibri"/>
              </a:rPr>
              <a:t>Improve the quality of contextual data of the personal media collection via the spatial context reconstruction;</a:t>
            </a:r>
            <a:endParaRPr/>
          </a:p>
          <a:p>
            <a:pPr>
              <a:lnSpc>
                <a:spcPct val="100000"/>
              </a:lnSpc>
              <a:buFont typeface="Wingdings" charset="2"/>
              <a:buChar char=""/>
            </a:pPr>
            <a:r>
              <a:rPr lang="en-US" sz="2600">
                <a:solidFill>
                  <a:srgbClr val="000000"/>
                </a:solidFill>
                <a:latin typeface="Calibri"/>
              </a:rPr>
              <a:t>Derive knowledge for a user inferring social ties of a user via semantic layer of events;</a:t>
            </a:r>
            <a:endParaRPr/>
          </a:p>
          <a:p>
            <a:pPr>
              <a:lnSpc>
                <a:spcPct val="100000"/>
              </a:lnSpc>
            </a:pPr>
            <a:endParaRPr/>
          </a:p>
        </p:txBody>
      </p:sp>
      <p:sp>
        <p:nvSpPr>
          <p:cNvPr id="560"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61" name="CustomShape 4"/>
          <p:cNvSpPr/>
          <p:nvPr/>
        </p:nvSpPr>
        <p:spPr>
          <a:xfrm>
            <a:off x="6553080" y="6356520"/>
            <a:ext cx="2132640" cy="363960"/>
          </a:xfrm>
          <a:prstGeom prst="rect">
            <a:avLst/>
          </a:prstGeom>
          <a:noFill/>
          <a:ln>
            <a:noFill/>
          </a:ln>
        </p:spPr>
      </p:sp>
      <p:sp>
        <p:nvSpPr>
          <p:cNvPr id="562" name="CustomShape 5"/>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63" name="CustomShape 6"/>
          <p:cNvSpPr/>
          <p:nvPr/>
        </p:nvSpPr>
        <p:spPr>
          <a:xfrm>
            <a:off x="3564720" y="5393520"/>
            <a:ext cx="1980000" cy="820440"/>
          </a:xfrm>
          <a:prstGeom prst="rect">
            <a:avLst/>
          </a:prstGeom>
          <a:solidFill>
            <a:srgbClr val="4f81bd"/>
          </a:solidFill>
          <a:ln w="25560">
            <a:solidFill>
              <a:srgbClr val="3a5f8b"/>
            </a:solidFill>
            <a:round/>
          </a:ln>
        </p:spPr>
        <p:txBody>
          <a:bodyPr lIns="90000" rIns="90000" tIns="45000" bIns="45000"/>
          <a:p>
            <a:pPr>
              <a:lnSpc>
                <a:spcPct val="100000"/>
              </a:lnSpc>
            </a:pPr>
            <a:r>
              <a:rPr i="1" lang="en-US" sz="2400">
                <a:solidFill>
                  <a:srgbClr val="ffffff"/>
                </a:solidFill>
                <a:latin typeface="Calibri"/>
              </a:rPr>
              <a:t>ONR project</a:t>
            </a:r>
            <a:endParaRPr/>
          </a:p>
        </p:txBody>
      </p:sp>
      <p:pic>
        <p:nvPicPr>
          <p:cNvPr id="564" name="Picture 2" descr=""/>
          <p:cNvPicPr/>
          <p:nvPr/>
        </p:nvPicPr>
        <p:blipFill>
          <a:blip r:embed="rId1"/>
          <a:stretch>
            <a:fillRect/>
          </a:stretch>
        </p:blipFill>
        <p:spPr>
          <a:xfrm>
            <a:off x="6248520" y="4958280"/>
            <a:ext cx="1294200" cy="1294200"/>
          </a:xfrm>
          <a:prstGeom prst="rect">
            <a:avLst/>
          </a:prstGeom>
          <a:ln>
            <a:noFill/>
          </a:ln>
        </p:spPr>
      </p:pic>
      <p:pic>
        <p:nvPicPr>
          <p:cNvPr id="565" name="Picture 3" descr=""/>
          <p:cNvPicPr/>
          <p:nvPr/>
        </p:nvPicPr>
        <p:blipFill>
          <a:blip r:embed="rId2"/>
          <a:stretch>
            <a:fillRect/>
          </a:stretch>
        </p:blipFill>
        <p:spPr>
          <a:xfrm>
            <a:off x="883800" y="5226120"/>
            <a:ext cx="2208600" cy="75852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6" name="CustomShape 1"/>
          <p:cNvSpPr/>
          <p:nvPr/>
        </p:nvSpPr>
        <p:spPr>
          <a:xfrm>
            <a:off x="457200" y="274680"/>
            <a:ext cx="8228520" cy="1141920"/>
          </a:xfrm>
          <a:prstGeom prst="rect">
            <a:avLst/>
          </a:prstGeom>
          <a:noFill/>
          <a:ln>
            <a:noFill/>
          </a:ln>
        </p:spPr>
      </p:sp>
      <p:sp>
        <p:nvSpPr>
          <p:cNvPr id="567" name="CustomShape 2"/>
          <p:cNvSpPr/>
          <p:nvPr/>
        </p:nvSpPr>
        <p:spPr>
          <a:xfrm>
            <a:off x="457200" y="1295280"/>
            <a:ext cx="8228520" cy="4829760"/>
          </a:xfrm>
          <a:prstGeom prst="rect">
            <a:avLst/>
          </a:prstGeom>
          <a:noFill/>
          <a:ln>
            <a:noFill/>
          </a:ln>
        </p:spPr>
        <p:txBody>
          <a:bodyPr lIns="90000" rIns="90000" tIns="45000" bIns="45000"/>
          <a:p>
            <a:pPr algn="ctr">
              <a:lnSpc>
                <a:spcPct val="100000"/>
              </a:lnSpc>
            </a:pPr>
            <a:endParaRPr/>
          </a:p>
          <a:p>
            <a:pPr algn="ctr">
              <a:lnSpc>
                <a:spcPct val="100000"/>
              </a:lnSpc>
            </a:pPr>
            <a:endParaRPr/>
          </a:p>
          <a:p>
            <a:pPr algn="ctr">
              <a:lnSpc>
                <a:spcPct val="100000"/>
              </a:lnSpc>
            </a:pPr>
            <a:endParaRPr/>
          </a:p>
          <a:p>
            <a:pPr algn="ctr">
              <a:lnSpc>
                <a:spcPct val="100000"/>
              </a:lnSpc>
            </a:pPr>
            <a:r>
              <a:rPr lang="en-US" sz="4800">
                <a:solidFill>
                  <a:srgbClr val="000000"/>
                </a:solidFill>
                <a:latin typeface="Calibri"/>
              </a:rPr>
              <a:t>Thank you!</a:t>
            </a:r>
            <a:endParaRPr/>
          </a:p>
          <a:p>
            <a:pPr algn="ctr">
              <a:lnSpc>
                <a:spcPct val="100000"/>
              </a:lnSpc>
            </a:pPr>
            <a:r>
              <a:rPr lang="en-US" sz="4000">
                <a:solidFill>
                  <a:srgbClr val="000000"/>
                </a:solidFill>
                <a:latin typeface="Calibri"/>
              </a:rPr>
              <a:t>Questions?</a:t>
            </a:r>
            <a:endParaRPr/>
          </a:p>
        </p:txBody>
      </p:sp>
      <p:sp>
        <p:nvSpPr>
          <p:cNvPr id="568"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69"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70" name="CustomShape 5"/>
          <p:cNvSpPr/>
          <p:nvPr/>
        </p:nvSpPr>
        <p:spPr>
          <a:xfrm>
            <a:off x="6553080" y="6356520"/>
            <a:ext cx="2132640" cy="363960"/>
          </a:xfrm>
          <a:prstGeom prst="rect">
            <a:avLst/>
          </a:prstGeom>
          <a:noFill/>
          <a:ln>
            <a:noFill/>
          </a:ln>
        </p:spPr>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1"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References</a:t>
            </a:r>
            <a:endParaRPr/>
          </a:p>
        </p:txBody>
      </p:sp>
      <p:sp>
        <p:nvSpPr>
          <p:cNvPr id="572" name="CustomShape 2"/>
          <p:cNvSpPr/>
          <p:nvPr/>
        </p:nvSpPr>
        <p:spPr>
          <a:xfrm>
            <a:off x="609480" y="1447920"/>
            <a:ext cx="8228520" cy="4524840"/>
          </a:xfrm>
          <a:prstGeom prst="rect">
            <a:avLst/>
          </a:prstGeom>
          <a:noFill/>
          <a:ln>
            <a:noFill/>
          </a:ln>
        </p:spPr>
        <p:txBody>
          <a:bodyPr lIns="90000" rIns="90000" tIns="45000" bIns="45000"/>
          <a:p>
            <a:pPr>
              <a:lnSpc>
                <a:spcPct val="100000"/>
              </a:lnSpc>
            </a:pPr>
            <a:r>
              <a:rPr lang="en-US" sz="1600">
                <a:solidFill>
                  <a:srgbClr val="000000"/>
                </a:solidFill>
                <a:latin typeface="Calibri"/>
              </a:rPr>
              <a:t>[1] A.C. Loui and A. Savakis. Automated event clustering and quality screening of consumer pictures for digital albuming. Multimedia, IEEE Transactions on, 5(3):390 – 402, sept. 2003.</a:t>
            </a:r>
            <a:endParaRPr/>
          </a:p>
          <a:p>
            <a:pPr>
              <a:lnSpc>
                <a:spcPct val="100000"/>
              </a:lnSpc>
            </a:pPr>
            <a:r>
              <a:rPr lang="en-US" sz="1600">
                <a:solidFill>
                  <a:srgbClr val="000000"/>
                </a:solidFill>
                <a:latin typeface="Calibri"/>
              </a:rPr>
              <a:t>[2] “Event detection and scene attraction by very simple contextual cues” I.Tankoyeu, J.Paniagua, , J.Stöttinger, F.Giunchiglia</a:t>
            </a:r>
            <a:r>
              <a:rPr i="1" lang="en-US" sz="1600">
                <a:solidFill>
                  <a:srgbClr val="000000"/>
                </a:solidFill>
                <a:latin typeface="Calibri"/>
              </a:rPr>
              <a:t>, Proceedings of the 2011 joint ACM workshop on Modeling and Representing Events (JMRE’2011)</a:t>
            </a:r>
            <a:endParaRPr/>
          </a:p>
          <a:p>
            <a:pPr>
              <a:lnSpc>
                <a:spcPct val="100000"/>
              </a:lnSpc>
            </a:pPr>
            <a:r>
              <a:rPr lang="en-US" sz="1600">
                <a:solidFill>
                  <a:srgbClr val="000000"/>
                </a:solidFill>
                <a:latin typeface="Calibri"/>
              </a:rPr>
              <a:t>[3] Sounding out Semantic Event Detection in Electronic Health Records I.Tankoyeu, J.Paniagua, , J.Stöttinger, F.Giunchiglia, </a:t>
            </a:r>
            <a:r>
              <a:rPr i="1" lang="en-US" sz="1600">
                <a:solidFill>
                  <a:srgbClr val="000000"/>
                </a:solidFill>
                <a:latin typeface="Calibri"/>
              </a:rPr>
              <a:t>Proceedings of the 7th RBC conference (RBC’2011)</a:t>
            </a:r>
            <a:endParaRPr/>
          </a:p>
          <a:p>
            <a:pPr>
              <a:lnSpc>
                <a:spcPct val="100000"/>
              </a:lnSpc>
            </a:pPr>
            <a:r>
              <a:rPr lang="en-US" sz="1600">
                <a:solidFill>
                  <a:srgbClr val="000000"/>
                </a:solidFill>
                <a:latin typeface="Calibri"/>
              </a:rPr>
              <a:t>[4] “Indexing media by personal events” J.Paniagua, I.Tankoyeu, J.Stöttinger, F.Giunchiglia, </a:t>
            </a:r>
            <a:r>
              <a:rPr i="1" lang="en-US" sz="1600">
                <a:solidFill>
                  <a:srgbClr val="000000"/>
                </a:solidFill>
                <a:latin typeface="Calibri"/>
              </a:rPr>
              <a:t>Proceedings of the ACM International Conference on Multimedia Retrieval (ACM ICMR’2012).</a:t>
            </a:r>
            <a:endParaRPr/>
          </a:p>
          <a:p>
            <a:pPr>
              <a:lnSpc>
                <a:spcPct val="100000"/>
              </a:lnSpc>
            </a:pPr>
            <a:r>
              <a:rPr lang="en-US" sz="1600">
                <a:solidFill>
                  <a:srgbClr val="000000"/>
                </a:solidFill>
                <a:latin typeface="Calibri"/>
              </a:rPr>
              <a:t>[5] “Personal photo indexing” I.Tankoyeu, J.Stöttinger, J.Paniagua, F.Giunchiglia</a:t>
            </a:r>
            <a:endParaRPr/>
          </a:p>
          <a:p>
            <a:pPr>
              <a:lnSpc>
                <a:spcPct val="100000"/>
              </a:lnSpc>
            </a:pPr>
            <a:r>
              <a:rPr i="1" lang="en-US" sz="1600">
                <a:solidFill>
                  <a:srgbClr val="000000"/>
                </a:solidFill>
                <a:latin typeface="Calibri"/>
              </a:rPr>
              <a:t>Proceedings of the 20th ACM international conference on Multimedia, (ACM MM’2012).</a:t>
            </a:r>
            <a:endParaRPr/>
          </a:p>
          <a:p>
            <a:pPr>
              <a:lnSpc>
                <a:spcPct val="100000"/>
              </a:lnSpc>
            </a:pPr>
            <a:r>
              <a:rPr lang="en-US" sz="1600">
                <a:solidFill>
                  <a:srgbClr val="000000"/>
                </a:solidFill>
                <a:latin typeface="Calibri"/>
              </a:rPr>
              <a:t>[6] “Social Events and Social Ties” J.Paniagua, I.Tankoyeu, J.Stöttinger, F.Giunchiglia, to be appeared in </a:t>
            </a:r>
            <a:r>
              <a:rPr i="1" lang="en-US" sz="1600">
                <a:solidFill>
                  <a:srgbClr val="000000"/>
                </a:solidFill>
                <a:latin typeface="Calibri"/>
              </a:rPr>
              <a:t>Proceedings of the 3rd ACM International Conference on Multimedia Retrieval (ACM ICMR’2013).</a:t>
            </a:r>
            <a:endParaRPr/>
          </a:p>
          <a:p>
            <a:pPr>
              <a:lnSpc>
                <a:spcPct val="100000"/>
              </a:lnSpc>
            </a:pPr>
            <a:endParaRPr/>
          </a:p>
        </p:txBody>
      </p:sp>
      <p:sp>
        <p:nvSpPr>
          <p:cNvPr id="573"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74"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75" name="CustomShape 5"/>
          <p:cNvSpPr/>
          <p:nvPr/>
        </p:nvSpPr>
        <p:spPr>
          <a:xfrm>
            <a:off x="6553080" y="6356520"/>
            <a:ext cx="2132640" cy="363960"/>
          </a:xfrm>
          <a:prstGeom prst="rect">
            <a:avLst/>
          </a:prstGeom>
          <a:noFill/>
          <a:ln>
            <a:noFill/>
          </a:ln>
        </p:spPr>
      </p:sp>
    </p:spTree>
  </p:cSld>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6"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4.2 Event-based Social Connections Discovery</a:t>
            </a:r>
            <a:endParaRPr/>
          </a:p>
        </p:txBody>
      </p:sp>
      <p:sp>
        <p:nvSpPr>
          <p:cNvPr id="577" name="CustomShape 2"/>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578"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579" name="CustomShape 4"/>
          <p:cNvSpPr/>
          <p:nvPr/>
        </p:nvSpPr>
        <p:spPr>
          <a:xfrm>
            <a:off x="6553080" y="6356520"/>
            <a:ext cx="2132640" cy="363960"/>
          </a:xfrm>
          <a:prstGeom prst="rect">
            <a:avLst/>
          </a:prstGeom>
          <a:noFill/>
          <a:ln>
            <a:noFill/>
          </a:ln>
        </p:spPr>
      </p:sp>
      <p:sp>
        <p:nvSpPr>
          <p:cNvPr id="580" name="CustomShape 5"/>
          <p:cNvSpPr/>
          <p:nvPr/>
        </p:nvSpPr>
        <p:spPr>
          <a:xfrm>
            <a:off x="43560" y="5562720"/>
            <a:ext cx="9571320" cy="638280"/>
          </a:xfrm>
          <a:prstGeom prst="rect">
            <a:avLst/>
          </a:prstGeom>
          <a:noFill/>
          <a:ln>
            <a:noFill/>
          </a:ln>
        </p:spPr>
        <p:txBody>
          <a:bodyPr wrap="none" lIns="90000" rIns="90000" tIns="45000" bIns="45000"/>
          <a:p>
            <a:pPr algn="ctr">
              <a:lnSpc>
                <a:spcPct val="100000"/>
              </a:lnSpc>
            </a:pPr>
            <a:r>
              <a:rPr lang="en-US">
                <a:solidFill>
                  <a:srgbClr val="000000"/>
                </a:solidFill>
                <a:latin typeface="Calibri"/>
              </a:rPr>
              <a:t>Shared contacts per degree of event co-participation. Included in parentheses are</a:t>
            </a:r>
            <a:endParaRPr/>
          </a:p>
          <a:p>
            <a:pPr algn="ctr">
              <a:lnSpc>
                <a:spcPct val="100000"/>
              </a:lnSpc>
            </a:pPr>
            <a:r>
              <a:rPr lang="en-US">
                <a:solidFill>
                  <a:srgbClr val="000000"/>
                </a:solidFill>
                <a:latin typeface="Calibri"/>
              </a:rPr>
              <a:t>the number of occurrences for pairs of users with such characteristics.</a:t>
            </a:r>
            <a:endParaRPr/>
          </a:p>
        </p:txBody>
      </p:sp>
      <p:pic>
        <p:nvPicPr>
          <p:cNvPr id="581" name="Picture 16" descr=""/>
          <p:cNvPicPr/>
          <p:nvPr/>
        </p:nvPicPr>
        <p:blipFill>
          <a:blip r:embed="rId1"/>
          <a:stretch>
            <a:fillRect/>
          </a:stretch>
        </p:blipFill>
        <p:spPr>
          <a:xfrm>
            <a:off x="228600" y="1523880"/>
            <a:ext cx="8744040" cy="38829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Outline</a:t>
            </a:r>
            <a:endParaRPr/>
          </a:p>
        </p:txBody>
      </p:sp>
      <p:sp>
        <p:nvSpPr>
          <p:cNvPr id="157"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3200">
                <a:solidFill>
                  <a:srgbClr val="000000"/>
                </a:solidFill>
                <a:latin typeface="Calibri"/>
              </a:rPr>
              <a:t>1. Introduction</a:t>
            </a:r>
            <a:endParaRPr/>
          </a:p>
          <a:p>
            <a:pPr>
              <a:lnSpc>
                <a:spcPct val="100000"/>
              </a:lnSpc>
            </a:pPr>
            <a:r>
              <a:rPr b="1" lang="en-US" sz="3200">
                <a:solidFill>
                  <a:srgbClr val="000000"/>
                </a:solidFill>
                <a:latin typeface="Calibri"/>
              </a:rPr>
              <a:t>2. Event-based Content Representation</a:t>
            </a:r>
            <a:endParaRPr/>
          </a:p>
          <a:p>
            <a:pPr>
              <a:lnSpc>
                <a:spcPct val="100000"/>
              </a:lnSpc>
            </a:pPr>
            <a:r>
              <a:rPr lang="en-US" sz="3200">
                <a:solidFill>
                  <a:srgbClr val="000000"/>
                </a:solidFill>
                <a:latin typeface="Calibri"/>
              </a:rPr>
              <a:t>3. Multimedia Event Mining</a:t>
            </a:r>
            <a:endParaRPr/>
          </a:p>
          <a:p>
            <a:pPr>
              <a:lnSpc>
                <a:spcPct val="100000"/>
              </a:lnSpc>
            </a:pPr>
            <a:r>
              <a:rPr lang="en-US" sz="2800">
                <a:solidFill>
                  <a:srgbClr val="000000"/>
                </a:solidFill>
                <a:latin typeface="Calibri"/>
              </a:rPr>
              <a:t>3.1 Personal vs Social Events</a:t>
            </a:r>
            <a:endParaRPr/>
          </a:p>
          <a:p>
            <a:pPr>
              <a:lnSpc>
                <a:spcPct val="100000"/>
              </a:lnSpc>
            </a:pPr>
            <a:r>
              <a:rPr lang="en-US" sz="2800">
                <a:solidFill>
                  <a:srgbClr val="000000"/>
                </a:solidFill>
                <a:latin typeface="Calibri"/>
              </a:rPr>
              <a:t>3.2 Personal Event Detection</a:t>
            </a:r>
            <a:endParaRPr/>
          </a:p>
          <a:p>
            <a:pPr>
              <a:lnSpc>
                <a:spcPct val="100000"/>
              </a:lnSpc>
            </a:pPr>
            <a:r>
              <a:rPr lang="en-US" sz="2800">
                <a:solidFill>
                  <a:srgbClr val="000000"/>
                </a:solidFill>
                <a:latin typeface="Calibri"/>
              </a:rPr>
              <a:t>3.3. Social Event Detection</a:t>
            </a:r>
            <a:endParaRPr/>
          </a:p>
          <a:p>
            <a:pPr>
              <a:lnSpc>
                <a:spcPct val="100000"/>
              </a:lnSpc>
            </a:pPr>
            <a:r>
              <a:rPr lang="en-US" sz="3200">
                <a:solidFill>
                  <a:srgbClr val="000000"/>
                </a:solidFill>
                <a:latin typeface="Calibri"/>
              </a:rPr>
              <a:t>4. Exploitation of Detected Events</a:t>
            </a:r>
            <a:endParaRPr/>
          </a:p>
          <a:p>
            <a:pPr lvl="1">
              <a:lnSpc>
                <a:spcPct val="100000"/>
              </a:lnSpc>
              <a:buFont typeface="Arial"/>
              <a:buChar char="–"/>
            </a:pPr>
            <a:r>
              <a:rPr lang="en-US" sz="2800">
                <a:solidFill>
                  <a:srgbClr val="000000"/>
                </a:solidFill>
                <a:latin typeface="Calibri"/>
              </a:rPr>
              <a:t>4.1 Event-based Media Geoannotation</a:t>
            </a:r>
            <a:endParaRPr/>
          </a:p>
          <a:p>
            <a:pPr lvl="1">
              <a:lnSpc>
                <a:spcPct val="100000"/>
              </a:lnSpc>
              <a:buFont typeface="Arial"/>
              <a:buChar char="–"/>
            </a:pPr>
            <a:r>
              <a:rPr lang="en-US" sz="2800">
                <a:solidFill>
                  <a:srgbClr val="000000"/>
                </a:solidFill>
                <a:latin typeface="Calibri"/>
              </a:rPr>
              <a:t>4.2 Event-based Social Connections Discovery</a:t>
            </a:r>
            <a:endParaRPr/>
          </a:p>
          <a:p>
            <a:pPr>
              <a:lnSpc>
                <a:spcPct val="100000"/>
              </a:lnSpc>
            </a:pPr>
            <a:r>
              <a:rPr lang="en-US" sz="3200">
                <a:solidFill>
                  <a:srgbClr val="000000"/>
                </a:solidFill>
                <a:latin typeface="Calibri"/>
              </a:rPr>
              <a:t>5. Conclusion</a:t>
            </a:r>
            <a:endParaRPr/>
          </a:p>
          <a:p>
            <a:pPr>
              <a:lnSpc>
                <a:spcPct val="100000"/>
              </a:lnSpc>
            </a:pPr>
            <a:endParaRPr/>
          </a:p>
        </p:txBody>
      </p:sp>
      <p:sp>
        <p:nvSpPr>
          <p:cNvPr id="158"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159"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160" name="CustomShape 5"/>
          <p:cNvSpPr/>
          <p:nvPr/>
        </p:nvSpPr>
        <p:spPr>
          <a:xfrm>
            <a:off x="6553080" y="6356520"/>
            <a:ext cx="2132640" cy="363960"/>
          </a:xfrm>
          <a:prstGeom prst="rect">
            <a:avLst/>
          </a:prstGeom>
          <a:noFill/>
          <a:ln>
            <a:noFill/>
          </a:ln>
        </p:spPr>
      </p:sp>
    </p:spTree>
  </p:cSld>
  <p:timing>
    <p:tnLst>
      <p:par>
        <p:cTn id="126" dur="indefinite" restart="never" nodeType="tmRoot">
          <p:childTnLst>
            <p:seq>
              <p:cTn id="127"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61" name="Picture 5" descr=""/>
          <p:cNvPicPr/>
          <p:nvPr/>
        </p:nvPicPr>
        <p:blipFill>
          <a:blip r:embed="rId1"/>
          <a:stretch>
            <a:fillRect/>
          </a:stretch>
        </p:blipFill>
        <p:spPr>
          <a:xfrm>
            <a:off x="694440" y="2239200"/>
            <a:ext cx="626040" cy="526320"/>
          </a:xfrm>
          <a:prstGeom prst="rect">
            <a:avLst/>
          </a:prstGeom>
          <a:ln>
            <a:noFill/>
          </a:ln>
        </p:spPr>
      </p:pic>
      <p:sp>
        <p:nvSpPr>
          <p:cNvPr id="162" name="CustomShape 1"/>
          <p:cNvSpPr/>
          <p:nvPr/>
        </p:nvSpPr>
        <p:spPr>
          <a:xfrm>
            <a:off x="187560" y="0"/>
            <a:ext cx="84571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 </a:t>
            </a:r>
            <a:r>
              <a:rPr lang="en-US" sz="4400">
                <a:solidFill>
                  <a:srgbClr val="000000"/>
                </a:solidFill>
                <a:latin typeface="Calibri"/>
              </a:rPr>
              <a:t>Event-Based Content Representation</a:t>
            </a:r>
            <a:endParaRPr/>
          </a:p>
        </p:txBody>
      </p:sp>
      <p:sp>
        <p:nvSpPr>
          <p:cNvPr id="163" name="CustomShape 2"/>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164"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165" name="CustomShape 4"/>
          <p:cNvSpPr/>
          <p:nvPr/>
        </p:nvSpPr>
        <p:spPr>
          <a:xfrm>
            <a:off x="6553080" y="6356520"/>
            <a:ext cx="2132640" cy="363960"/>
          </a:xfrm>
          <a:prstGeom prst="rect">
            <a:avLst/>
          </a:prstGeom>
          <a:noFill/>
          <a:ln>
            <a:noFill/>
          </a:ln>
        </p:spPr>
      </p:sp>
      <p:pic>
        <p:nvPicPr>
          <p:cNvPr id="166" name="Picture 3" descr=""/>
          <p:cNvPicPr/>
          <p:nvPr/>
        </p:nvPicPr>
        <p:blipFill>
          <a:blip r:embed="rId2"/>
          <a:stretch>
            <a:fillRect/>
          </a:stretch>
        </p:blipFill>
        <p:spPr>
          <a:xfrm>
            <a:off x="5284440" y="1549800"/>
            <a:ext cx="555120" cy="555120"/>
          </a:xfrm>
          <a:prstGeom prst="rect">
            <a:avLst/>
          </a:prstGeom>
          <a:ln>
            <a:noFill/>
          </a:ln>
        </p:spPr>
      </p:pic>
      <p:pic>
        <p:nvPicPr>
          <p:cNvPr id="167" name="Picture 4" descr=""/>
          <p:cNvPicPr/>
          <p:nvPr/>
        </p:nvPicPr>
        <p:blipFill>
          <a:blip r:embed="rId3"/>
          <a:stretch>
            <a:fillRect/>
          </a:stretch>
        </p:blipFill>
        <p:spPr>
          <a:xfrm>
            <a:off x="662760" y="1559520"/>
            <a:ext cx="678600" cy="678600"/>
          </a:xfrm>
          <a:prstGeom prst="rect">
            <a:avLst/>
          </a:prstGeom>
          <a:ln>
            <a:noFill/>
          </a:ln>
        </p:spPr>
      </p:pic>
      <p:sp>
        <p:nvSpPr>
          <p:cNvPr id="168" name="CustomShape 5"/>
          <p:cNvSpPr/>
          <p:nvPr/>
        </p:nvSpPr>
        <p:spPr>
          <a:xfrm>
            <a:off x="1275480" y="1771560"/>
            <a:ext cx="2846880" cy="363960"/>
          </a:xfrm>
          <a:prstGeom prst="rect">
            <a:avLst/>
          </a:prstGeom>
          <a:noFill/>
          <a:ln>
            <a:noFill/>
          </a:ln>
        </p:spPr>
        <p:txBody>
          <a:bodyPr lIns="90000" rIns="90000" tIns="45000" bIns="45000"/>
          <a:p>
            <a:pPr algn="just">
              <a:lnSpc>
                <a:spcPct val="100000"/>
              </a:lnSpc>
            </a:pPr>
            <a:r>
              <a:rPr lang="en-US">
                <a:solidFill>
                  <a:srgbClr val="000000"/>
                </a:solidFill>
                <a:latin typeface="Calibri"/>
              </a:rPr>
              <a:t>Person: John Smith</a:t>
            </a:r>
            <a:endParaRPr/>
          </a:p>
        </p:txBody>
      </p:sp>
      <p:sp>
        <p:nvSpPr>
          <p:cNvPr id="169" name="CustomShape 6"/>
          <p:cNvSpPr/>
          <p:nvPr/>
        </p:nvSpPr>
        <p:spPr>
          <a:xfrm>
            <a:off x="1275480" y="2302920"/>
            <a:ext cx="2846880" cy="363960"/>
          </a:xfrm>
          <a:prstGeom prst="rect">
            <a:avLst/>
          </a:prstGeom>
          <a:noFill/>
          <a:ln>
            <a:noFill/>
          </a:ln>
        </p:spPr>
        <p:txBody>
          <a:bodyPr lIns="90000" rIns="90000" tIns="45000" bIns="45000"/>
          <a:p>
            <a:pPr algn="just">
              <a:lnSpc>
                <a:spcPct val="100000"/>
              </a:lnSpc>
            </a:pPr>
            <a:r>
              <a:rPr lang="en-US">
                <a:solidFill>
                  <a:srgbClr val="000000"/>
                </a:solidFill>
                <a:latin typeface="Calibri"/>
              </a:rPr>
              <a:t>Location: Pisa  tower </a:t>
            </a:r>
            <a:endParaRPr/>
          </a:p>
        </p:txBody>
      </p:sp>
      <p:sp>
        <p:nvSpPr>
          <p:cNvPr id="170" name="CustomShape 7"/>
          <p:cNvSpPr/>
          <p:nvPr/>
        </p:nvSpPr>
        <p:spPr>
          <a:xfrm>
            <a:off x="5812560" y="1609920"/>
            <a:ext cx="3240360" cy="363960"/>
          </a:xfrm>
          <a:prstGeom prst="rect">
            <a:avLst/>
          </a:prstGeom>
          <a:noFill/>
          <a:ln>
            <a:noFill/>
          </a:ln>
        </p:spPr>
        <p:txBody>
          <a:bodyPr lIns="90000" rIns="90000" tIns="45000" bIns="45000"/>
          <a:p>
            <a:pPr algn="just">
              <a:lnSpc>
                <a:spcPct val="100000"/>
              </a:lnSpc>
            </a:pPr>
            <a:r>
              <a:rPr lang="en-US">
                <a:solidFill>
                  <a:srgbClr val="000000"/>
                </a:solidFill>
                <a:latin typeface="Calibri"/>
              </a:rPr>
              <a:t>Time:24.10.2010 14:38:12</a:t>
            </a:r>
            <a:endParaRPr/>
          </a:p>
        </p:txBody>
      </p:sp>
      <p:sp>
        <p:nvSpPr>
          <p:cNvPr id="171" name="CustomShape 8"/>
          <p:cNvSpPr/>
          <p:nvPr/>
        </p:nvSpPr>
        <p:spPr>
          <a:xfrm>
            <a:off x="5334120" y="1109880"/>
            <a:ext cx="2846880" cy="424800"/>
          </a:xfrm>
          <a:prstGeom prst="rect">
            <a:avLst/>
          </a:prstGeom>
          <a:noFill/>
          <a:ln>
            <a:noFill/>
          </a:ln>
        </p:spPr>
        <p:txBody>
          <a:bodyPr lIns="90000" rIns="90000" tIns="45000" bIns="45000"/>
          <a:p>
            <a:pPr algn="just">
              <a:lnSpc>
                <a:spcPct val="100000"/>
              </a:lnSpc>
            </a:pPr>
            <a:r>
              <a:rPr i="1" lang="en-US" sz="2200">
                <a:solidFill>
                  <a:srgbClr val="000000"/>
                </a:solidFill>
                <a:latin typeface="Calibri"/>
              </a:rPr>
              <a:t>Context:</a:t>
            </a:r>
            <a:endParaRPr/>
          </a:p>
        </p:txBody>
      </p:sp>
      <p:pic>
        <p:nvPicPr>
          <p:cNvPr id="172" name="Picture 5" descr=""/>
          <p:cNvPicPr/>
          <p:nvPr/>
        </p:nvPicPr>
        <p:blipFill>
          <a:blip r:embed="rId4"/>
          <a:stretch>
            <a:fillRect/>
          </a:stretch>
        </p:blipFill>
        <p:spPr>
          <a:xfrm>
            <a:off x="5254560" y="2105640"/>
            <a:ext cx="678600" cy="570600"/>
          </a:xfrm>
          <a:prstGeom prst="rect">
            <a:avLst/>
          </a:prstGeom>
          <a:ln>
            <a:noFill/>
          </a:ln>
        </p:spPr>
      </p:pic>
      <p:sp>
        <p:nvSpPr>
          <p:cNvPr id="173" name="CustomShape 9"/>
          <p:cNvSpPr/>
          <p:nvPr/>
        </p:nvSpPr>
        <p:spPr>
          <a:xfrm>
            <a:off x="5934240" y="1999440"/>
            <a:ext cx="2996640" cy="638280"/>
          </a:xfrm>
          <a:prstGeom prst="rect">
            <a:avLst/>
          </a:prstGeom>
          <a:noFill/>
          <a:ln>
            <a:noFill/>
          </a:ln>
        </p:spPr>
        <p:txBody>
          <a:bodyPr lIns="90000" rIns="90000" tIns="45000" bIns="45000"/>
          <a:p>
            <a:pPr>
              <a:lnSpc>
                <a:spcPct val="100000"/>
              </a:lnSpc>
            </a:pPr>
            <a:r>
              <a:rPr lang="en-US">
                <a:solidFill>
                  <a:srgbClr val="000000"/>
                </a:solidFill>
                <a:latin typeface="Calibri"/>
              </a:rPr>
              <a:t>GPS  Coordinates: 43.718264, 10.401993</a:t>
            </a:r>
            <a:endParaRPr/>
          </a:p>
        </p:txBody>
      </p:sp>
      <p:pic>
        <p:nvPicPr>
          <p:cNvPr id="174" name="Picture 7" descr=""/>
          <p:cNvPicPr/>
          <p:nvPr/>
        </p:nvPicPr>
        <p:blipFill>
          <a:blip r:embed="rId5"/>
          <a:stretch>
            <a:fillRect/>
          </a:stretch>
        </p:blipFill>
        <p:spPr>
          <a:xfrm>
            <a:off x="740160" y="2755800"/>
            <a:ext cx="548280" cy="632520"/>
          </a:xfrm>
          <a:prstGeom prst="rect">
            <a:avLst/>
          </a:prstGeom>
          <a:ln>
            <a:noFill/>
          </a:ln>
        </p:spPr>
      </p:pic>
      <p:sp>
        <p:nvSpPr>
          <p:cNvPr id="175" name="CustomShape 10"/>
          <p:cNvSpPr/>
          <p:nvPr/>
        </p:nvSpPr>
        <p:spPr>
          <a:xfrm>
            <a:off x="1252440" y="2718360"/>
            <a:ext cx="3318480" cy="638280"/>
          </a:xfrm>
          <a:prstGeom prst="rect">
            <a:avLst/>
          </a:prstGeom>
          <a:noFill/>
          <a:ln>
            <a:noFill/>
          </a:ln>
        </p:spPr>
        <p:txBody>
          <a:bodyPr lIns="90000" rIns="90000" tIns="45000" bIns="45000"/>
          <a:p>
            <a:pPr algn="just">
              <a:lnSpc>
                <a:spcPct val="100000"/>
              </a:lnSpc>
            </a:pPr>
            <a:r>
              <a:rPr lang="en-US">
                <a:solidFill>
                  <a:srgbClr val="000000"/>
                </a:solidFill>
                <a:latin typeface="Calibri"/>
              </a:rPr>
              <a:t>Event: MM’10 Conference</a:t>
            </a:r>
            <a:endParaRPr/>
          </a:p>
          <a:p>
            <a:pPr algn="just">
              <a:lnSpc>
                <a:spcPct val="100000"/>
              </a:lnSpc>
            </a:pPr>
            <a:r>
              <a:rPr lang="en-US">
                <a:solidFill>
                  <a:srgbClr val="000000"/>
                </a:solidFill>
                <a:latin typeface="Calibri"/>
              </a:rPr>
              <a:t>Sub event: trip  to Pisa </a:t>
            </a:r>
            <a:endParaRPr/>
          </a:p>
        </p:txBody>
      </p:sp>
      <p:sp>
        <p:nvSpPr>
          <p:cNvPr id="176" name="CustomShape 11"/>
          <p:cNvSpPr/>
          <p:nvPr/>
        </p:nvSpPr>
        <p:spPr>
          <a:xfrm>
            <a:off x="723600" y="1112040"/>
            <a:ext cx="3386520" cy="424800"/>
          </a:xfrm>
          <a:prstGeom prst="rect">
            <a:avLst/>
          </a:prstGeom>
          <a:noFill/>
          <a:ln>
            <a:noFill/>
          </a:ln>
        </p:spPr>
        <p:txBody>
          <a:bodyPr lIns="90000" rIns="90000" tIns="45000" bIns="45000"/>
          <a:p>
            <a:pPr algn="just">
              <a:lnSpc>
                <a:spcPct val="100000"/>
              </a:lnSpc>
            </a:pPr>
            <a:r>
              <a:rPr i="1" lang="en-US" sz="2200">
                <a:solidFill>
                  <a:srgbClr val="000000"/>
                </a:solidFill>
                <a:latin typeface="Calibri"/>
              </a:rPr>
              <a:t>Content description:</a:t>
            </a:r>
            <a:endParaRPr/>
          </a:p>
        </p:txBody>
      </p:sp>
      <p:pic>
        <p:nvPicPr>
          <p:cNvPr id="177" name="Picture 2" descr=""/>
          <p:cNvPicPr/>
          <p:nvPr/>
        </p:nvPicPr>
        <p:blipFill>
          <a:blip r:embed="rId6"/>
          <a:stretch>
            <a:fillRect/>
          </a:stretch>
        </p:blipFill>
        <p:spPr>
          <a:xfrm>
            <a:off x="5280120" y="2629080"/>
            <a:ext cx="627480" cy="627480"/>
          </a:xfrm>
          <a:prstGeom prst="rect">
            <a:avLst/>
          </a:prstGeom>
          <a:ln>
            <a:noFill/>
          </a:ln>
        </p:spPr>
      </p:pic>
      <p:sp>
        <p:nvSpPr>
          <p:cNvPr id="178" name="CustomShape 12"/>
          <p:cNvSpPr/>
          <p:nvPr/>
        </p:nvSpPr>
        <p:spPr>
          <a:xfrm>
            <a:off x="5943600" y="2560320"/>
            <a:ext cx="3199680" cy="911880"/>
          </a:xfrm>
          <a:prstGeom prst="rect">
            <a:avLst/>
          </a:prstGeom>
          <a:noFill/>
          <a:ln>
            <a:noFill/>
          </a:ln>
        </p:spPr>
        <p:txBody>
          <a:bodyPr lIns="90000" rIns="90000" tIns="45000" bIns="45000"/>
          <a:p>
            <a:pPr>
              <a:lnSpc>
                <a:spcPct val="100000"/>
              </a:lnSpc>
            </a:pPr>
            <a:r>
              <a:rPr lang="en-US">
                <a:solidFill>
                  <a:srgbClr val="000000"/>
                </a:solidFill>
                <a:latin typeface="Calibri"/>
              </a:rPr>
              <a:t>Camera model: NexusOne Focal length: 4.3mm</a:t>
            </a:r>
            <a:endParaRPr/>
          </a:p>
        </p:txBody>
      </p:sp>
      <p:pic>
        <p:nvPicPr>
          <p:cNvPr id="179" name="Picture 2" descr=""/>
          <p:cNvPicPr/>
          <p:nvPr/>
        </p:nvPicPr>
        <p:blipFill>
          <a:blip r:embed="rId7"/>
          <a:stretch>
            <a:fillRect/>
          </a:stretch>
        </p:blipFill>
        <p:spPr>
          <a:xfrm>
            <a:off x="716040" y="4636080"/>
            <a:ext cx="2459160" cy="1758240"/>
          </a:xfrm>
          <a:prstGeom prst="rect">
            <a:avLst/>
          </a:prstGeom>
          <a:ln>
            <a:noFill/>
          </a:ln>
        </p:spPr>
      </p:pic>
      <p:sp>
        <p:nvSpPr>
          <p:cNvPr id="180" name="CustomShape 13"/>
          <p:cNvSpPr/>
          <p:nvPr/>
        </p:nvSpPr>
        <p:spPr>
          <a:xfrm>
            <a:off x="548640" y="3749040"/>
            <a:ext cx="3386520" cy="424800"/>
          </a:xfrm>
          <a:prstGeom prst="rect">
            <a:avLst/>
          </a:prstGeom>
          <a:noFill/>
          <a:ln>
            <a:noFill/>
          </a:ln>
        </p:spPr>
        <p:txBody>
          <a:bodyPr lIns="90000" rIns="90000" tIns="45000" bIns="45000"/>
          <a:p>
            <a:pPr algn="just">
              <a:lnSpc>
                <a:spcPct val="100000"/>
              </a:lnSpc>
            </a:pPr>
            <a:r>
              <a:rPr i="1" lang="en-US" sz="2200">
                <a:solidFill>
                  <a:srgbClr val="000000"/>
                </a:solidFill>
                <a:latin typeface="Calibri"/>
              </a:rPr>
              <a:t>Low level description:</a:t>
            </a:r>
            <a:endParaRPr/>
          </a:p>
        </p:txBody>
      </p:sp>
      <p:pic>
        <p:nvPicPr>
          <p:cNvPr id="181" name="Picture 3" descr=""/>
          <p:cNvPicPr/>
          <p:nvPr/>
        </p:nvPicPr>
        <p:blipFill>
          <a:blip r:embed="rId8"/>
          <a:stretch>
            <a:fillRect/>
          </a:stretch>
        </p:blipFill>
        <p:spPr>
          <a:xfrm>
            <a:off x="5631840" y="3364560"/>
            <a:ext cx="2390400" cy="2957400"/>
          </a:xfrm>
          <a:prstGeom prst="rect">
            <a:avLst/>
          </a:prstGeom>
          <a:ln>
            <a:noFill/>
          </a:ln>
        </p:spPr>
      </p:pic>
      <p:sp>
        <p:nvSpPr>
          <p:cNvPr id="182" name="CustomShape 14"/>
          <p:cNvSpPr/>
          <p:nvPr/>
        </p:nvSpPr>
        <p:spPr>
          <a:xfrm>
            <a:off x="731520" y="4271400"/>
            <a:ext cx="2846880" cy="363960"/>
          </a:xfrm>
          <a:prstGeom prst="rect">
            <a:avLst/>
          </a:prstGeom>
          <a:noFill/>
          <a:ln>
            <a:noFill/>
          </a:ln>
        </p:spPr>
        <p:txBody>
          <a:bodyPr lIns="90000" rIns="90000" tIns="45000" bIns="45000"/>
          <a:p>
            <a:pPr algn="just">
              <a:lnSpc>
                <a:spcPct val="100000"/>
              </a:lnSpc>
            </a:pPr>
            <a:r>
              <a:rPr lang="en-US">
                <a:solidFill>
                  <a:srgbClr val="000000"/>
                </a:solidFill>
                <a:latin typeface="Calibri"/>
              </a:rPr>
              <a:t>Color histogram:</a:t>
            </a:r>
            <a:endParaRPr/>
          </a:p>
        </p:txBody>
      </p:sp>
      <p:pic>
        <p:nvPicPr>
          <p:cNvPr id="183" name="Picture 4" descr=""/>
          <p:cNvPicPr/>
          <p:nvPr/>
        </p:nvPicPr>
        <p:blipFill>
          <a:blip r:embed="rId9"/>
          <a:stretch>
            <a:fillRect/>
          </a:stretch>
        </p:blipFill>
        <p:spPr>
          <a:xfrm>
            <a:off x="3384720" y="4521240"/>
            <a:ext cx="1414800" cy="1886760"/>
          </a:xfrm>
          <a:prstGeom prst="rect">
            <a:avLst/>
          </a:prstGeom>
          <a:ln>
            <a:noFill/>
          </a:ln>
        </p:spPr>
      </p:pic>
      <p:sp>
        <p:nvSpPr>
          <p:cNvPr id="184" name="CustomShape 15"/>
          <p:cNvSpPr/>
          <p:nvPr/>
        </p:nvSpPr>
        <p:spPr>
          <a:xfrm>
            <a:off x="3383280" y="4249080"/>
            <a:ext cx="2456280" cy="394560"/>
          </a:xfrm>
          <a:prstGeom prst="rect">
            <a:avLst/>
          </a:prstGeom>
          <a:noFill/>
          <a:ln>
            <a:noFill/>
          </a:ln>
        </p:spPr>
        <p:txBody>
          <a:bodyPr lIns="90000" rIns="90000" tIns="45000" bIns="45000"/>
          <a:p>
            <a:pPr algn="just">
              <a:lnSpc>
                <a:spcPct val="100000"/>
              </a:lnSpc>
            </a:pPr>
            <a:r>
              <a:rPr lang="en-US">
                <a:solidFill>
                  <a:srgbClr val="000000"/>
                </a:solidFill>
                <a:latin typeface="Calibri"/>
              </a:rPr>
              <a:t>Shape</a:t>
            </a:r>
            <a:r>
              <a:rPr lang="en-US" sz="2000">
                <a:solidFill>
                  <a:srgbClr val="000000"/>
                </a:solidFill>
                <a:latin typeface="Calibri"/>
              </a:rPr>
              <a:t>:</a:t>
            </a:r>
            <a:endParaRPr/>
          </a:p>
        </p:txBody>
      </p:sp>
    </p:spTree>
  </p:cSld>
  <p:transition spd="med">
    <p:fade/>
  </p:transition>
  <p:timing>
    <p:tnLst>
      <p:par>
        <p:cTn id="128" dur="indefinite" restart="never" nodeType="tmRoot">
          <p:childTnLst>
            <p:seq>
              <p:cTn id="129" dur="indefinite" nodeType="mainSeq">
                <p:childTnLst>
                  <p:par>
                    <p:cTn id="130" fill="hold">
                      <p:stCondLst>
                        <p:cond delay="indefinite"/>
                      </p:stCondLst>
                      <p:childTnLst>
                        <p:par>
                          <p:cTn id="131" fill="hold">
                            <p:stCondLst>
                              <p:cond delay="0"/>
                            </p:stCondLst>
                            <p:childTnLst>
                              <p:par>
                                <p:cTn id="132" nodeType="clickEffect" fill="hold" presetClass="entr" presetID="10">
                                  <p:stCondLst>
                                    <p:cond delay="0"/>
                                  </p:stCondLst>
                                  <p:childTnLst>
                                    <p:set>
                                      <p:cBhvr>
                                        <p:cTn id="133" dur="1" fill="hold">
                                          <p:stCondLst>
                                            <p:cond delay="0"/>
                                          </p:stCondLst>
                                        </p:cTn>
                                        <p:tgtEl>
                                          <p:spTgt spid="161"/>
                                        </p:tgtEl>
                                        <p:attrNameLst>
                                          <p:attrName>style.visibility</p:attrName>
                                        </p:attrNameLst>
                                      </p:cBhvr>
                                      <p:to>
                                        <p:strVal val="visible"/>
                                      </p:to>
                                    </p:set>
                                    <p:animEffect filter="fade" transition="in">
                                      <p:cBhvr additive="repl">
                                        <p:cTn id="134" dur="500"/>
                                        <p:tgtEl>
                                          <p:spTgt spid="161"/>
                                        </p:tgtEl>
                                      </p:cBhvr>
                                    </p:animEffect>
                                  </p:childTnLst>
                                </p:cTn>
                              </p:par>
                              <p:par>
                                <p:cTn id="135" nodeType="withEffect" fill="hold" presetClass="entr" presetID="10">
                                  <p:stCondLst>
                                    <p:cond delay="0"/>
                                  </p:stCondLst>
                                  <p:childTnLst>
                                    <p:set>
                                      <p:cBhvr>
                                        <p:cTn id="136" dur="1" fill="hold">
                                          <p:stCondLst>
                                            <p:cond delay="0"/>
                                          </p:stCondLst>
                                        </p:cTn>
                                        <p:tgtEl>
                                          <p:spTgt spid="167"/>
                                        </p:tgtEl>
                                        <p:attrNameLst>
                                          <p:attrName>style.visibility</p:attrName>
                                        </p:attrNameLst>
                                      </p:cBhvr>
                                      <p:to>
                                        <p:strVal val="visible"/>
                                      </p:to>
                                    </p:set>
                                    <p:animEffect filter="fade" transition="in">
                                      <p:cBhvr additive="repl">
                                        <p:cTn id="137" dur="500"/>
                                        <p:tgtEl>
                                          <p:spTgt spid="167"/>
                                        </p:tgtEl>
                                      </p:cBhvr>
                                    </p:animEffect>
                                  </p:childTnLst>
                                </p:cTn>
                              </p:par>
                              <p:par>
                                <p:cTn id="138" nodeType="withEffect" fill="hold" presetClass="entr" presetID="10">
                                  <p:stCondLst>
                                    <p:cond delay="0"/>
                                  </p:stCondLst>
                                  <p:childTnLst>
                                    <p:set>
                                      <p:cBhvr>
                                        <p:cTn id="139" dur="1" fill="hold">
                                          <p:stCondLst>
                                            <p:cond delay="0"/>
                                          </p:stCondLst>
                                        </p:cTn>
                                        <p:tgtEl>
                                          <p:spTgt spid="168"/>
                                        </p:tgtEl>
                                        <p:attrNameLst>
                                          <p:attrName>style.visibility</p:attrName>
                                        </p:attrNameLst>
                                      </p:cBhvr>
                                      <p:to>
                                        <p:strVal val="visible"/>
                                      </p:to>
                                    </p:set>
                                    <p:animEffect filter="fade" transition="in">
                                      <p:cBhvr additive="repl">
                                        <p:cTn id="140" dur="500"/>
                                        <p:tgtEl>
                                          <p:spTgt spid="168"/>
                                        </p:tgtEl>
                                      </p:cBhvr>
                                    </p:animEffect>
                                  </p:childTnLst>
                                </p:cTn>
                              </p:par>
                              <p:par>
                                <p:cTn id="141" nodeType="withEffect" fill="hold" presetClass="entr" presetID="10">
                                  <p:stCondLst>
                                    <p:cond delay="0"/>
                                  </p:stCondLst>
                                  <p:childTnLst>
                                    <p:set>
                                      <p:cBhvr>
                                        <p:cTn id="142" dur="1" fill="hold">
                                          <p:stCondLst>
                                            <p:cond delay="0"/>
                                          </p:stCondLst>
                                        </p:cTn>
                                        <p:tgtEl>
                                          <p:spTgt spid="169"/>
                                        </p:tgtEl>
                                        <p:attrNameLst>
                                          <p:attrName>style.visibility</p:attrName>
                                        </p:attrNameLst>
                                      </p:cBhvr>
                                      <p:to>
                                        <p:strVal val="visible"/>
                                      </p:to>
                                    </p:set>
                                    <p:animEffect filter="fade" transition="in">
                                      <p:cBhvr additive="repl">
                                        <p:cTn id="143" dur="500"/>
                                        <p:tgtEl>
                                          <p:spTgt spid="169"/>
                                        </p:tgtEl>
                                      </p:cBhvr>
                                    </p:animEffect>
                                  </p:childTnLst>
                                </p:cTn>
                              </p:par>
                              <p:par>
                                <p:cTn id="144" nodeType="withEffect" fill="hold" presetClass="entr" presetID="10">
                                  <p:stCondLst>
                                    <p:cond delay="0"/>
                                  </p:stCondLst>
                                  <p:childTnLst>
                                    <p:set>
                                      <p:cBhvr>
                                        <p:cTn id="145" dur="1" fill="hold">
                                          <p:stCondLst>
                                            <p:cond delay="0"/>
                                          </p:stCondLst>
                                        </p:cTn>
                                        <p:tgtEl>
                                          <p:spTgt spid="174"/>
                                        </p:tgtEl>
                                        <p:attrNameLst>
                                          <p:attrName>style.visibility</p:attrName>
                                        </p:attrNameLst>
                                      </p:cBhvr>
                                      <p:to>
                                        <p:strVal val="visible"/>
                                      </p:to>
                                    </p:set>
                                    <p:animEffect filter="fade" transition="in">
                                      <p:cBhvr additive="repl">
                                        <p:cTn id="146" dur="500"/>
                                        <p:tgtEl>
                                          <p:spTgt spid="174"/>
                                        </p:tgtEl>
                                      </p:cBhvr>
                                    </p:animEffect>
                                  </p:childTnLst>
                                </p:cTn>
                              </p:par>
                              <p:par>
                                <p:cTn id="147" nodeType="withEffect" fill="hold" presetClass="entr" presetID="10">
                                  <p:stCondLst>
                                    <p:cond delay="0"/>
                                  </p:stCondLst>
                                  <p:childTnLst>
                                    <p:set>
                                      <p:cBhvr>
                                        <p:cTn id="148" dur="1" fill="hold">
                                          <p:stCondLst>
                                            <p:cond delay="0"/>
                                          </p:stCondLst>
                                        </p:cTn>
                                        <p:tgtEl>
                                          <p:spTgt spid="175"/>
                                        </p:tgtEl>
                                        <p:attrNameLst>
                                          <p:attrName>style.visibility</p:attrName>
                                        </p:attrNameLst>
                                      </p:cBhvr>
                                      <p:to>
                                        <p:strVal val="visible"/>
                                      </p:to>
                                    </p:set>
                                    <p:animEffect filter="fade" transition="in">
                                      <p:cBhvr additive="repl">
                                        <p:cTn id="149" dur="500"/>
                                        <p:tgtEl>
                                          <p:spTgt spid="175"/>
                                        </p:tgtEl>
                                      </p:cBhvr>
                                    </p:animEffect>
                                  </p:childTnLst>
                                </p:cTn>
                              </p:par>
                              <p:par>
                                <p:cTn id="150" nodeType="withEffect" fill="hold" presetClass="entr" presetID="10">
                                  <p:stCondLst>
                                    <p:cond delay="0"/>
                                  </p:stCondLst>
                                  <p:childTnLst>
                                    <p:set>
                                      <p:cBhvr>
                                        <p:cTn id="151" dur="1" fill="hold">
                                          <p:stCondLst>
                                            <p:cond delay="0"/>
                                          </p:stCondLst>
                                        </p:cTn>
                                        <p:tgtEl>
                                          <p:spTgt spid="176"/>
                                        </p:tgtEl>
                                        <p:attrNameLst>
                                          <p:attrName>style.visibility</p:attrName>
                                        </p:attrNameLst>
                                      </p:cBhvr>
                                      <p:to>
                                        <p:strVal val="visible"/>
                                      </p:to>
                                    </p:set>
                                    <p:animEffect filter="fade" transition="in">
                                      <p:cBhvr additive="repl">
                                        <p:cTn id="152" dur="500"/>
                                        <p:tgtEl>
                                          <p:spTgt spid="176"/>
                                        </p:tgtEl>
                                      </p:cBhvr>
                                    </p:animEffect>
                                  </p:childTnLst>
                                </p:cTn>
                              </p:par>
                            </p:childTnLst>
                          </p:cTn>
                        </p:par>
                      </p:childTnLst>
                    </p:cTn>
                  </p:par>
                  <p:par>
                    <p:cTn id="153" fill="hold">
                      <p:stCondLst>
                        <p:cond delay="indefinite"/>
                      </p:stCondLst>
                      <p:childTnLst>
                        <p:par>
                          <p:cTn id="154" fill="hold">
                            <p:stCondLst>
                              <p:cond delay="0"/>
                            </p:stCondLst>
                            <p:childTnLst>
                              <p:par>
                                <p:cTn id="155" nodeType="clickEffect" fill="hold" presetClass="entr" presetID="10">
                                  <p:stCondLst>
                                    <p:cond delay="0"/>
                                  </p:stCondLst>
                                  <p:childTnLst>
                                    <p:set>
                                      <p:cBhvr>
                                        <p:cTn id="156" dur="1" fill="hold">
                                          <p:stCondLst>
                                            <p:cond delay="0"/>
                                          </p:stCondLst>
                                        </p:cTn>
                                        <p:tgtEl>
                                          <p:spTgt spid="166"/>
                                        </p:tgtEl>
                                        <p:attrNameLst>
                                          <p:attrName>style.visibility</p:attrName>
                                        </p:attrNameLst>
                                      </p:cBhvr>
                                      <p:to>
                                        <p:strVal val="visible"/>
                                      </p:to>
                                    </p:set>
                                    <p:animEffect filter="fade" transition="in">
                                      <p:cBhvr additive="repl">
                                        <p:cTn id="157" dur="500"/>
                                        <p:tgtEl>
                                          <p:spTgt spid="166"/>
                                        </p:tgtEl>
                                      </p:cBhvr>
                                    </p:animEffect>
                                  </p:childTnLst>
                                </p:cTn>
                              </p:par>
                              <p:par>
                                <p:cTn id="158" nodeType="withEffect" fill="hold" presetClass="entr" presetID="10">
                                  <p:stCondLst>
                                    <p:cond delay="0"/>
                                  </p:stCondLst>
                                  <p:childTnLst>
                                    <p:set>
                                      <p:cBhvr>
                                        <p:cTn id="159" dur="1" fill="hold">
                                          <p:stCondLst>
                                            <p:cond delay="0"/>
                                          </p:stCondLst>
                                        </p:cTn>
                                        <p:tgtEl>
                                          <p:spTgt spid="170"/>
                                        </p:tgtEl>
                                        <p:attrNameLst>
                                          <p:attrName>style.visibility</p:attrName>
                                        </p:attrNameLst>
                                      </p:cBhvr>
                                      <p:to>
                                        <p:strVal val="visible"/>
                                      </p:to>
                                    </p:set>
                                    <p:animEffect filter="fade" transition="in">
                                      <p:cBhvr additive="repl">
                                        <p:cTn id="160" dur="500"/>
                                        <p:tgtEl>
                                          <p:spTgt spid="170"/>
                                        </p:tgtEl>
                                      </p:cBhvr>
                                    </p:animEffect>
                                  </p:childTnLst>
                                </p:cTn>
                              </p:par>
                              <p:par>
                                <p:cTn id="161" nodeType="withEffect" fill="hold" presetClass="entr" presetID="10">
                                  <p:stCondLst>
                                    <p:cond delay="0"/>
                                  </p:stCondLst>
                                  <p:childTnLst>
                                    <p:set>
                                      <p:cBhvr>
                                        <p:cTn id="162" dur="1" fill="hold">
                                          <p:stCondLst>
                                            <p:cond delay="0"/>
                                          </p:stCondLst>
                                        </p:cTn>
                                        <p:tgtEl>
                                          <p:spTgt spid="171"/>
                                        </p:tgtEl>
                                        <p:attrNameLst>
                                          <p:attrName>style.visibility</p:attrName>
                                        </p:attrNameLst>
                                      </p:cBhvr>
                                      <p:to>
                                        <p:strVal val="visible"/>
                                      </p:to>
                                    </p:set>
                                    <p:animEffect filter="fade" transition="in">
                                      <p:cBhvr additive="repl">
                                        <p:cTn id="163" dur="500"/>
                                        <p:tgtEl>
                                          <p:spTgt spid="171"/>
                                        </p:tgtEl>
                                      </p:cBhvr>
                                    </p:animEffect>
                                  </p:childTnLst>
                                </p:cTn>
                              </p:par>
                              <p:par>
                                <p:cTn id="164" nodeType="withEffect" fill="hold" presetClass="entr" presetID="10">
                                  <p:stCondLst>
                                    <p:cond delay="0"/>
                                  </p:stCondLst>
                                  <p:childTnLst>
                                    <p:set>
                                      <p:cBhvr>
                                        <p:cTn id="165" dur="1" fill="hold">
                                          <p:stCondLst>
                                            <p:cond delay="0"/>
                                          </p:stCondLst>
                                        </p:cTn>
                                        <p:tgtEl>
                                          <p:spTgt spid="172"/>
                                        </p:tgtEl>
                                        <p:attrNameLst>
                                          <p:attrName>style.visibility</p:attrName>
                                        </p:attrNameLst>
                                      </p:cBhvr>
                                      <p:to>
                                        <p:strVal val="visible"/>
                                      </p:to>
                                    </p:set>
                                    <p:animEffect filter="fade" transition="in">
                                      <p:cBhvr additive="repl">
                                        <p:cTn id="166" dur="500"/>
                                        <p:tgtEl>
                                          <p:spTgt spid="172"/>
                                        </p:tgtEl>
                                      </p:cBhvr>
                                    </p:animEffect>
                                  </p:childTnLst>
                                </p:cTn>
                              </p:par>
                              <p:par>
                                <p:cTn id="167" nodeType="withEffect" fill="hold" presetClass="entr" presetID="10">
                                  <p:stCondLst>
                                    <p:cond delay="0"/>
                                  </p:stCondLst>
                                  <p:childTnLst>
                                    <p:set>
                                      <p:cBhvr>
                                        <p:cTn id="168" dur="1" fill="hold">
                                          <p:stCondLst>
                                            <p:cond delay="0"/>
                                          </p:stCondLst>
                                        </p:cTn>
                                        <p:tgtEl>
                                          <p:spTgt spid="173"/>
                                        </p:tgtEl>
                                        <p:attrNameLst>
                                          <p:attrName>style.visibility</p:attrName>
                                        </p:attrNameLst>
                                      </p:cBhvr>
                                      <p:to>
                                        <p:strVal val="visible"/>
                                      </p:to>
                                    </p:set>
                                    <p:animEffect filter="fade" transition="in">
                                      <p:cBhvr additive="repl">
                                        <p:cTn id="169" dur="500"/>
                                        <p:tgtEl>
                                          <p:spTgt spid="173"/>
                                        </p:tgtEl>
                                      </p:cBhvr>
                                    </p:animEffect>
                                  </p:childTnLst>
                                </p:cTn>
                              </p:par>
                              <p:par>
                                <p:cTn id="170" nodeType="withEffect" fill="hold" presetClass="entr" presetID="10">
                                  <p:stCondLst>
                                    <p:cond delay="0"/>
                                  </p:stCondLst>
                                  <p:childTnLst>
                                    <p:set>
                                      <p:cBhvr>
                                        <p:cTn id="171" dur="1" fill="hold">
                                          <p:stCondLst>
                                            <p:cond delay="0"/>
                                          </p:stCondLst>
                                        </p:cTn>
                                        <p:tgtEl>
                                          <p:spTgt spid="177"/>
                                        </p:tgtEl>
                                        <p:attrNameLst>
                                          <p:attrName>style.visibility</p:attrName>
                                        </p:attrNameLst>
                                      </p:cBhvr>
                                      <p:to>
                                        <p:strVal val="visible"/>
                                      </p:to>
                                    </p:set>
                                    <p:animEffect filter="fade" transition="in">
                                      <p:cBhvr additive="repl">
                                        <p:cTn id="172" dur="500"/>
                                        <p:tgtEl>
                                          <p:spTgt spid="177"/>
                                        </p:tgtEl>
                                      </p:cBhvr>
                                    </p:animEffect>
                                  </p:childTnLst>
                                </p:cTn>
                              </p:par>
                              <p:par>
                                <p:cTn id="173" nodeType="withEffect" fill="hold" presetClass="entr" presetID="10">
                                  <p:stCondLst>
                                    <p:cond delay="0"/>
                                  </p:stCondLst>
                                  <p:childTnLst>
                                    <p:set>
                                      <p:cBhvr>
                                        <p:cTn id="174" dur="1" fill="hold">
                                          <p:stCondLst>
                                            <p:cond delay="0"/>
                                          </p:stCondLst>
                                        </p:cTn>
                                        <p:tgtEl>
                                          <p:spTgt spid="178"/>
                                        </p:tgtEl>
                                        <p:attrNameLst>
                                          <p:attrName>style.visibility</p:attrName>
                                        </p:attrNameLst>
                                      </p:cBhvr>
                                      <p:to>
                                        <p:strVal val="visible"/>
                                      </p:to>
                                    </p:set>
                                    <p:animEffect filter="fade" transition="in">
                                      <p:cBhvr additive="repl">
                                        <p:cTn id="175" dur="500"/>
                                        <p:tgtEl>
                                          <p:spTgt spid="178"/>
                                        </p:tgtEl>
                                      </p:cBhvr>
                                    </p:animEffect>
                                  </p:childTnLst>
                                </p:cTn>
                              </p:par>
                            </p:childTnLst>
                          </p:cTn>
                        </p:par>
                      </p:childTnLst>
                    </p:cTn>
                  </p:par>
                  <p:par>
                    <p:cTn id="176" fill="hold">
                      <p:stCondLst>
                        <p:cond delay="indefinite"/>
                      </p:stCondLst>
                      <p:childTnLst>
                        <p:par>
                          <p:cTn id="177" fill="hold">
                            <p:stCondLst>
                              <p:cond delay="0"/>
                            </p:stCondLst>
                            <p:childTnLst>
                              <p:par>
                                <p:cTn id="178" nodeType="clickEffect" fill="hold" presetClass="entr" presetID="10">
                                  <p:stCondLst>
                                    <p:cond delay="0"/>
                                  </p:stCondLst>
                                  <p:childTnLst>
                                    <p:set>
                                      <p:cBhvr>
                                        <p:cTn id="179" dur="1" fill="hold">
                                          <p:stCondLst>
                                            <p:cond delay="0"/>
                                          </p:stCondLst>
                                        </p:cTn>
                                        <p:tgtEl>
                                          <p:spTgt spid="179"/>
                                        </p:tgtEl>
                                        <p:attrNameLst>
                                          <p:attrName>style.visibility</p:attrName>
                                        </p:attrNameLst>
                                      </p:cBhvr>
                                      <p:to>
                                        <p:strVal val="visible"/>
                                      </p:to>
                                    </p:set>
                                    <p:animEffect filter="fade" transition="in">
                                      <p:cBhvr additive="repl">
                                        <p:cTn id="180" dur="500"/>
                                        <p:tgtEl>
                                          <p:spTgt spid="179"/>
                                        </p:tgtEl>
                                      </p:cBhvr>
                                    </p:animEffect>
                                  </p:childTnLst>
                                </p:cTn>
                              </p:par>
                              <p:par>
                                <p:cTn id="181" nodeType="withEffect" fill="hold" presetClass="entr" presetID="10">
                                  <p:stCondLst>
                                    <p:cond delay="0"/>
                                  </p:stCondLst>
                                  <p:childTnLst>
                                    <p:set>
                                      <p:cBhvr>
                                        <p:cTn id="182" dur="1" fill="hold">
                                          <p:stCondLst>
                                            <p:cond delay="0"/>
                                          </p:stCondLst>
                                        </p:cTn>
                                        <p:tgtEl>
                                          <p:spTgt spid="182"/>
                                        </p:tgtEl>
                                        <p:attrNameLst>
                                          <p:attrName>style.visibility</p:attrName>
                                        </p:attrNameLst>
                                      </p:cBhvr>
                                      <p:to>
                                        <p:strVal val="visible"/>
                                      </p:to>
                                    </p:set>
                                    <p:animEffect filter="fade" transition="in">
                                      <p:cBhvr additive="repl">
                                        <p:cTn id="183" dur="500"/>
                                        <p:tgtEl>
                                          <p:spTgt spid="182"/>
                                        </p:tgtEl>
                                      </p:cBhvr>
                                    </p:animEffect>
                                  </p:childTnLst>
                                </p:cTn>
                              </p:par>
                              <p:par>
                                <p:cTn id="184" nodeType="withEffect" fill="hold" presetClass="entr" presetID="10">
                                  <p:stCondLst>
                                    <p:cond delay="0"/>
                                  </p:stCondLst>
                                  <p:childTnLst>
                                    <p:set>
                                      <p:cBhvr>
                                        <p:cTn id="185" dur="1" fill="hold">
                                          <p:stCondLst>
                                            <p:cond delay="0"/>
                                          </p:stCondLst>
                                        </p:cTn>
                                        <p:tgtEl>
                                          <p:spTgt spid="183"/>
                                        </p:tgtEl>
                                        <p:attrNameLst>
                                          <p:attrName>style.visibility</p:attrName>
                                        </p:attrNameLst>
                                      </p:cBhvr>
                                      <p:to>
                                        <p:strVal val="visible"/>
                                      </p:to>
                                    </p:set>
                                    <p:animEffect filter="fade" transition="in">
                                      <p:cBhvr additive="repl">
                                        <p:cTn id="186" dur="500"/>
                                        <p:tgtEl>
                                          <p:spTgt spid="183"/>
                                        </p:tgtEl>
                                      </p:cBhvr>
                                    </p:animEffect>
                                  </p:childTnLst>
                                </p:cTn>
                              </p:par>
                              <p:par>
                                <p:cTn id="187" nodeType="withEffect" fill="hold" presetClass="entr" presetID="10">
                                  <p:stCondLst>
                                    <p:cond delay="0"/>
                                  </p:stCondLst>
                                  <p:childTnLst>
                                    <p:set>
                                      <p:cBhvr>
                                        <p:cTn id="188" dur="1" fill="hold">
                                          <p:stCondLst>
                                            <p:cond delay="0"/>
                                          </p:stCondLst>
                                        </p:cTn>
                                        <p:tgtEl>
                                          <p:spTgt spid="180"/>
                                        </p:tgtEl>
                                        <p:attrNameLst>
                                          <p:attrName>style.visibility</p:attrName>
                                        </p:attrNameLst>
                                      </p:cBhvr>
                                      <p:to>
                                        <p:strVal val="visible"/>
                                      </p:to>
                                    </p:set>
                                    <p:animEffect filter="fade" transition="in">
                                      <p:cBhvr additive="repl">
                                        <p:cTn id="189" dur="500"/>
                                        <p:tgtEl>
                                          <p:spTgt spid="180"/>
                                        </p:tgtEl>
                                      </p:cBhvr>
                                    </p:animEffect>
                                  </p:childTnLst>
                                </p:cTn>
                              </p:par>
                              <p:par>
                                <p:cTn id="190" nodeType="withEffect" fill="hold" presetClass="entr" presetID="10">
                                  <p:stCondLst>
                                    <p:cond delay="0"/>
                                  </p:stCondLst>
                                  <p:childTnLst>
                                    <p:set>
                                      <p:cBhvr>
                                        <p:cTn id="191" dur="1" fill="hold">
                                          <p:stCondLst>
                                            <p:cond delay="0"/>
                                          </p:stCondLst>
                                        </p:cTn>
                                        <p:tgtEl>
                                          <p:spTgt spid="184"/>
                                        </p:tgtEl>
                                        <p:attrNameLst>
                                          <p:attrName>style.visibility</p:attrName>
                                        </p:attrNameLst>
                                      </p:cBhvr>
                                      <p:to>
                                        <p:strVal val="visible"/>
                                      </p:to>
                                    </p:set>
                                    <p:animEffect filter="fade" transition="in">
                                      <p:cBhvr additive="repl">
                                        <p:cTn id="192" dur="500"/>
                                        <p:tgtEl>
                                          <p:spTgt spid="1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191880" y="0"/>
            <a:ext cx="84571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Event-Based Content Representation</a:t>
            </a:r>
            <a:endParaRPr/>
          </a:p>
        </p:txBody>
      </p:sp>
      <p:sp>
        <p:nvSpPr>
          <p:cNvPr id="186" name="CustomShape 2"/>
          <p:cNvSpPr/>
          <p:nvPr/>
        </p:nvSpPr>
        <p:spPr>
          <a:xfrm>
            <a:off x="400680" y="1453320"/>
            <a:ext cx="8228520" cy="4524840"/>
          </a:xfrm>
          <a:prstGeom prst="rect">
            <a:avLst/>
          </a:prstGeom>
          <a:noFill/>
          <a:ln>
            <a:noFill/>
          </a:ln>
        </p:spPr>
        <p:txBody>
          <a:bodyPr lIns="90000" rIns="90000" tIns="45000" bIns="45000"/>
          <a:p>
            <a:pPr algn="ctr">
              <a:lnSpc>
                <a:spcPct val="100000"/>
              </a:lnSpc>
            </a:pPr>
            <a:r>
              <a:rPr lang="en-US" sz="2600">
                <a:solidFill>
                  <a:srgbClr val="000000"/>
                </a:solidFill>
                <a:latin typeface="Calibri"/>
              </a:rPr>
              <a:t>Different aspect of media description and their coverage by different media standards and models:</a:t>
            </a:r>
            <a:endParaRPr/>
          </a:p>
        </p:txBody>
      </p:sp>
      <p:sp>
        <p:nvSpPr>
          <p:cNvPr id="187"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188"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189" name="CustomShape 5"/>
          <p:cNvSpPr/>
          <p:nvPr/>
        </p:nvSpPr>
        <p:spPr>
          <a:xfrm>
            <a:off x="6553080" y="6356520"/>
            <a:ext cx="2132640" cy="363960"/>
          </a:xfrm>
          <a:prstGeom prst="rect">
            <a:avLst/>
          </a:prstGeom>
          <a:noFill/>
          <a:ln>
            <a:noFill/>
          </a:ln>
        </p:spPr>
      </p:sp>
      <p:sp>
        <p:nvSpPr>
          <p:cNvPr id="190" name="CustomShape 6"/>
          <p:cNvSpPr/>
          <p:nvPr/>
        </p:nvSpPr>
        <p:spPr>
          <a:xfrm>
            <a:off x="1193400" y="2717640"/>
            <a:ext cx="7017120" cy="3476880"/>
          </a:xfrm>
          <a:prstGeom prst="rect">
            <a:avLst/>
          </a:prstGeom>
          <a:noFill/>
          <a:ln>
            <a:noFill/>
          </a:ln>
        </p:spPr>
      </p:sp>
      <p:sp>
        <p:nvSpPr>
          <p:cNvPr id="191" name="CustomShape 7"/>
          <p:cNvSpPr/>
          <p:nvPr/>
        </p:nvSpPr>
        <p:spPr>
          <a:xfrm>
            <a:off x="4413240" y="2717640"/>
            <a:ext cx="1968120" cy="2066760"/>
          </a:xfrm>
          <a:prstGeom prst="ellipse">
            <a:avLst/>
          </a:prstGeom>
          <a:solidFill>
            <a:srgbClr val="17365d"/>
          </a:solidFill>
          <a:ln w="9360">
            <a:solidFill>
              <a:srgbClr val="000000"/>
            </a:solidFill>
            <a:round/>
          </a:ln>
        </p:spPr>
      </p:sp>
      <p:sp>
        <p:nvSpPr>
          <p:cNvPr id="192" name="CustomShape 8"/>
          <p:cNvSpPr/>
          <p:nvPr/>
        </p:nvSpPr>
        <p:spPr>
          <a:xfrm>
            <a:off x="3101760" y="2723760"/>
            <a:ext cx="2021400" cy="2072520"/>
          </a:xfrm>
          <a:prstGeom prst="ellipse">
            <a:avLst/>
          </a:prstGeom>
          <a:solidFill>
            <a:srgbClr val="92d050"/>
          </a:solidFill>
          <a:ln w="9360">
            <a:solidFill>
              <a:srgbClr val="000000"/>
            </a:solidFill>
            <a:round/>
          </a:ln>
        </p:spPr>
        <p:txBody>
          <a:bodyPr lIns="90000" rIns="90000" tIns="45000" bIns="45000"/>
          <a:p>
            <a:pPr>
              <a:lnSpc>
                <a:spcPct val="100000"/>
              </a:lnSpc>
            </a:pPr>
            <a:r>
              <a:rPr lang="en-US" sz="1200">
                <a:solidFill>
                  <a:srgbClr val="000000"/>
                </a:solidFill>
                <a:latin typeface="Calibri"/>
                <a:ea typeface="Calibri"/>
              </a:rPr>
              <a:t> </a:t>
            </a:r>
            <a:endParaRPr/>
          </a:p>
        </p:txBody>
      </p:sp>
      <p:sp>
        <p:nvSpPr>
          <p:cNvPr id="193" name="CustomShape 9"/>
          <p:cNvSpPr/>
          <p:nvPr/>
        </p:nvSpPr>
        <p:spPr>
          <a:xfrm>
            <a:off x="3787560" y="3864960"/>
            <a:ext cx="2037600" cy="2091960"/>
          </a:xfrm>
          <a:prstGeom prst="ellipse">
            <a:avLst/>
          </a:prstGeom>
          <a:solidFill>
            <a:srgbClr val="ff0000"/>
          </a:solidFill>
          <a:ln w="9360">
            <a:solidFill>
              <a:srgbClr val="000000"/>
            </a:solidFill>
            <a:round/>
          </a:ln>
        </p:spPr>
        <p:txBody>
          <a:bodyPr lIns="90000" rIns="90000" tIns="45000" bIns="45000"/>
          <a:p>
            <a:pPr>
              <a:lnSpc>
                <a:spcPct val="100000"/>
              </a:lnSpc>
            </a:pPr>
            <a:r>
              <a:rPr lang="en-US" sz="1200">
                <a:solidFill>
                  <a:srgbClr val="000000"/>
                </a:solidFill>
                <a:latin typeface="Calibri"/>
                <a:ea typeface="Calibri"/>
              </a:rPr>
              <a:t> </a:t>
            </a:r>
            <a:endParaRPr/>
          </a:p>
        </p:txBody>
      </p:sp>
      <p:sp>
        <p:nvSpPr>
          <p:cNvPr id="194" name="CustomShape 10"/>
          <p:cNvSpPr/>
          <p:nvPr/>
        </p:nvSpPr>
        <p:spPr>
          <a:xfrm>
            <a:off x="3297600" y="3199320"/>
            <a:ext cx="924840" cy="446040"/>
          </a:xfrm>
          <a:prstGeom prst="rect">
            <a:avLst/>
          </a:prstGeom>
          <a:noFill/>
          <a:ln>
            <a:noFill/>
          </a:ln>
        </p:spPr>
        <p:txBody>
          <a:bodyPr lIns="90000" rIns="90000" tIns="45000" bIns="45000"/>
          <a:p>
            <a:pPr>
              <a:lnSpc>
                <a:spcPct val="100000"/>
              </a:lnSpc>
            </a:pPr>
            <a:r>
              <a:rPr lang="en-US" sz="2000">
                <a:solidFill>
                  <a:srgbClr val="000000"/>
                </a:solidFill>
                <a:latin typeface="Calibri"/>
                <a:ea typeface="Calibri"/>
              </a:rPr>
              <a:t>EXIF</a:t>
            </a:r>
            <a:endParaRPr/>
          </a:p>
        </p:txBody>
      </p:sp>
      <p:sp>
        <p:nvSpPr>
          <p:cNvPr id="195" name="CustomShape 11"/>
          <p:cNvSpPr/>
          <p:nvPr/>
        </p:nvSpPr>
        <p:spPr>
          <a:xfrm>
            <a:off x="4797000" y="4344840"/>
            <a:ext cx="1345680" cy="305280"/>
          </a:xfrm>
          <a:prstGeom prst="rect">
            <a:avLst/>
          </a:prstGeom>
          <a:noFill/>
          <a:ln>
            <a:noFill/>
          </a:ln>
        </p:spPr>
        <p:txBody>
          <a:bodyPr lIns="90000" rIns="90000" tIns="45000" bIns="45000"/>
          <a:p>
            <a:pPr>
              <a:lnSpc>
                <a:spcPct val="100000"/>
              </a:lnSpc>
            </a:pPr>
            <a:r>
              <a:rPr lang="en-US" sz="2000">
                <a:solidFill>
                  <a:srgbClr val="000000"/>
                </a:solidFill>
                <a:latin typeface="Calibri"/>
                <a:ea typeface="Calibri"/>
              </a:rPr>
              <a:t>MPEG7</a:t>
            </a:r>
            <a:endParaRPr/>
          </a:p>
        </p:txBody>
      </p:sp>
      <p:sp>
        <p:nvSpPr>
          <p:cNvPr id="196" name="CustomShape 12"/>
          <p:cNvSpPr/>
          <p:nvPr/>
        </p:nvSpPr>
        <p:spPr>
          <a:xfrm>
            <a:off x="4797000" y="2799720"/>
            <a:ext cx="1431360" cy="350640"/>
          </a:xfrm>
          <a:prstGeom prst="rect">
            <a:avLst/>
          </a:prstGeom>
          <a:noFill/>
          <a:ln>
            <a:noFill/>
          </a:ln>
        </p:spPr>
        <p:txBody>
          <a:bodyPr lIns="90000" rIns="90000" tIns="45000" bIns="45000"/>
          <a:p>
            <a:pPr>
              <a:lnSpc>
                <a:spcPct val="100000"/>
              </a:lnSpc>
            </a:pPr>
            <a:r>
              <a:rPr lang="en-US" sz="2000">
                <a:solidFill>
                  <a:srgbClr val="000000"/>
                </a:solidFill>
                <a:latin typeface="Calibri"/>
                <a:ea typeface="Calibri"/>
              </a:rPr>
              <a:t>IPTC IIM</a:t>
            </a:r>
            <a:endParaRPr/>
          </a:p>
        </p:txBody>
      </p:sp>
      <p:sp>
        <p:nvSpPr>
          <p:cNvPr id="197" name="CustomShape 13"/>
          <p:cNvSpPr/>
          <p:nvPr/>
        </p:nvSpPr>
        <p:spPr>
          <a:xfrm>
            <a:off x="4367160" y="3199320"/>
            <a:ext cx="858960" cy="233640"/>
          </a:xfrm>
          <a:prstGeom prst="rect">
            <a:avLst/>
          </a:prstGeom>
          <a:noFill/>
          <a:ln>
            <a:noFill/>
          </a:ln>
        </p:spPr>
        <p:txBody>
          <a:bodyPr lIns="90000" rIns="90000" tIns="45000" bIns="45000"/>
          <a:p>
            <a:pPr algn="just">
              <a:lnSpc>
                <a:spcPct val="100000"/>
              </a:lnSpc>
            </a:pPr>
            <a:r>
              <a:rPr lang="en-US" sz="2000">
                <a:solidFill>
                  <a:srgbClr val="000000"/>
                </a:solidFill>
                <a:latin typeface="Calibri"/>
                <a:ea typeface="Calibri"/>
              </a:rPr>
              <a:t>XMP</a:t>
            </a:r>
            <a:endParaRPr/>
          </a:p>
        </p:txBody>
      </p:sp>
      <p:sp>
        <p:nvSpPr>
          <p:cNvPr id="198" name="CustomShape 14"/>
          <p:cNvSpPr/>
          <p:nvPr/>
        </p:nvSpPr>
        <p:spPr>
          <a:xfrm>
            <a:off x="4223520" y="3448440"/>
            <a:ext cx="1124640" cy="285120"/>
          </a:xfrm>
          <a:prstGeom prst="rect">
            <a:avLst/>
          </a:prstGeom>
          <a:noFill/>
          <a:ln>
            <a:noFill/>
          </a:ln>
        </p:spPr>
        <p:txBody>
          <a:bodyPr lIns="90000" rIns="90000" tIns="45000" bIns="45000"/>
          <a:p>
            <a:pPr algn="ctr">
              <a:lnSpc>
                <a:spcPct val="100000"/>
              </a:lnSpc>
            </a:pPr>
            <a:r>
              <a:rPr lang="en-US" sz="2000">
                <a:solidFill>
                  <a:srgbClr val="000000"/>
                </a:solidFill>
                <a:latin typeface="Calibri"/>
                <a:ea typeface="Calibri"/>
              </a:rPr>
              <a:t>DIG35</a:t>
            </a:r>
            <a:endParaRPr/>
          </a:p>
        </p:txBody>
      </p:sp>
      <p:sp>
        <p:nvSpPr>
          <p:cNvPr id="199" name="CustomShape 15"/>
          <p:cNvSpPr/>
          <p:nvPr/>
        </p:nvSpPr>
        <p:spPr>
          <a:xfrm>
            <a:off x="372960" y="3123360"/>
            <a:ext cx="2923920" cy="1787040"/>
          </a:xfrm>
          <a:prstGeom prst="rect">
            <a:avLst/>
          </a:prstGeom>
          <a:noFill/>
          <a:ln>
            <a:noFill/>
          </a:ln>
        </p:spPr>
        <p:txBody>
          <a:bodyPr lIns="90000" rIns="90000" tIns="45000" bIns="45000"/>
          <a:p>
            <a:pPr algn="ctr">
              <a:lnSpc>
                <a:spcPct val="100000"/>
              </a:lnSpc>
            </a:pPr>
            <a:r>
              <a:rPr lang="en-US" sz="2400">
                <a:solidFill>
                  <a:srgbClr val="000000"/>
                </a:solidFill>
                <a:latin typeface="Calibri"/>
                <a:ea typeface="Calibri"/>
              </a:rPr>
              <a:t>Photo parametric information    (</a:t>
            </a:r>
            <a:r>
              <a:rPr i="1" lang="en-US" sz="2400">
                <a:solidFill>
                  <a:srgbClr val="000000"/>
                </a:solidFill>
                <a:latin typeface="Calibri"/>
                <a:ea typeface="Calibri"/>
              </a:rPr>
              <a:t>Context description</a:t>
            </a:r>
            <a:r>
              <a:rPr lang="en-US" sz="2400">
                <a:solidFill>
                  <a:srgbClr val="000000"/>
                </a:solidFill>
                <a:latin typeface="Calibri"/>
                <a:ea typeface="Calibri"/>
              </a:rPr>
              <a:t>)</a:t>
            </a:r>
            <a:endParaRPr/>
          </a:p>
        </p:txBody>
      </p:sp>
      <p:sp>
        <p:nvSpPr>
          <p:cNvPr id="200" name="CustomShape 16"/>
          <p:cNvSpPr/>
          <p:nvPr/>
        </p:nvSpPr>
        <p:spPr>
          <a:xfrm>
            <a:off x="6222600" y="3105360"/>
            <a:ext cx="3012120" cy="358920"/>
          </a:xfrm>
          <a:prstGeom prst="rect">
            <a:avLst/>
          </a:prstGeom>
          <a:noFill/>
          <a:ln>
            <a:noFill/>
          </a:ln>
        </p:spPr>
        <p:txBody>
          <a:bodyPr lIns="90000" rIns="90000" tIns="45000" bIns="45000"/>
          <a:p>
            <a:pPr algn="ctr">
              <a:lnSpc>
                <a:spcPct val="100000"/>
              </a:lnSpc>
            </a:pPr>
            <a:r>
              <a:rPr lang="en-US" sz="2400">
                <a:solidFill>
                  <a:srgbClr val="000000"/>
                </a:solidFill>
                <a:latin typeface="Calibri"/>
                <a:ea typeface="Calibri"/>
              </a:rPr>
              <a:t>Semantic information (</a:t>
            </a:r>
            <a:r>
              <a:rPr i="1" lang="en-US" sz="2400">
                <a:solidFill>
                  <a:srgbClr val="000000"/>
                </a:solidFill>
                <a:latin typeface="Calibri"/>
                <a:ea typeface="Calibri"/>
              </a:rPr>
              <a:t>Content description</a:t>
            </a:r>
            <a:r>
              <a:rPr lang="en-US" sz="2400">
                <a:solidFill>
                  <a:srgbClr val="000000"/>
                </a:solidFill>
                <a:latin typeface="Calibri"/>
                <a:ea typeface="Calibri"/>
              </a:rPr>
              <a:t>)</a:t>
            </a:r>
            <a:endParaRPr/>
          </a:p>
        </p:txBody>
      </p:sp>
      <p:sp>
        <p:nvSpPr>
          <p:cNvPr id="201" name="CustomShape 17"/>
          <p:cNvSpPr/>
          <p:nvPr/>
        </p:nvSpPr>
        <p:spPr>
          <a:xfrm>
            <a:off x="3177000" y="5958000"/>
            <a:ext cx="3204360" cy="350640"/>
          </a:xfrm>
          <a:prstGeom prst="rect">
            <a:avLst/>
          </a:prstGeom>
          <a:noFill/>
          <a:ln>
            <a:noFill/>
          </a:ln>
        </p:spPr>
        <p:txBody>
          <a:bodyPr lIns="90000" rIns="90000" tIns="45000" bIns="45000"/>
          <a:p>
            <a:pPr algn="ctr">
              <a:lnSpc>
                <a:spcPct val="100000"/>
              </a:lnSpc>
            </a:pPr>
            <a:r>
              <a:rPr lang="en-US" sz="2000">
                <a:solidFill>
                  <a:srgbClr val="000000"/>
                </a:solidFill>
                <a:latin typeface="Calibri"/>
                <a:ea typeface="Calibri"/>
              </a:rPr>
              <a:t> </a:t>
            </a:r>
            <a:r>
              <a:rPr lang="en-US" sz="2000">
                <a:solidFill>
                  <a:srgbClr val="000000"/>
                </a:solidFill>
                <a:latin typeface="Calibri"/>
                <a:ea typeface="Calibri"/>
              </a:rPr>
              <a:t>Low level description</a:t>
            </a:r>
            <a:endParaRPr/>
          </a:p>
          <a:p>
            <a:pPr algn="ctr">
              <a:lnSpc>
                <a:spcPct val="100000"/>
              </a:lnSpc>
            </a:pPr>
            <a:r>
              <a:rPr lang="en-US" sz="1200">
                <a:solidFill>
                  <a:srgbClr val="000000"/>
                </a:solidFill>
                <a:latin typeface="Calibri"/>
                <a:ea typeface="Calibri"/>
              </a:rPr>
              <a:t> </a:t>
            </a:r>
            <a:endParaRPr/>
          </a:p>
          <a:p>
            <a:pPr algn="ctr">
              <a:lnSpc>
                <a:spcPct val="100000"/>
              </a:lnSpc>
            </a:pPr>
            <a:r>
              <a:rPr lang="en-US" sz="1200">
                <a:solidFill>
                  <a:srgbClr val="000000"/>
                </a:solidFill>
                <a:latin typeface="Calibri"/>
                <a:ea typeface="Calibri"/>
              </a:rPr>
              <a:t> </a:t>
            </a:r>
            <a:endParaRPr/>
          </a:p>
        </p:txBody>
      </p:sp>
      <p:sp>
        <p:nvSpPr>
          <p:cNvPr id="202" name="CustomShape 18"/>
          <p:cNvSpPr/>
          <p:nvPr/>
        </p:nvSpPr>
        <p:spPr>
          <a:xfrm>
            <a:off x="5351040" y="3167640"/>
            <a:ext cx="930240" cy="297000"/>
          </a:xfrm>
          <a:prstGeom prst="rect">
            <a:avLst/>
          </a:prstGeom>
          <a:noFill/>
          <a:ln>
            <a:noFill/>
          </a:ln>
        </p:spPr>
        <p:txBody>
          <a:bodyPr lIns="90000" rIns="90000" tIns="45000" bIns="45000"/>
          <a:p>
            <a:pPr>
              <a:lnSpc>
                <a:spcPct val="100000"/>
              </a:lnSpc>
            </a:pPr>
            <a:r>
              <a:rPr lang="en-US" sz="2000">
                <a:solidFill>
                  <a:srgbClr val="000000"/>
                </a:solidFill>
                <a:latin typeface="Calibri"/>
                <a:ea typeface="Calibri"/>
              </a:rPr>
              <a:t>VEML</a:t>
            </a:r>
            <a:endParaRPr/>
          </a:p>
        </p:txBody>
      </p:sp>
      <p:sp>
        <p:nvSpPr>
          <p:cNvPr id="203" name="CustomShape 19"/>
          <p:cNvSpPr/>
          <p:nvPr/>
        </p:nvSpPr>
        <p:spPr>
          <a:xfrm>
            <a:off x="5516640" y="3533400"/>
            <a:ext cx="1211040" cy="342360"/>
          </a:xfrm>
          <a:prstGeom prst="rect">
            <a:avLst/>
          </a:prstGeom>
          <a:noFill/>
          <a:ln>
            <a:noFill/>
          </a:ln>
        </p:spPr>
        <p:txBody>
          <a:bodyPr lIns="90000" rIns="90000" tIns="45000" bIns="45000"/>
          <a:p>
            <a:pPr>
              <a:lnSpc>
                <a:spcPct val="100000"/>
              </a:lnSpc>
            </a:pPr>
            <a:r>
              <a:rPr lang="en-US" sz="2000">
                <a:solidFill>
                  <a:srgbClr val="000000"/>
                </a:solidFill>
                <a:latin typeface="Calibri"/>
                <a:ea typeface="Calibri"/>
              </a:rPr>
              <a:t>SSVM</a:t>
            </a:r>
            <a:endParaRPr/>
          </a:p>
          <a:p>
            <a:pPr>
              <a:lnSpc>
                <a:spcPct val="100000"/>
              </a:lnSpc>
            </a:pPr>
            <a:r>
              <a:rPr lang="en-US" sz="2800">
                <a:solidFill>
                  <a:srgbClr val="000000"/>
                </a:solidFill>
                <a:latin typeface="Times New Roman"/>
                <a:ea typeface="Times New Roman"/>
              </a:rPr>
              <a:t> </a:t>
            </a:r>
            <a:endParaRPr/>
          </a:p>
        </p:txBody>
      </p:sp>
      <p:sp>
        <p:nvSpPr>
          <p:cNvPr id="204" name="CustomShape 20"/>
          <p:cNvSpPr/>
          <p:nvPr/>
        </p:nvSpPr>
        <p:spPr>
          <a:xfrm>
            <a:off x="5513400" y="3955320"/>
            <a:ext cx="1217880" cy="253800"/>
          </a:xfrm>
          <a:prstGeom prst="rect">
            <a:avLst/>
          </a:prstGeom>
          <a:noFill/>
          <a:ln>
            <a:noFill/>
          </a:ln>
        </p:spPr>
        <p:txBody>
          <a:bodyPr lIns="90000" rIns="90000" tIns="45000" bIns="45000"/>
          <a:p>
            <a:pPr>
              <a:lnSpc>
                <a:spcPct val="100000"/>
              </a:lnSpc>
            </a:pPr>
            <a:r>
              <a:rPr lang="en-US" sz="2000">
                <a:solidFill>
                  <a:srgbClr val="000000"/>
                </a:solidFill>
                <a:latin typeface="Calibri"/>
                <a:ea typeface="Calibri"/>
              </a:rPr>
              <a:t>CRM</a:t>
            </a:r>
            <a:endParaRPr/>
          </a:p>
        </p:txBody>
      </p:sp>
    </p:spTree>
  </p:cSld>
  <p:transition spd="med">
    <p:fade/>
  </p:transition>
  <p:timing>
    <p:tnLst>
      <p:par>
        <p:cTn id="193" dur="indefinite" restart="never" nodeType="tmRoot">
          <p:childTnLst>
            <p:seq>
              <p:cTn id="194"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CustomShape 1"/>
          <p:cNvSpPr/>
          <p:nvPr/>
        </p:nvSpPr>
        <p:spPr>
          <a:xfrm>
            <a:off x="153720" y="0"/>
            <a:ext cx="853344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Event-Based Content Representation</a:t>
            </a:r>
            <a:endParaRPr/>
          </a:p>
        </p:txBody>
      </p:sp>
      <p:sp>
        <p:nvSpPr>
          <p:cNvPr id="206" name="CustomShape 2"/>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207"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08" name="CustomShape 4"/>
          <p:cNvSpPr/>
          <p:nvPr/>
        </p:nvSpPr>
        <p:spPr>
          <a:xfrm>
            <a:off x="6553080" y="6356520"/>
            <a:ext cx="2132640" cy="363960"/>
          </a:xfrm>
          <a:prstGeom prst="rect">
            <a:avLst/>
          </a:prstGeom>
          <a:noFill/>
          <a:ln>
            <a:noFill/>
          </a:ln>
        </p:spPr>
      </p:sp>
      <p:pic>
        <p:nvPicPr>
          <p:cNvPr id="209" name="Picture 5" descr=""/>
          <p:cNvPicPr/>
          <p:nvPr/>
        </p:nvPicPr>
        <p:blipFill>
          <a:blip r:embed="rId1"/>
          <a:stretch>
            <a:fillRect/>
          </a:stretch>
        </p:blipFill>
        <p:spPr>
          <a:xfrm>
            <a:off x="550800" y="1949040"/>
            <a:ext cx="7967520" cy="3198240"/>
          </a:xfrm>
          <a:prstGeom prst="rect">
            <a:avLst/>
          </a:prstGeom>
          <a:ln>
            <a:noFill/>
          </a:ln>
        </p:spPr>
      </p:pic>
      <p:sp>
        <p:nvSpPr>
          <p:cNvPr id="210" name="CustomShape 5"/>
          <p:cNvSpPr/>
          <p:nvPr/>
        </p:nvSpPr>
        <p:spPr>
          <a:xfrm>
            <a:off x="-31680" y="5605560"/>
            <a:ext cx="928332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Example of simplified entity-oriented model for event and media management.</a:t>
            </a:r>
            <a:endParaRPr/>
          </a:p>
        </p:txBody>
      </p:sp>
    </p:spTree>
  </p:cSld>
  <p:transition spd="med">
    <p:fade/>
  </p:transition>
  <p:timing>
    <p:tnLst>
      <p:par>
        <p:cTn id="195" dur="indefinite" restart="never" nodeType="tmRoot">
          <p:childTnLst>
            <p:seq>
              <p:cTn id="196" nodeType="mainSeq">
                <p:childTnLst>
                  <p:par>
                    <p:cTn id="197" fill="freeze">
                      <p:stCondLst>
                        <p:cond delay="indefinite"/>
                      </p:stCondLst>
                      <p:childTnLst>
                        <p:par>
                          <p:cTn id="198" fill="freeze">
                            <p:stCondLst>
                              <p:cond delay="0"/>
                            </p:stCondLst>
                            <p:childTnLst>
                              <p:par>
                                <p:cTn id="199" nodeType="withEffect" fill="hold" presetClass="entr" presetID="10">
                                  <p:stCondLst>
                                    <p:cond delay="0"/>
                                  </p:stCondLst>
                                  <p:childTnLst>
                                    <p:set>
                                      <p:cBhvr>
                                        <p:cTn id="200" dur="1" fill="hold">
                                          <p:stCondLst>
                                            <p:cond delay="0"/>
                                          </p:stCondLst>
                                        </p:cTn>
                                        <p:tgtEl>
                                          <p:spTgt spid="209"/>
                                        </p:tgtEl>
                                        <p:attrNameLst>
                                          <p:attrName>style.visibility</p:attrName>
                                        </p:attrNameLst>
                                      </p:cBhvr>
                                      <p:to>
                                        <p:strVal val="visible"/>
                                      </p:to>
                                    </p:set>
                                    <p:animEffect filter="fade" transition="in">
                                      <p:cBhvr additive="repl">
                                        <p:cTn id="201" dur="500"/>
                                        <p:tgtEl>
                                          <p:spTgt spid="209"/>
                                        </p:tgtEl>
                                      </p:cBhvr>
                                    </p:animEffect>
                                  </p:childTnLst>
                                </p:cTn>
                              </p:par>
                              <p:par>
                                <p:cTn id="202" nodeType="withEffect" fill="hold" presetClass="entr" presetID="10">
                                  <p:stCondLst>
                                    <p:cond delay="0"/>
                                  </p:stCondLst>
                                  <p:childTnLst>
                                    <p:set>
                                      <p:cBhvr>
                                        <p:cTn id="203" dur="1" fill="hold">
                                          <p:stCondLst>
                                            <p:cond delay="0"/>
                                          </p:stCondLst>
                                        </p:cTn>
                                        <p:tgtEl>
                                          <p:spTgt spid="210"/>
                                        </p:tgtEl>
                                        <p:attrNameLst>
                                          <p:attrName>style.visibility</p:attrName>
                                        </p:attrNameLst>
                                      </p:cBhvr>
                                      <p:to>
                                        <p:strVal val="visible"/>
                                      </p:to>
                                    </p:set>
                                    <p:animEffect filter="fade" transition="in">
                                      <p:cBhvr additive="repl">
                                        <p:cTn id="204" dur="500"/>
                                        <p:tgtEl>
                                          <p:spTgt spid="2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CustomShape 1"/>
          <p:cNvSpPr/>
          <p:nvPr/>
        </p:nvSpPr>
        <p:spPr>
          <a:xfrm>
            <a:off x="232560" y="0"/>
            <a:ext cx="84571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Event-Based Content Representation</a:t>
            </a:r>
            <a:endParaRPr/>
          </a:p>
        </p:txBody>
      </p:sp>
      <p:sp>
        <p:nvSpPr>
          <p:cNvPr id="212" name="CustomShape 2"/>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213" name="CustomShape 3"/>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14" name="CustomShape 4"/>
          <p:cNvSpPr/>
          <p:nvPr/>
        </p:nvSpPr>
        <p:spPr>
          <a:xfrm>
            <a:off x="6553080" y="6356520"/>
            <a:ext cx="2132640" cy="363960"/>
          </a:xfrm>
          <a:prstGeom prst="rect">
            <a:avLst/>
          </a:prstGeom>
          <a:noFill/>
          <a:ln>
            <a:noFill/>
          </a:ln>
        </p:spPr>
      </p:sp>
      <p:pic>
        <p:nvPicPr>
          <p:cNvPr id="215" name="Picture 3" descr=""/>
          <p:cNvPicPr/>
          <p:nvPr/>
        </p:nvPicPr>
        <p:blipFill>
          <a:blip r:embed="rId1"/>
          <a:stretch>
            <a:fillRect/>
          </a:stretch>
        </p:blipFill>
        <p:spPr>
          <a:xfrm>
            <a:off x="5299920" y="1371600"/>
            <a:ext cx="3656160" cy="4507560"/>
          </a:xfrm>
          <a:prstGeom prst="rect">
            <a:avLst/>
          </a:prstGeom>
          <a:ln>
            <a:noFill/>
          </a:ln>
        </p:spPr>
      </p:pic>
      <p:sp>
        <p:nvSpPr>
          <p:cNvPr id="216" name="CustomShape 5"/>
          <p:cNvSpPr/>
          <p:nvPr/>
        </p:nvSpPr>
        <p:spPr>
          <a:xfrm>
            <a:off x="6629400" y="3465360"/>
            <a:ext cx="1126440" cy="2124000"/>
          </a:xfrm>
          <a:prstGeom prst="rect">
            <a:avLst/>
          </a:prstGeom>
          <a:noFill/>
          <a:ln w="25560">
            <a:solidFill>
              <a:srgbClr val="3a5f8b"/>
            </a:solidFill>
            <a:round/>
          </a:ln>
        </p:spPr>
      </p:sp>
      <p:sp>
        <p:nvSpPr>
          <p:cNvPr id="217" name="CustomShape 6"/>
          <p:cNvSpPr/>
          <p:nvPr/>
        </p:nvSpPr>
        <p:spPr>
          <a:xfrm>
            <a:off x="7772400" y="1690920"/>
            <a:ext cx="1072800" cy="2601000"/>
          </a:xfrm>
          <a:prstGeom prst="rect">
            <a:avLst/>
          </a:prstGeom>
          <a:noFill/>
          <a:ln w="25560">
            <a:solidFill>
              <a:srgbClr val="3a5f8b"/>
            </a:solidFill>
            <a:round/>
          </a:ln>
        </p:spPr>
      </p:sp>
      <p:pic>
        <p:nvPicPr>
          <p:cNvPr id="218" name="Picture 5" descr=""/>
          <p:cNvPicPr/>
          <p:nvPr/>
        </p:nvPicPr>
        <p:blipFill>
          <a:blip r:embed="rId2"/>
          <a:stretch>
            <a:fillRect/>
          </a:stretch>
        </p:blipFill>
        <p:spPr>
          <a:xfrm>
            <a:off x="4997160" y="5205600"/>
            <a:ext cx="1005120" cy="844920"/>
          </a:xfrm>
          <a:prstGeom prst="rect">
            <a:avLst/>
          </a:prstGeom>
          <a:ln>
            <a:noFill/>
          </a:ln>
        </p:spPr>
      </p:pic>
      <p:pic>
        <p:nvPicPr>
          <p:cNvPr id="219" name="Picture 3" descr=""/>
          <p:cNvPicPr/>
          <p:nvPr/>
        </p:nvPicPr>
        <p:blipFill>
          <a:blip r:embed="rId3"/>
          <a:stretch>
            <a:fillRect/>
          </a:stretch>
        </p:blipFill>
        <p:spPr>
          <a:xfrm>
            <a:off x="4642560" y="5202360"/>
            <a:ext cx="819360" cy="819360"/>
          </a:xfrm>
          <a:prstGeom prst="rect">
            <a:avLst/>
          </a:prstGeom>
          <a:ln>
            <a:noFill/>
          </a:ln>
        </p:spPr>
      </p:pic>
      <p:sp>
        <p:nvSpPr>
          <p:cNvPr id="220" name="CustomShape 7"/>
          <p:cNvSpPr/>
          <p:nvPr/>
        </p:nvSpPr>
        <p:spPr>
          <a:xfrm flipH="1">
            <a:off x="4915080" y="4127040"/>
            <a:ext cx="1711080" cy="360"/>
          </a:xfrm>
          <a:prstGeom prst="straightConnector1">
            <a:avLst/>
          </a:prstGeom>
          <a:noFill/>
          <a:ln w="25560">
            <a:solidFill>
              <a:srgbClr val="4a7ebb"/>
            </a:solidFill>
            <a:round/>
            <a:tailEnd len="med" type="arrow" w="med"/>
          </a:ln>
        </p:spPr>
      </p:sp>
      <p:pic>
        <p:nvPicPr>
          <p:cNvPr id="221" name="Picture 4" descr=""/>
          <p:cNvPicPr/>
          <p:nvPr/>
        </p:nvPicPr>
        <p:blipFill>
          <a:blip r:embed="rId4"/>
          <a:stretch>
            <a:fillRect/>
          </a:stretch>
        </p:blipFill>
        <p:spPr>
          <a:xfrm>
            <a:off x="4326840" y="3818520"/>
            <a:ext cx="730440" cy="615960"/>
          </a:xfrm>
          <a:prstGeom prst="rect">
            <a:avLst/>
          </a:prstGeom>
          <a:ln>
            <a:noFill/>
          </a:ln>
        </p:spPr>
      </p:pic>
      <p:sp>
        <p:nvSpPr>
          <p:cNvPr id="222" name="CustomShape 8"/>
          <p:cNvSpPr/>
          <p:nvPr/>
        </p:nvSpPr>
        <p:spPr>
          <a:xfrm flipH="1">
            <a:off x="4916520" y="2417760"/>
            <a:ext cx="381600" cy="360"/>
          </a:xfrm>
          <a:prstGeom prst="straightConnector1">
            <a:avLst/>
          </a:prstGeom>
          <a:noFill/>
          <a:ln w="25560">
            <a:solidFill>
              <a:srgbClr val="4a7ebb"/>
            </a:solidFill>
            <a:round/>
            <a:tailEnd len="med" type="arrow" w="med"/>
          </a:ln>
        </p:spPr>
      </p:sp>
      <p:pic>
        <p:nvPicPr>
          <p:cNvPr id="223" name="Picture 5" descr=""/>
          <p:cNvPicPr/>
          <p:nvPr/>
        </p:nvPicPr>
        <p:blipFill>
          <a:blip r:embed="rId5"/>
          <a:stretch>
            <a:fillRect/>
          </a:stretch>
        </p:blipFill>
        <p:spPr>
          <a:xfrm>
            <a:off x="4431960" y="3148560"/>
            <a:ext cx="588960" cy="495000"/>
          </a:xfrm>
          <a:prstGeom prst="rect">
            <a:avLst/>
          </a:prstGeom>
          <a:ln>
            <a:noFill/>
          </a:ln>
        </p:spPr>
      </p:pic>
      <p:sp>
        <p:nvSpPr>
          <p:cNvPr id="224" name="CustomShape 9"/>
          <p:cNvSpPr/>
          <p:nvPr/>
        </p:nvSpPr>
        <p:spPr>
          <a:xfrm>
            <a:off x="914400" y="4677840"/>
            <a:ext cx="3282840" cy="1613520"/>
          </a:xfrm>
          <a:prstGeom prst="rect">
            <a:avLst/>
          </a:prstGeom>
          <a:noFill/>
          <a:ln>
            <a:noFill/>
          </a:ln>
        </p:spPr>
        <p:txBody>
          <a:bodyPr lIns="90000" rIns="90000" tIns="45000" bIns="45000"/>
          <a:p>
            <a:pPr algn="just">
              <a:lnSpc>
                <a:spcPct val="100000"/>
              </a:lnSpc>
              <a:buFont typeface="Wingdings" charset="2"/>
              <a:buChar char=""/>
            </a:pPr>
            <a:r>
              <a:rPr lang="en-US" sz="2000">
                <a:solidFill>
                  <a:srgbClr val="000000"/>
                </a:solidFill>
                <a:latin typeface="Calibri"/>
              </a:rPr>
              <a:t>a region of interest (ROI) on the photo is specified as a bounding box by a user or the system.</a:t>
            </a:r>
            <a:endParaRPr/>
          </a:p>
        </p:txBody>
      </p:sp>
      <p:sp>
        <p:nvSpPr>
          <p:cNvPr id="225" name="CustomShape 10"/>
          <p:cNvSpPr/>
          <p:nvPr/>
        </p:nvSpPr>
        <p:spPr>
          <a:xfrm>
            <a:off x="228600" y="2651760"/>
            <a:ext cx="3656520" cy="2069640"/>
          </a:xfrm>
          <a:prstGeom prst="rect">
            <a:avLst/>
          </a:prstGeom>
          <a:noFill/>
          <a:ln>
            <a:noFill/>
          </a:ln>
        </p:spPr>
        <p:txBody>
          <a:bodyPr lIns="90000" rIns="90000" tIns="45000" bIns="45000"/>
          <a:p>
            <a:pPr algn="just">
              <a:lnSpc>
                <a:spcPct val="100000"/>
              </a:lnSpc>
            </a:pPr>
            <a:r>
              <a:rPr lang="en-US" sz="2400">
                <a:solidFill>
                  <a:srgbClr val="000000"/>
                </a:solidFill>
                <a:latin typeface="Calibri"/>
              </a:rPr>
              <a:t>Photo Etype describes </a:t>
            </a:r>
            <a:endParaRPr/>
          </a:p>
          <a:p>
            <a:pPr algn="just">
              <a:lnSpc>
                <a:spcPct val="100000"/>
              </a:lnSpc>
              <a:buFont typeface="Arial"/>
              <a:buChar char="•"/>
            </a:pPr>
            <a:r>
              <a:rPr lang="en-US" sz="2400">
                <a:solidFill>
                  <a:srgbClr val="000000"/>
                </a:solidFill>
                <a:latin typeface="Calibri"/>
              </a:rPr>
              <a:t>Camera settings</a:t>
            </a:r>
            <a:endParaRPr/>
          </a:p>
          <a:p>
            <a:pPr algn="just">
              <a:lnSpc>
                <a:spcPct val="100000"/>
              </a:lnSpc>
              <a:buFont typeface="Arial"/>
              <a:buChar char="•"/>
            </a:pPr>
            <a:r>
              <a:rPr lang="en-US" sz="2400">
                <a:solidFill>
                  <a:srgbClr val="000000"/>
                </a:solidFill>
                <a:latin typeface="Calibri"/>
              </a:rPr>
              <a:t>Geographical attributes</a:t>
            </a:r>
            <a:endParaRPr/>
          </a:p>
          <a:p>
            <a:pPr algn="just">
              <a:lnSpc>
                <a:spcPct val="100000"/>
              </a:lnSpc>
              <a:buFont typeface="Arial"/>
              <a:buChar char="•"/>
            </a:pPr>
            <a:r>
              <a:rPr lang="en-US" sz="2400">
                <a:solidFill>
                  <a:srgbClr val="000000"/>
                </a:solidFill>
                <a:latin typeface="Calibri"/>
              </a:rPr>
              <a:t>Content attributes </a:t>
            </a:r>
            <a:endParaRPr/>
          </a:p>
        </p:txBody>
      </p:sp>
      <p:sp>
        <p:nvSpPr>
          <p:cNvPr id="226" name="CustomShape 11"/>
          <p:cNvSpPr/>
          <p:nvPr/>
        </p:nvSpPr>
        <p:spPr>
          <a:xfrm>
            <a:off x="232560" y="1410120"/>
            <a:ext cx="3607200" cy="1429560"/>
          </a:xfrm>
          <a:prstGeom prst="rect">
            <a:avLst/>
          </a:prstGeom>
          <a:noFill/>
          <a:ln>
            <a:noFill/>
          </a:ln>
        </p:spPr>
        <p:txBody>
          <a:bodyPr lIns="90000" rIns="90000" tIns="45000" bIns="45000"/>
          <a:p>
            <a:pPr algn="just">
              <a:lnSpc>
                <a:spcPct val="100000"/>
              </a:lnSpc>
            </a:pPr>
            <a:r>
              <a:rPr lang="en-US" sz="2200">
                <a:solidFill>
                  <a:srgbClr val="000000"/>
                </a:solidFill>
                <a:latin typeface="Calibri"/>
              </a:rPr>
              <a:t>Image Etype describes </a:t>
            </a:r>
            <a:endParaRPr/>
          </a:p>
          <a:p>
            <a:pPr algn="just">
              <a:lnSpc>
                <a:spcPct val="100000"/>
              </a:lnSpc>
              <a:buFont typeface="Arial"/>
              <a:buChar char="•"/>
            </a:pPr>
            <a:r>
              <a:rPr lang="en-US" sz="2200">
                <a:solidFill>
                  <a:srgbClr val="000000"/>
                </a:solidFill>
                <a:latin typeface="Calibri"/>
              </a:rPr>
              <a:t>Basic Information </a:t>
            </a:r>
            <a:endParaRPr/>
          </a:p>
          <a:p>
            <a:pPr algn="just">
              <a:lnSpc>
                <a:spcPct val="100000"/>
              </a:lnSpc>
              <a:buFont typeface="Arial"/>
              <a:buChar char="•"/>
            </a:pPr>
            <a:r>
              <a:rPr lang="en-US" sz="2200">
                <a:solidFill>
                  <a:srgbClr val="000000"/>
                </a:solidFill>
                <a:latin typeface="Calibri"/>
              </a:rPr>
              <a:t>Low-level features </a:t>
            </a:r>
            <a:endParaRPr/>
          </a:p>
        </p:txBody>
      </p:sp>
      <p:sp>
        <p:nvSpPr>
          <p:cNvPr id="227" name="CustomShape 12"/>
          <p:cNvSpPr/>
          <p:nvPr/>
        </p:nvSpPr>
        <p:spPr>
          <a:xfrm>
            <a:off x="4644360" y="6008040"/>
            <a:ext cx="459108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Example of Photo Content description.</a:t>
            </a:r>
            <a:endParaRPr/>
          </a:p>
        </p:txBody>
      </p:sp>
      <p:pic>
        <p:nvPicPr>
          <p:cNvPr id="228" name="Picture 7" descr=""/>
          <p:cNvPicPr/>
          <p:nvPr/>
        </p:nvPicPr>
        <p:blipFill>
          <a:blip r:embed="rId6"/>
          <a:stretch>
            <a:fillRect/>
          </a:stretch>
        </p:blipFill>
        <p:spPr>
          <a:xfrm>
            <a:off x="4326840" y="2063880"/>
            <a:ext cx="640440" cy="738720"/>
          </a:xfrm>
          <a:prstGeom prst="rect">
            <a:avLst/>
          </a:prstGeom>
          <a:ln>
            <a:noFill/>
          </a:ln>
        </p:spPr>
      </p:pic>
      <p:sp>
        <p:nvSpPr>
          <p:cNvPr id="229" name="CustomShape 13"/>
          <p:cNvSpPr/>
          <p:nvPr/>
        </p:nvSpPr>
        <p:spPr>
          <a:xfrm flipH="1">
            <a:off x="5021280" y="3396240"/>
            <a:ext cx="2733840" cy="360"/>
          </a:xfrm>
          <a:prstGeom prst="straightConnector1">
            <a:avLst/>
          </a:prstGeom>
          <a:noFill/>
          <a:ln w="25560">
            <a:solidFill>
              <a:srgbClr val="4a7ebb"/>
            </a:solidFill>
            <a:round/>
            <a:tailEnd len="med" type="arrow" w="med"/>
          </a:ln>
        </p:spPr>
      </p:sp>
      <p:sp>
        <p:nvSpPr>
          <p:cNvPr id="230" name="CustomShape 14"/>
          <p:cNvSpPr/>
          <p:nvPr/>
        </p:nvSpPr>
        <p:spPr>
          <a:xfrm>
            <a:off x="4068000" y="3244320"/>
            <a:ext cx="1006560" cy="363960"/>
          </a:xfrm>
          <a:prstGeom prst="rect">
            <a:avLst/>
          </a:prstGeom>
          <a:noFill/>
          <a:ln>
            <a:noFill/>
          </a:ln>
        </p:spPr>
        <p:txBody>
          <a:bodyPr wrap="none" lIns="90000" rIns="90000" tIns="45000" bIns="45000"/>
          <a:p>
            <a:pPr>
              <a:lnSpc>
                <a:spcPct val="100000"/>
              </a:lnSpc>
            </a:pPr>
            <a:r>
              <a:rPr lang="en-US">
                <a:solidFill>
                  <a:srgbClr val="000000"/>
                </a:solidFill>
                <a:latin typeface="Calibri"/>
              </a:rPr>
              <a:t>Outline</a:t>
            </a:r>
            <a:endParaRPr/>
          </a:p>
        </p:txBody>
      </p:sp>
    </p:spTree>
  </p:cSld>
  <p:transition spd="med">
    <p:fade/>
  </p:transition>
  <p:timing>
    <p:tnLst>
      <p:par>
        <p:cTn id="205" dur="indefinite" restart="never" nodeType="tmRoot">
          <p:childTnLst>
            <p:seq>
              <p:cTn id="20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CustomShape 1"/>
          <p:cNvSpPr/>
          <p:nvPr/>
        </p:nvSpPr>
        <p:spPr>
          <a:xfrm>
            <a:off x="457200" y="274680"/>
            <a:ext cx="8228520" cy="1141920"/>
          </a:xfrm>
          <a:prstGeom prst="rect">
            <a:avLst/>
          </a:prstGeom>
          <a:noFill/>
          <a:ln>
            <a:noFill/>
          </a:ln>
        </p:spPr>
        <p:txBody>
          <a:bodyPr lIns="90000" rIns="90000" tIns="45000" bIns="45000" anchor="ctr"/>
          <a:p>
            <a:pPr algn="ctr">
              <a:lnSpc>
                <a:spcPct val="100000"/>
              </a:lnSpc>
            </a:pPr>
            <a:r>
              <a:rPr lang="en-US" sz="4400">
                <a:solidFill>
                  <a:srgbClr val="000000"/>
                </a:solidFill>
                <a:latin typeface="Calibri"/>
              </a:rPr>
              <a:t>Outline</a:t>
            </a:r>
            <a:endParaRPr/>
          </a:p>
        </p:txBody>
      </p:sp>
      <p:sp>
        <p:nvSpPr>
          <p:cNvPr id="232" name="CustomShape 2"/>
          <p:cNvSpPr/>
          <p:nvPr/>
        </p:nvSpPr>
        <p:spPr>
          <a:xfrm>
            <a:off x="457200" y="1600200"/>
            <a:ext cx="8228520" cy="4524840"/>
          </a:xfrm>
          <a:prstGeom prst="rect">
            <a:avLst/>
          </a:prstGeom>
          <a:noFill/>
          <a:ln>
            <a:noFill/>
          </a:ln>
        </p:spPr>
        <p:txBody>
          <a:bodyPr lIns="90000" rIns="90000" tIns="45000" bIns="45000"/>
          <a:p>
            <a:pPr>
              <a:lnSpc>
                <a:spcPct val="100000"/>
              </a:lnSpc>
            </a:pPr>
            <a:r>
              <a:rPr lang="en-US" sz="3200">
                <a:solidFill>
                  <a:srgbClr val="000000"/>
                </a:solidFill>
                <a:latin typeface="Calibri"/>
              </a:rPr>
              <a:t>1. Introduction</a:t>
            </a:r>
            <a:endParaRPr/>
          </a:p>
          <a:p>
            <a:pPr>
              <a:lnSpc>
                <a:spcPct val="100000"/>
              </a:lnSpc>
            </a:pPr>
            <a:r>
              <a:rPr lang="en-US" sz="3200">
                <a:solidFill>
                  <a:srgbClr val="000000"/>
                </a:solidFill>
                <a:latin typeface="Calibri"/>
              </a:rPr>
              <a:t>2. Event-based Content Representation</a:t>
            </a:r>
            <a:endParaRPr/>
          </a:p>
          <a:p>
            <a:pPr>
              <a:lnSpc>
                <a:spcPct val="100000"/>
              </a:lnSpc>
            </a:pPr>
            <a:r>
              <a:rPr b="1" lang="en-US" sz="3200">
                <a:solidFill>
                  <a:srgbClr val="000000"/>
                </a:solidFill>
                <a:latin typeface="Calibri"/>
              </a:rPr>
              <a:t>3. Multimedia Event Mining</a:t>
            </a:r>
            <a:endParaRPr/>
          </a:p>
          <a:p>
            <a:pPr>
              <a:lnSpc>
                <a:spcPct val="100000"/>
              </a:lnSpc>
            </a:pPr>
            <a:r>
              <a:rPr lang="en-US" sz="2800">
                <a:solidFill>
                  <a:srgbClr val="000000"/>
                </a:solidFill>
                <a:latin typeface="Calibri"/>
              </a:rPr>
              <a:t>3.1 Personal vs Social Events</a:t>
            </a:r>
            <a:endParaRPr/>
          </a:p>
          <a:p>
            <a:pPr>
              <a:lnSpc>
                <a:spcPct val="100000"/>
              </a:lnSpc>
            </a:pPr>
            <a:r>
              <a:rPr lang="en-US" sz="2800">
                <a:solidFill>
                  <a:srgbClr val="000000"/>
                </a:solidFill>
                <a:latin typeface="Calibri"/>
              </a:rPr>
              <a:t>3.2 Personal Event Detection</a:t>
            </a:r>
            <a:endParaRPr/>
          </a:p>
          <a:p>
            <a:pPr>
              <a:lnSpc>
                <a:spcPct val="100000"/>
              </a:lnSpc>
            </a:pPr>
            <a:r>
              <a:rPr lang="en-US" sz="2800">
                <a:solidFill>
                  <a:srgbClr val="000000"/>
                </a:solidFill>
                <a:latin typeface="Calibri"/>
              </a:rPr>
              <a:t>3.3. Social Event Detection</a:t>
            </a:r>
            <a:endParaRPr/>
          </a:p>
          <a:p>
            <a:pPr>
              <a:lnSpc>
                <a:spcPct val="100000"/>
              </a:lnSpc>
            </a:pPr>
            <a:r>
              <a:rPr lang="en-US" sz="3200">
                <a:solidFill>
                  <a:srgbClr val="000000"/>
                </a:solidFill>
                <a:latin typeface="Calibri"/>
              </a:rPr>
              <a:t>4. Exploitation of Detected Events</a:t>
            </a:r>
            <a:endParaRPr/>
          </a:p>
          <a:p>
            <a:pPr lvl="1">
              <a:lnSpc>
                <a:spcPct val="100000"/>
              </a:lnSpc>
              <a:buFont typeface="Arial"/>
              <a:buChar char="–"/>
            </a:pPr>
            <a:r>
              <a:rPr lang="en-US" sz="2800">
                <a:solidFill>
                  <a:srgbClr val="000000"/>
                </a:solidFill>
                <a:latin typeface="Calibri"/>
              </a:rPr>
              <a:t>4.1 Event-based Media Geoannotation</a:t>
            </a:r>
            <a:endParaRPr/>
          </a:p>
          <a:p>
            <a:pPr lvl="1">
              <a:lnSpc>
                <a:spcPct val="100000"/>
              </a:lnSpc>
              <a:buFont typeface="Arial"/>
              <a:buChar char="–"/>
            </a:pPr>
            <a:r>
              <a:rPr lang="en-US" sz="2800">
                <a:solidFill>
                  <a:srgbClr val="000000"/>
                </a:solidFill>
                <a:latin typeface="Calibri"/>
              </a:rPr>
              <a:t>4.2 Event-based Social Connections Discovery</a:t>
            </a:r>
            <a:endParaRPr/>
          </a:p>
          <a:p>
            <a:pPr>
              <a:lnSpc>
                <a:spcPct val="100000"/>
              </a:lnSpc>
            </a:pPr>
            <a:r>
              <a:rPr lang="en-US" sz="3200">
                <a:solidFill>
                  <a:srgbClr val="000000"/>
                </a:solidFill>
                <a:latin typeface="Calibri"/>
              </a:rPr>
              <a:t>5. Conclusion</a:t>
            </a:r>
            <a:endParaRPr/>
          </a:p>
          <a:p>
            <a:pPr>
              <a:lnSpc>
                <a:spcPct val="100000"/>
              </a:lnSpc>
            </a:pPr>
            <a:endParaRPr/>
          </a:p>
        </p:txBody>
      </p:sp>
      <p:sp>
        <p:nvSpPr>
          <p:cNvPr id="233" name="CustomShape 3"/>
          <p:cNvSpPr/>
          <p:nvPr/>
        </p:nvSpPr>
        <p:spPr>
          <a:xfrm>
            <a:off x="457200" y="6356520"/>
            <a:ext cx="2132640" cy="363960"/>
          </a:xfrm>
          <a:prstGeom prst="rect">
            <a:avLst/>
          </a:prstGeom>
          <a:noFill/>
          <a:ln>
            <a:noFill/>
          </a:ln>
        </p:spPr>
        <p:txBody>
          <a:bodyPr lIns="90000" rIns="90000" tIns="45000" bIns="45000" anchor="ctr"/>
          <a:p>
            <a:pPr>
              <a:lnSpc>
                <a:spcPct val="100000"/>
              </a:lnSpc>
            </a:pPr>
            <a:r>
              <a:rPr lang="en-US" sz="1200">
                <a:solidFill>
                  <a:srgbClr val="8b8b8b"/>
                </a:solidFill>
                <a:latin typeface="Calibri"/>
              </a:rPr>
              <a:t>11/10/14</a:t>
            </a:r>
            <a:endParaRPr/>
          </a:p>
        </p:txBody>
      </p:sp>
      <p:sp>
        <p:nvSpPr>
          <p:cNvPr id="234" name="CustomShape 4"/>
          <p:cNvSpPr/>
          <p:nvPr/>
        </p:nvSpPr>
        <p:spPr>
          <a:xfrm>
            <a:off x="3124080" y="6356520"/>
            <a:ext cx="2894400" cy="363960"/>
          </a:xfrm>
          <a:prstGeom prst="rect">
            <a:avLst/>
          </a:prstGeom>
          <a:noFill/>
          <a:ln>
            <a:noFill/>
          </a:ln>
        </p:spPr>
        <p:txBody>
          <a:bodyPr lIns="90000" rIns="90000" tIns="45000" bIns="45000" anchor="ctr"/>
          <a:p>
            <a:pPr algn="ctr">
              <a:lnSpc>
                <a:spcPct val="100000"/>
              </a:lnSpc>
            </a:pPr>
            <a:r>
              <a:rPr lang="en-US" sz="1200">
                <a:solidFill>
                  <a:srgbClr val="8b8b8b"/>
                </a:solidFill>
                <a:latin typeface="Calibri"/>
              </a:rPr>
              <a:t>Event Based Media Management </a:t>
            </a:r>
            <a:endParaRPr/>
          </a:p>
        </p:txBody>
      </p:sp>
      <p:sp>
        <p:nvSpPr>
          <p:cNvPr id="235" name="CustomShape 5"/>
          <p:cNvSpPr/>
          <p:nvPr/>
        </p:nvSpPr>
        <p:spPr>
          <a:xfrm>
            <a:off x="6553080" y="6356520"/>
            <a:ext cx="2132640" cy="363960"/>
          </a:xfrm>
          <a:prstGeom prst="rect">
            <a:avLst/>
          </a:prstGeom>
          <a:noFill/>
          <a:ln>
            <a:noFill/>
          </a:ln>
        </p:spPr>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