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theme/themeOverride2.xml" ContentType="application/vnd.openxmlformats-officedocument.themeOverr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theme/themeOverride1.xml" ContentType="application/vnd.openxmlformats-officedocument.themeOverr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erverZoom="10000" strictFirstAndLastChars="0" saveSubsetFonts="1">
  <p:sldMasterIdLst>
    <p:sldMasterId id="2147483720" r:id="rId1"/>
  </p:sldMasterIdLst>
  <p:notesMasterIdLst>
    <p:notesMasterId r:id="rId50"/>
  </p:notesMasterIdLst>
  <p:sldIdLst>
    <p:sldId id="373" r:id="rId2"/>
    <p:sldId id="309" r:id="rId3"/>
    <p:sldId id="532" r:id="rId4"/>
    <p:sldId id="459" r:id="rId5"/>
    <p:sldId id="476" r:id="rId6"/>
    <p:sldId id="477" r:id="rId7"/>
    <p:sldId id="478" r:id="rId8"/>
    <p:sldId id="479" r:id="rId9"/>
    <p:sldId id="481" r:id="rId10"/>
    <p:sldId id="480" r:id="rId11"/>
    <p:sldId id="435" r:id="rId12"/>
    <p:sldId id="488" r:id="rId13"/>
    <p:sldId id="494" r:id="rId14"/>
    <p:sldId id="495" r:id="rId15"/>
    <p:sldId id="490" r:id="rId16"/>
    <p:sldId id="472" r:id="rId17"/>
    <p:sldId id="492" r:id="rId18"/>
    <p:sldId id="493" r:id="rId19"/>
    <p:sldId id="500" r:id="rId20"/>
    <p:sldId id="529" r:id="rId21"/>
    <p:sldId id="530" r:id="rId22"/>
    <p:sldId id="527" r:id="rId23"/>
    <p:sldId id="528" r:id="rId24"/>
    <p:sldId id="496" r:id="rId25"/>
    <p:sldId id="497" r:id="rId26"/>
    <p:sldId id="448" r:id="rId27"/>
    <p:sldId id="505" r:id="rId28"/>
    <p:sldId id="504" r:id="rId29"/>
    <p:sldId id="450" r:id="rId30"/>
    <p:sldId id="506" r:id="rId31"/>
    <p:sldId id="453" r:id="rId32"/>
    <p:sldId id="507" r:id="rId33"/>
    <p:sldId id="509" r:id="rId34"/>
    <p:sldId id="511" r:id="rId35"/>
    <p:sldId id="512" r:id="rId36"/>
    <p:sldId id="513" r:id="rId37"/>
    <p:sldId id="503" r:id="rId38"/>
    <p:sldId id="516" r:id="rId39"/>
    <p:sldId id="455" r:id="rId40"/>
    <p:sldId id="518" r:id="rId41"/>
    <p:sldId id="520" r:id="rId42"/>
    <p:sldId id="521" r:id="rId43"/>
    <p:sldId id="522" r:id="rId44"/>
    <p:sldId id="523" r:id="rId45"/>
    <p:sldId id="525" r:id="rId46"/>
    <p:sldId id="524" r:id="rId47"/>
    <p:sldId id="526" r:id="rId48"/>
    <p:sldId id="531" r:id="rId49"/>
  </p:sldIdLst>
  <p:sldSz cx="10160000" cy="7620000"/>
  <p:notesSz cx="6858000" cy="9144000"/>
  <p:defaultTextStyle>
    <a:defPPr>
      <a:defRPr lang="en-US"/>
    </a:defPPr>
    <a:lvl1pPr algn="l" rtl="0" fontAlgn="base">
      <a:spcBef>
        <a:spcPct val="0"/>
      </a:spcBef>
      <a:spcAft>
        <a:spcPct val="0"/>
      </a:spcAft>
      <a:defRPr sz="3200" kern="1200">
        <a:solidFill>
          <a:srgbClr val="000000"/>
        </a:solidFill>
        <a:latin typeface="Gill Sans" charset="0"/>
        <a:ea typeface="ＭＳ Ｐゴシック" charset="-128"/>
        <a:cs typeface="+mn-cs"/>
        <a:sym typeface="Gill Sans" charset="0"/>
      </a:defRPr>
    </a:lvl1pPr>
    <a:lvl2pPr marL="455613" indent="1588" algn="l" rtl="0" fontAlgn="base">
      <a:spcBef>
        <a:spcPct val="0"/>
      </a:spcBef>
      <a:spcAft>
        <a:spcPct val="0"/>
      </a:spcAft>
      <a:defRPr sz="3200" kern="1200">
        <a:solidFill>
          <a:srgbClr val="000000"/>
        </a:solidFill>
        <a:latin typeface="Gill Sans" charset="0"/>
        <a:ea typeface="ＭＳ Ｐゴシック" charset="-128"/>
        <a:cs typeface="+mn-cs"/>
        <a:sym typeface="Gill Sans" charset="0"/>
      </a:defRPr>
    </a:lvl2pPr>
    <a:lvl3pPr marL="912813" indent="1588" algn="l" rtl="0" fontAlgn="base">
      <a:spcBef>
        <a:spcPct val="0"/>
      </a:spcBef>
      <a:spcAft>
        <a:spcPct val="0"/>
      </a:spcAft>
      <a:defRPr sz="3200" kern="1200">
        <a:solidFill>
          <a:srgbClr val="000000"/>
        </a:solidFill>
        <a:latin typeface="Gill Sans" charset="0"/>
        <a:ea typeface="ＭＳ Ｐゴシック" charset="-128"/>
        <a:cs typeface="+mn-cs"/>
        <a:sym typeface="Gill Sans" charset="0"/>
      </a:defRPr>
    </a:lvl3pPr>
    <a:lvl4pPr marL="1370013" indent="1588" algn="l" rtl="0" fontAlgn="base">
      <a:spcBef>
        <a:spcPct val="0"/>
      </a:spcBef>
      <a:spcAft>
        <a:spcPct val="0"/>
      </a:spcAft>
      <a:defRPr sz="3200" kern="1200">
        <a:solidFill>
          <a:srgbClr val="000000"/>
        </a:solidFill>
        <a:latin typeface="Gill Sans" charset="0"/>
        <a:ea typeface="ＭＳ Ｐゴシック" charset="-128"/>
        <a:cs typeface="+mn-cs"/>
        <a:sym typeface="Gill Sans" charset="0"/>
      </a:defRPr>
    </a:lvl4pPr>
    <a:lvl5pPr marL="1827213" indent="1588" algn="l" rtl="0" fontAlgn="base">
      <a:spcBef>
        <a:spcPct val="0"/>
      </a:spcBef>
      <a:spcAft>
        <a:spcPct val="0"/>
      </a:spcAft>
      <a:defRPr sz="3200" kern="1200">
        <a:solidFill>
          <a:srgbClr val="000000"/>
        </a:solidFill>
        <a:latin typeface="Gill Sans" charset="0"/>
        <a:ea typeface="ＭＳ Ｐゴシック" charset="-128"/>
        <a:cs typeface="+mn-cs"/>
        <a:sym typeface="Gill Sans" charset="0"/>
      </a:defRPr>
    </a:lvl5pPr>
    <a:lvl6pPr marL="2286000" algn="l" defTabSz="914400" rtl="0" eaLnBrk="1" latinLnBrk="0" hangingPunct="1">
      <a:defRPr sz="3200" kern="1200">
        <a:solidFill>
          <a:srgbClr val="000000"/>
        </a:solidFill>
        <a:latin typeface="Gill Sans" charset="0"/>
        <a:ea typeface="ＭＳ Ｐゴシック" charset="-128"/>
        <a:cs typeface="+mn-cs"/>
        <a:sym typeface="Gill Sans" charset="0"/>
      </a:defRPr>
    </a:lvl6pPr>
    <a:lvl7pPr marL="2743200" algn="l" defTabSz="914400" rtl="0" eaLnBrk="1" latinLnBrk="0" hangingPunct="1">
      <a:defRPr sz="3200" kern="1200">
        <a:solidFill>
          <a:srgbClr val="000000"/>
        </a:solidFill>
        <a:latin typeface="Gill Sans" charset="0"/>
        <a:ea typeface="ＭＳ Ｐゴシック" charset="-128"/>
        <a:cs typeface="+mn-cs"/>
        <a:sym typeface="Gill Sans" charset="0"/>
      </a:defRPr>
    </a:lvl7pPr>
    <a:lvl8pPr marL="3200400" algn="l" defTabSz="914400" rtl="0" eaLnBrk="1" latinLnBrk="0" hangingPunct="1">
      <a:defRPr sz="3200" kern="1200">
        <a:solidFill>
          <a:srgbClr val="000000"/>
        </a:solidFill>
        <a:latin typeface="Gill Sans" charset="0"/>
        <a:ea typeface="ＭＳ Ｐゴシック" charset="-128"/>
        <a:cs typeface="+mn-cs"/>
        <a:sym typeface="Gill Sans" charset="0"/>
      </a:defRPr>
    </a:lvl8pPr>
    <a:lvl9pPr marL="3657600" algn="l" defTabSz="914400" rtl="0" eaLnBrk="1" latinLnBrk="0" hangingPunct="1">
      <a:defRPr sz="3200" kern="1200">
        <a:solidFill>
          <a:srgbClr val="000000"/>
        </a:solidFill>
        <a:latin typeface="Gill Sans" charset="0"/>
        <a:ea typeface="ＭＳ Ｐゴシック" charset="-128"/>
        <a:cs typeface="+mn-cs"/>
        <a:sym typeface="Gill Sans"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3300"/>
    <a:srgbClr val="0900C0"/>
    <a:srgbClr val="F1BC25"/>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7429" autoAdjust="0"/>
  </p:normalViewPr>
  <p:slideViewPr>
    <p:cSldViewPr>
      <p:cViewPr>
        <p:scale>
          <a:sx n="80" d="100"/>
          <a:sy n="80" d="100"/>
        </p:scale>
        <p:origin x="-784" y="48"/>
      </p:cViewPr>
      <p:guideLst>
        <p:guide orient="horz" pos="2400"/>
        <p:guide pos="3200"/>
      </p:guideLst>
    </p:cSldViewPr>
  </p:slideViewPr>
  <p:outlineViewPr>
    <p:cViewPr>
      <p:scale>
        <a:sx n="33" d="100"/>
        <a:sy n="33" d="100"/>
      </p:scale>
      <p:origin x="126" y="8992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Gill Sans" pitchFamily="-124" charset="0"/>
                <a:ea typeface="+mn-ea"/>
                <a:cs typeface="+mn-cs"/>
                <a:sym typeface="Gill Sans" pitchFamily="-12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C407B128-9EA8-423A-B16D-38B786E3870A}" type="datetime1">
              <a:rPr lang="en-US"/>
              <a:pPr/>
              <a:t>10/18/11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Gill Sans" pitchFamily="-124" charset="0"/>
                <a:ea typeface="+mn-ea"/>
                <a:cs typeface="+mn-cs"/>
                <a:sym typeface="Gill Sans" pitchFamily="-12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C78709F-0B6B-47C6-810E-96F2C431C34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p:spPr>
      </p:sp>
      <p:sp>
        <p:nvSpPr>
          <p:cNvPr id="16387" name="Rectangle 3"/>
          <p:cNvSpPr>
            <a:spLocks noGrp="1"/>
          </p:cNvSpPr>
          <p:nvPr>
            <p:ph type="body" idx="1"/>
          </p:nvPr>
        </p:nvSpPr>
        <p:spPr bwMode="auto">
          <a:noFill/>
        </p:spPr>
        <p:txBody>
          <a:bodyPr wrap="square" numCol="1" anchor="t" anchorCtr="0" compatLnSpc="1">
            <a:prstTxWarp prst="textNoShape">
              <a:avLst/>
            </a:prstTxWarp>
          </a:bodyPr>
          <a:lstStyle/>
          <a:p>
            <a:r>
              <a:rPr lang="en-US" b="1" smtClean="0"/>
              <a:t>Changed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0180" name="Slide Number Placeholder 3"/>
          <p:cNvSpPr>
            <a:spLocks noGrp="1"/>
          </p:cNvSpPr>
          <p:nvPr>
            <p:ph type="sldNum" sz="quarter" idx="5"/>
          </p:nvPr>
        </p:nvSpPr>
        <p:spPr bwMode="auto">
          <a:noFill/>
          <a:ln>
            <a:miter lim="800000"/>
            <a:headEnd/>
            <a:tailEnd/>
          </a:ln>
        </p:spPr>
        <p:txBody>
          <a:bodyPr/>
          <a:lstStyle/>
          <a:p>
            <a:fld id="{E3EC2E76-16EE-4052-A4DF-F5BB3B54331A}" type="slidenum">
              <a:rPr lang="en-US"/>
              <a:pPr/>
              <a:t>29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RDF/XML provides some special syntax and abbreviations which simplify the description of the containers. </a:t>
            </a:r>
          </a:p>
          <a:p>
            <a:endParaRPr lang="en-US" dirty="0" smtClean="0"/>
          </a:p>
          <a:p>
            <a:r>
              <a:rPr lang="en-US" dirty="0" smtClean="0"/>
              <a:t>RDF/XML provides </a:t>
            </a:r>
            <a:r>
              <a:rPr lang="en-US" dirty="0" err="1" smtClean="0"/>
              <a:t>rdf:li</a:t>
            </a:r>
            <a:r>
              <a:rPr lang="en-US" dirty="0" smtClean="0"/>
              <a:t> as a convenience element to avoid having to explicitly number each membership property, such as, rdf:_1, rdf:_2, rdf:_3 and so on. </a:t>
            </a:r>
            <a:r>
              <a:rPr lang="en-US" dirty="0" err="1" smtClean="0"/>
              <a:t>rdf:li</a:t>
            </a:r>
            <a:r>
              <a:rPr lang="en-US" dirty="0" smtClean="0"/>
              <a:t> element is generated in forming the corresponding graph and this </a:t>
            </a:r>
            <a:r>
              <a:rPr lang="en-US" dirty="0" err="1" smtClean="0"/>
              <a:t>rdf:li</a:t>
            </a:r>
            <a:r>
              <a:rPr lang="en-US" dirty="0" smtClean="0"/>
              <a:t> element name was chosen to be mnemonic with the term "list item" from HTML. </a:t>
            </a:r>
          </a:p>
          <a:p>
            <a:endParaRPr lang="en-US" dirty="0" smtClean="0"/>
          </a:p>
          <a:p>
            <a:r>
              <a:rPr lang="en-US" dirty="0" smtClean="0"/>
              <a:t>The &lt;</a:t>
            </a:r>
            <a:r>
              <a:rPr lang="en-US" dirty="0" err="1" smtClean="0"/>
              <a:t>rdf:Bag</a:t>
            </a:r>
            <a:r>
              <a:rPr lang="en-US" dirty="0" smtClean="0"/>
              <a:t>&gt; element is an example of the abbreviation that replaces both an </a:t>
            </a:r>
            <a:r>
              <a:rPr lang="en-US" dirty="0" err="1" smtClean="0"/>
              <a:t>rdf:Description</a:t>
            </a:r>
            <a:r>
              <a:rPr lang="en-US" dirty="0" smtClean="0"/>
              <a:t> element and an </a:t>
            </a:r>
            <a:r>
              <a:rPr lang="en-US" dirty="0" err="1" smtClean="0"/>
              <a:t>rdf:type</a:t>
            </a:r>
            <a:r>
              <a:rPr lang="en-US" dirty="0" smtClean="0"/>
              <a:t> element with a single element when describing an instance of a type (an instance of </a:t>
            </a:r>
            <a:r>
              <a:rPr lang="en-US" dirty="0" err="1" smtClean="0"/>
              <a:t>rdf:Bag</a:t>
            </a:r>
            <a:r>
              <a:rPr lang="en-US" dirty="0" smtClean="0"/>
              <a:t> in this case).</a:t>
            </a:r>
          </a:p>
          <a:p>
            <a:endParaRPr lang="en-US" dirty="0" smtClean="0"/>
          </a:p>
          <a:p>
            <a:r>
              <a:rPr lang="en-US" dirty="0" smtClean="0"/>
              <a:t>Since NO </a:t>
            </a:r>
            <a:r>
              <a:rPr lang="en-US" dirty="0" err="1" smtClean="0"/>
              <a:t>URIref</a:t>
            </a:r>
            <a:r>
              <a:rPr lang="en-US" dirty="0" smtClean="0"/>
              <a:t> is specified, the Bag is a blank node. Its nesting within the &lt;</a:t>
            </a:r>
            <a:r>
              <a:rPr lang="en-US" dirty="0" err="1" smtClean="0"/>
              <a:t>uni:libraryBoardMembers</a:t>
            </a:r>
            <a:r>
              <a:rPr lang="en-US" dirty="0" smtClean="0"/>
              <a:t>&gt; property element is an abbreviated way of indicating that the blank node is the value of this property. </a:t>
            </a:r>
          </a:p>
          <a:p>
            <a:endParaRPr lang="en-US" dirty="0" smtClean="0"/>
          </a:p>
        </p:txBody>
      </p:sp>
      <p:sp>
        <p:nvSpPr>
          <p:cNvPr id="52228" name="Slide Number Placeholder 3"/>
          <p:cNvSpPr>
            <a:spLocks noGrp="1"/>
          </p:cNvSpPr>
          <p:nvPr>
            <p:ph type="sldNum" sz="quarter" idx="5"/>
          </p:nvPr>
        </p:nvSpPr>
        <p:spPr bwMode="auto">
          <a:noFill/>
          <a:ln>
            <a:miter lim="800000"/>
            <a:headEnd/>
            <a:tailEnd/>
          </a:ln>
        </p:spPr>
        <p:txBody>
          <a:bodyPr/>
          <a:lstStyle/>
          <a:p>
            <a:fld id="{2B763DF6-FF7D-46E0-A3F3-17160DBB9350}" type="slidenum">
              <a:rPr lang="en-US"/>
              <a:pPr/>
              <a:t>30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Each of the blank nodes forming this list structure is implicitly of type rdf:List (that is, each of these nodes implicitly has an rdf:type property whose value is the predefined type rdf:List), although this is not explicitly shown in the graph. </a:t>
            </a:r>
          </a:p>
          <a:p>
            <a:endParaRPr lang="en-US" smtClean="0"/>
          </a:p>
        </p:txBody>
      </p:sp>
      <p:sp>
        <p:nvSpPr>
          <p:cNvPr id="55300" name="Slide Number Placeholder 3"/>
          <p:cNvSpPr>
            <a:spLocks noGrp="1"/>
          </p:cNvSpPr>
          <p:nvPr>
            <p:ph type="sldNum" sz="quarter" idx="5"/>
          </p:nvPr>
        </p:nvSpPr>
        <p:spPr bwMode="auto">
          <a:noFill/>
          <a:ln>
            <a:miter lim="800000"/>
            <a:headEnd/>
            <a:tailEnd/>
          </a:ln>
        </p:spPr>
        <p:txBody>
          <a:bodyPr/>
          <a:lstStyle/>
          <a:p>
            <a:fld id="{C3E66D94-7790-440C-808A-E7B520E2885B}" type="slidenum">
              <a:rPr lang="en-US"/>
              <a:pPr/>
              <a:t>32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ln>
            <a:miter lim="800000"/>
            <a:headEnd/>
            <a:tailEnd/>
          </a:ln>
        </p:spPr>
        <p:txBody>
          <a:bodyPr/>
          <a:lstStyle/>
          <a:p>
            <a:fld id="{A505DD29-1AD1-469C-8065-D58304DF6EC8}" type="slidenum">
              <a:rPr lang="en-US"/>
              <a:pPr/>
              <a:t>39</a:t>
            </a:fld>
            <a:endParaRPr lang="en-US"/>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US" dirty="0" smtClean="0"/>
              <a:t>1. All things described by RDF are called resources, and are instances of the class rdfs:Resource. This is the class of everything. All other classes are subclasses of this class. rdfs:Resource is an instance of </a:t>
            </a:r>
            <a:r>
              <a:rPr lang="en-US" dirty="0" err="1" smtClean="0"/>
              <a:t>rdfs:Class</a:t>
            </a:r>
            <a:r>
              <a:rPr lang="en-US" dirty="0" smtClean="0"/>
              <a:t>. </a:t>
            </a:r>
          </a:p>
          <a:p>
            <a:pPr>
              <a:lnSpc>
                <a:spcPct val="90000"/>
              </a:lnSpc>
            </a:pPr>
            <a:endParaRPr lang="en-US" dirty="0" smtClean="0"/>
          </a:p>
          <a:p>
            <a:pPr>
              <a:lnSpc>
                <a:spcPct val="90000"/>
              </a:lnSpc>
            </a:pPr>
            <a:r>
              <a:rPr lang="en-US" dirty="0" smtClean="0"/>
              <a:t>2. </a:t>
            </a:r>
            <a:r>
              <a:rPr lang="en-US" dirty="0" err="1" smtClean="0"/>
              <a:t>rdfs:Class</a:t>
            </a:r>
            <a:r>
              <a:rPr lang="en-US" dirty="0" smtClean="0"/>
              <a:t> is the class of resources that are RDF classes. </a:t>
            </a:r>
            <a:r>
              <a:rPr lang="en-US" dirty="0" err="1" smtClean="0"/>
              <a:t>rdfs:Class</a:t>
            </a:r>
            <a:r>
              <a:rPr lang="en-US" dirty="0" smtClean="0"/>
              <a:t> is an instance of </a:t>
            </a:r>
            <a:r>
              <a:rPr lang="en-US" dirty="0" err="1" smtClean="0"/>
              <a:t>rdfs:Class</a:t>
            </a:r>
            <a:r>
              <a:rPr lang="en-US" dirty="0" smtClean="0"/>
              <a:t>. </a:t>
            </a:r>
          </a:p>
          <a:p>
            <a:pPr>
              <a:lnSpc>
                <a:spcPct val="90000"/>
              </a:lnSpc>
            </a:pPr>
            <a:endParaRPr lang="en-US" dirty="0" smtClean="0"/>
          </a:p>
          <a:p>
            <a:pPr>
              <a:lnSpc>
                <a:spcPct val="90000"/>
              </a:lnSpc>
            </a:pPr>
            <a:r>
              <a:rPr lang="en-US" dirty="0" smtClean="0"/>
              <a:t>3. The class </a:t>
            </a:r>
            <a:r>
              <a:rPr lang="en-US" dirty="0" err="1" smtClean="0"/>
              <a:t>rdfs:Literal</a:t>
            </a:r>
            <a:r>
              <a:rPr lang="en-US" dirty="0" smtClean="0"/>
              <a:t> is the class of literal values such as strings and integers. Property values such as textual strings are examples of RDF literals. Literals may be plain or typed. A typed literal is an instance of a </a:t>
            </a:r>
            <a:r>
              <a:rPr lang="en-US" dirty="0" err="1" smtClean="0"/>
              <a:t>datatype</a:t>
            </a:r>
            <a:r>
              <a:rPr lang="en-US" dirty="0" smtClean="0"/>
              <a:t> class. This specification does not define the class of plain literals. </a:t>
            </a:r>
          </a:p>
          <a:p>
            <a:pPr>
              <a:lnSpc>
                <a:spcPct val="90000"/>
              </a:lnSpc>
            </a:pPr>
            <a:endParaRPr lang="en-US" dirty="0" smtClean="0"/>
          </a:p>
          <a:p>
            <a:pPr>
              <a:lnSpc>
                <a:spcPct val="90000"/>
              </a:lnSpc>
            </a:pPr>
            <a:r>
              <a:rPr lang="en-US" dirty="0" err="1" smtClean="0"/>
              <a:t>rdfs:Literal</a:t>
            </a:r>
            <a:r>
              <a:rPr lang="en-US" dirty="0" smtClean="0"/>
              <a:t> is an instance of </a:t>
            </a:r>
            <a:r>
              <a:rPr lang="en-US" dirty="0" err="1" smtClean="0"/>
              <a:t>rdfs:Class</a:t>
            </a:r>
            <a:r>
              <a:rPr lang="en-US" dirty="0" smtClean="0"/>
              <a:t>. </a:t>
            </a:r>
            <a:r>
              <a:rPr lang="en-US" dirty="0" err="1" smtClean="0"/>
              <a:t>rdfs:Literal</a:t>
            </a:r>
            <a:r>
              <a:rPr lang="en-US" dirty="0" smtClean="0"/>
              <a:t> is a subclass of rdfs:Resource. </a:t>
            </a:r>
          </a:p>
          <a:p>
            <a:pPr>
              <a:lnSpc>
                <a:spcPct val="90000"/>
              </a:lnSpc>
            </a:pPr>
            <a:endParaRPr lang="en-US" dirty="0" smtClean="0">
              <a:solidFill>
                <a:srgbClr val="464653"/>
              </a:solidFill>
            </a:endParaRPr>
          </a:p>
          <a:p>
            <a:pPr>
              <a:lnSpc>
                <a:spcPct val="90000"/>
              </a:lnSpc>
            </a:pPr>
            <a:r>
              <a:rPr lang="en-US" dirty="0" smtClean="0">
                <a:solidFill>
                  <a:srgbClr val="464653"/>
                </a:solidFill>
              </a:rPr>
              <a:t>4. </a:t>
            </a:r>
            <a:r>
              <a:rPr lang="en-US" dirty="0" err="1" smtClean="0">
                <a:solidFill>
                  <a:srgbClr val="464653"/>
                </a:solidFill>
              </a:rPr>
              <a:t>rdfs:Datatype</a:t>
            </a:r>
            <a:endParaRPr lang="en-US" dirty="0" smtClean="0">
              <a:solidFill>
                <a:srgbClr val="464653"/>
              </a:solidFill>
            </a:endParaRPr>
          </a:p>
          <a:p>
            <a:pPr>
              <a:lnSpc>
                <a:spcPct val="90000"/>
              </a:lnSpc>
            </a:pPr>
            <a:endParaRPr lang="en-US" dirty="0" smtClean="0">
              <a:solidFill>
                <a:srgbClr val="464653"/>
              </a:solidFill>
            </a:endParaRPr>
          </a:p>
          <a:p>
            <a:pPr>
              <a:lnSpc>
                <a:spcPct val="90000"/>
              </a:lnSpc>
            </a:pPr>
            <a:r>
              <a:rPr lang="en-US" dirty="0" err="1" smtClean="0">
                <a:solidFill>
                  <a:srgbClr val="464653"/>
                </a:solidFill>
              </a:rPr>
              <a:t>rdfs:Datatype</a:t>
            </a:r>
            <a:r>
              <a:rPr lang="en-US" dirty="0" smtClean="0">
                <a:solidFill>
                  <a:srgbClr val="464653"/>
                </a:solidFill>
              </a:rPr>
              <a:t> is the class of </a:t>
            </a:r>
            <a:r>
              <a:rPr lang="en-US" dirty="0" err="1" smtClean="0">
                <a:solidFill>
                  <a:srgbClr val="464653"/>
                </a:solidFill>
              </a:rPr>
              <a:t>datatypes</a:t>
            </a:r>
            <a:r>
              <a:rPr lang="en-US" dirty="0" smtClean="0">
                <a:solidFill>
                  <a:srgbClr val="464653"/>
                </a:solidFill>
              </a:rPr>
              <a:t>. All instances of </a:t>
            </a:r>
            <a:r>
              <a:rPr lang="en-US" dirty="0" err="1" smtClean="0">
                <a:solidFill>
                  <a:srgbClr val="464653"/>
                </a:solidFill>
              </a:rPr>
              <a:t>rdfs:Datatype</a:t>
            </a:r>
            <a:r>
              <a:rPr lang="en-US" dirty="0" smtClean="0">
                <a:solidFill>
                  <a:srgbClr val="464653"/>
                </a:solidFill>
              </a:rPr>
              <a:t> correspond to the RDF model of a </a:t>
            </a:r>
            <a:r>
              <a:rPr lang="en-US" dirty="0" err="1" smtClean="0">
                <a:solidFill>
                  <a:srgbClr val="464653"/>
                </a:solidFill>
              </a:rPr>
              <a:t>datatype</a:t>
            </a:r>
            <a:r>
              <a:rPr lang="en-US" dirty="0" smtClean="0">
                <a:solidFill>
                  <a:srgbClr val="464653"/>
                </a:solidFill>
              </a:rPr>
              <a:t> described in the RDF Concepts specification [RDF-CONCEPTS]. </a:t>
            </a:r>
            <a:r>
              <a:rPr lang="en-US" dirty="0" err="1" smtClean="0">
                <a:solidFill>
                  <a:srgbClr val="464653"/>
                </a:solidFill>
              </a:rPr>
              <a:t>rdfs:Datatype</a:t>
            </a:r>
            <a:r>
              <a:rPr lang="en-US" dirty="0" smtClean="0">
                <a:solidFill>
                  <a:srgbClr val="464653"/>
                </a:solidFill>
              </a:rPr>
              <a:t> is both an instance of and a subclass of </a:t>
            </a:r>
            <a:r>
              <a:rPr lang="en-US" dirty="0" err="1" smtClean="0">
                <a:solidFill>
                  <a:srgbClr val="464653"/>
                </a:solidFill>
              </a:rPr>
              <a:t>rdfs:Class</a:t>
            </a:r>
            <a:r>
              <a:rPr lang="en-US" dirty="0" smtClean="0">
                <a:solidFill>
                  <a:srgbClr val="464653"/>
                </a:solidFill>
              </a:rPr>
              <a:t>. Each instance of </a:t>
            </a:r>
            <a:r>
              <a:rPr lang="en-US" dirty="0" err="1" smtClean="0">
                <a:solidFill>
                  <a:srgbClr val="464653"/>
                </a:solidFill>
              </a:rPr>
              <a:t>rdfs:Datatype</a:t>
            </a:r>
            <a:r>
              <a:rPr lang="en-US" dirty="0" smtClean="0">
                <a:solidFill>
                  <a:srgbClr val="464653"/>
                </a:solidFill>
              </a:rPr>
              <a:t> is a subclass of </a:t>
            </a:r>
            <a:r>
              <a:rPr lang="en-US" dirty="0" err="1" smtClean="0">
                <a:solidFill>
                  <a:srgbClr val="464653"/>
                </a:solidFill>
              </a:rPr>
              <a:t>rdfs:Literal</a:t>
            </a:r>
            <a:r>
              <a:rPr lang="en-US" dirty="0" smtClean="0">
                <a:solidFill>
                  <a:srgbClr val="464653"/>
                </a:solidFill>
              </a:rPr>
              <a:t>.</a:t>
            </a:r>
          </a:p>
          <a:p>
            <a:pPr>
              <a:lnSpc>
                <a:spcPct val="90000"/>
              </a:lnSpc>
            </a:pPr>
            <a:endParaRPr lang="en-US" dirty="0" smtClean="0">
              <a:solidFill>
                <a:srgbClr val="464653"/>
              </a:solidFill>
            </a:endParaRPr>
          </a:p>
          <a:p>
            <a:pPr>
              <a:lnSpc>
                <a:spcPct val="90000"/>
              </a:lnSpc>
            </a:pPr>
            <a:r>
              <a:rPr lang="en-US" dirty="0" smtClean="0">
                <a:solidFill>
                  <a:srgbClr val="464653"/>
                </a:solidFill>
              </a:rPr>
              <a:t>5. </a:t>
            </a:r>
            <a:r>
              <a:rPr lang="en-US" dirty="0" err="1" smtClean="0">
                <a:solidFill>
                  <a:srgbClr val="464653"/>
                </a:solidFill>
              </a:rPr>
              <a:t>rdf:Property</a:t>
            </a:r>
            <a:r>
              <a:rPr lang="en-US" dirty="0" smtClean="0">
                <a:solidFill>
                  <a:srgbClr val="464653"/>
                </a:solidFill>
              </a:rPr>
              <a:t> is the class of RDF properties. </a:t>
            </a:r>
            <a:r>
              <a:rPr lang="en-US" dirty="0" err="1" smtClean="0">
                <a:solidFill>
                  <a:srgbClr val="464653"/>
                </a:solidFill>
              </a:rPr>
              <a:t>rdf:Property</a:t>
            </a:r>
            <a:r>
              <a:rPr lang="en-US" dirty="0" smtClean="0">
                <a:solidFill>
                  <a:srgbClr val="464653"/>
                </a:solidFill>
              </a:rPr>
              <a:t> is an instance of </a:t>
            </a:r>
            <a:r>
              <a:rPr lang="en-US" dirty="0" err="1" smtClean="0">
                <a:solidFill>
                  <a:srgbClr val="464653"/>
                </a:solidFill>
              </a:rPr>
              <a:t>rdfs:Class</a:t>
            </a:r>
            <a:r>
              <a:rPr lang="en-US" dirty="0" smtClean="0">
                <a:solidFill>
                  <a:srgbClr val="464653"/>
                </a:solidFill>
              </a:rPr>
              <a:t>. </a:t>
            </a:r>
          </a:p>
          <a:p>
            <a:pPr>
              <a:lnSpc>
                <a:spcPct val="90000"/>
              </a:lnSpc>
            </a:pPr>
            <a:endParaRPr lang="en-US" dirty="0" smtClean="0">
              <a:solidFill>
                <a:srgbClr val="464653"/>
              </a:solidFill>
            </a:endParaRPr>
          </a:p>
          <a:p>
            <a:pPr>
              <a:lnSpc>
                <a:spcPct val="90000"/>
              </a:lnSpc>
            </a:pPr>
            <a:endParaRPr lang="en-US" dirty="0" smtClean="0">
              <a:solidFill>
                <a:srgbClr val="464653"/>
              </a:solidFill>
            </a:endParaRPr>
          </a:p>
        </p:txBody>
      </p:sp>
      <p:sp>
        <p:nvSpPr>
          <p:cNvPr id="66564" name="Slide Number Placeholder 3"/>
          <p:cNvSpPr>
            <a:spLocks noGrp="1"/>
          </p:cNvSpPr>
          <p:nvPr>
            <p:ph type="sldNum" sz="quarter" idx="5"/>
          </p:nvPr>
        </p:nvSpPr>
        <p:spPr bwMode="auto">
          <a:noFill/>
          <a:ln>
            <a:miter lim="800000"/>
            <a:headEnd/>
            <a:tailEnd/>
          </a:ln>
        </p:spPr>
        <p:txBody>
          <a:bodyPr/>
          <a:lstStyle/>
          <a:p>
            <a:fld id="{4977DB08-30BA-4C79-A47F-3E1B51057794}" type="slidenum">
              <a:rPr lang="en-US"/>
              <a:pPr/>
              <a:t>41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err="1" smtClean="0">
                <a:sym typeface="Symbol" charset="2"/>
              </a:rPr>
              <a:t>rdfs:member</a:t>
            </a:r>
            <a:r>
              <a:rPr lang="en-US" dirty="0" smtClean="0">
                <a:sym typeface="Symbol" charset="2"/>
              </a:rPr>
              <a:t>: The </a:t>
            </a:r>
            <a:r>
              <a:rPr lang="en-US" dirty="0" err="1" smtClean="0">
                <a:sym typeface="Symbol" charset="2"/>
              </a:rPr>
              <a:t>rdfs:domain</a:t>
            </a:r>
            <a:r>
              <a:rPr lang="en-US" dirty="0" smtClean="0">
                <a:sym typeface="Symbol" charset="2"/>
              </a:rPr>
              <a:t> of </a:t>
            </a:r>
            <a:r>
              <a:rPr lang="en-US" dirty="0" err="1" smtClean="0">
                <a:sym typeface="Symbol" charset="2"/>
              </a:rPr>
              <a:t>rdfs:member</a:t>
            </a:r>
            <a:r>
              <a:rPr lang="en-US" dirty="0" smtClean="0">
                <a:sym typeface="Symbol" charset="2"/>
              </a:rPr>
              <a:t> is rdfs:Resource. The </a:t>
            </a:r>
            <a:r>
              <a:rPr lang="en-US" dirty="0" err="1" smtClean="0">
                <a:sym typeface="Symbol" charset="2"/>
              </a:rPr>
              <a:t>rdfs:range</a:t>
            </a:r>
            <a:r>
              <a:rPr lang="en-US" dirty="0" smtClean="0">
                <a:sym typeface="Symbol" charset="2"/>
              </a:rPr>
              <a:t> of </a:t>
            </a:r>
            <a:r>
              <a:rPr lang="en-US" dirty="0" err="1" smtClean="0">
                <a:sym typeface="Symbol" charset="2"/>
              </a:rPr>
              <a:t>rdfs:member</a:t>
            </a:r>
            <a:r>
              <a:rPr lang="en-US" dirty="0" smtClean="0">
                <a:sym typeface="Symbol" charset="2"/>
              </a:rPr>
              <a:t> is rdfs:Resource.</a:t>
            </a:r>
          </a:p>
          <a:p>
            <a:endParaRPr lang="en-US" dirty="0" smtClean="0"/>
          </a:p>
        </p:txBody>
      </p:sp>
      <p:sp>
        <p:nvSpPr>
          <p:cNvPr id="70660" name="Slide Number Placeholder 3"/>
          <p:cNvSpPr>
            <a:spLocks noGrp="1"/>
          </p:cNvSpPr>
          <p:nvPr>
            <p:ph type="sldNum" sz="quarter" idx="5"/>
          </p:nvPr>
        </p:nvSpPr>
        <p:spPr bwMode="auto">
          <a:noFill/>
          <a:ln>
            <a:miter lim="800000"/>
            <a:headEnd/>
            <a:tailEnd/>
          </a:ln>
        </p:spPr>
        <p:txBody>
          <a:bodyPr/>
          <a:lstStyle/>
          <a:p>
            <a:fld id="{A534B5DF-A176-40A4-BA5F-6D02830B4E03}" type="slidenum">
              <a:rPr lang="en-US"/>
              <a:pPr/>
              <a:t>44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2708" name="Slide Number Placeholder 3"/>
          <p:cNvSpPr>
            <a:spLocks noGrp="1"/>
          </p:cNvSpPr>
          <p:nvPr>
            <p:ph type="sldNum" sz="quarter" idx="5"/>
          </p:nvPr>
        </p:nvSpPr>
        <p:spPr bwMode="auto">
          <a:noFill/>
          <a:ln>
            <a:miter lim="800000"/>
            <a:headEnd/>
            <a:tailEnd/>
          </a:ln>
        </p:spPr>
        <p:txBody>
          <a:bodyPr/>
          <a:lstStyle/>
          <a:p>
            <a:fld id="{D7F0871C-20BC-4B17-80D3-7B8A1C8137FD}" type="slidenum">
              <a:rPr lang="en-US"/>
              <a:pPr/>
              <a:t>45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6804" name="Slide Number Placeholder 3"/>
          <p:cNvSpPr>
            <a:spLocks noGrp="1"/>
          </p:cNvSpPr>
          <p:nvPr>
            <p:ph type="sldNum" sz="quarter" idx="5"/>
          </p:nvPr>
        </p:nvSpPr>
        <p:spPr bwMode="auto">
          <a:noFill/>
          <a:ln>
            <a:miter lim="800000"/>
            <a:headEnd/>
            <a:tailEnd/>
          </a:ln>
        </p:spPr>
        <p:txBody>
          <a:bodyPr/>
          <a:lstStyle/>
          <a:p>
            <a:fld id="{C0632C83-AFF3-4996-A918-38BDA07E96D5}" type="slidenum">
              <a:rPr lang="en-US"/>
              <a:pPr/>
              <a:t>48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ln>
            <a:miter lim="800000"/>
            <a:headEnd/>
            <a:tailEnd/>
          </a:ln>
        </p:spPr>
        <p:txBody>
          <a:bodyPr/>
          <a:lstStyle/>
          <a:p>
            <a:fld id="{F3AAF996-4EBC-477B-9733-AE9BB053D3E0}" type="slidenum">
              <a:rPr lang="en-US"/>
              <a:pPr/>
              <a:t>3</a:t>
            </a:fld>
            <a:endParaRPr lang="en-US"/>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ln>
            <a:miter lim="800000"/>
            <a:headEnd/>
            <a:tailEnd/>
          </a:ln>
        </p:spPr>
        <p:txBody>
          <a:bodyPr/>
          <a:lstStyle/>
          <a:p>
            <a:fld id="{F3AAF996-4EBC-477B-9733-AE9BB053D3E0}" type="slidenum">
              <a:rPr lang="en-US"/>
              <a:pPr/>
              <a:t>4</a:t>
            </a:fld>
            <a:endParaRPr lang="en-US"/>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78709F-0B6B-47C6-810E-96F2C431C342}"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&lt;?xml version=“1.0”?&gt; is the </a:t>
            </a:r>
            <a:r>
              <a:rPr lang="en-US" i="1" smtClean="0"/>
              <a:t>XML declaration</a:t>
            </a:r>
            <a:r>
              <a:rPr lang="en-US" smtClean="0"/>
              <a:t>, which indicates that the following content is XML, and what version of XML it is. </a:t>
            </a:r>
          </a:p>
          <a:p>
            <a:r>
              <a:rPr lang="en-US" smtClean="0">
                <a:sym typeface="Symbol" charset="2"/>
              </a:rPr>
              <a:t>Namespace is intentionally  not described here. </a:t>
            </a:r>
          </a:p>
          <a:p>
            <a:endParaRPr lang="en-US" smtClean="0"/>
          </a:p>
        </p:txBody>
      </p:sp>
      <p:sp>
        <p:nvSpPr>
          <p:cNvPr id="32772" name="Slide Number Placeholder 3"/>
          <p:cNvSpPr>
            <a:spLocks noGrp="1"/>
          </p:cNvSpPr>
          <p:nvPr>
            <p:ph type="sldNum" sz="quarter" idx="5"/>
          </p:nvPr>
        </p:nvSpPr>
        <p:spPr bwMode="auto">
          <a:noFill/>
          <a:ln>
            <a:miter lim="800000"/>
            <a:headEnd/>
            <a:tailEnd/>
          </a:ln>
        </p:spPr>
        <p:txBody>
          <a:bodyPr/>
          <a:lstStyle/>
          <a:p>
            <a:fld id="{FE1BCFF5-93A3-4646-9689-11299482CB19}" type="slidenum">
              <a:rPr lang="en-US"/>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RDF describing a particular resource does not need to be located all in one place; instead, it may be distributed throughout the Web </a:t>
            </a:r>
          </a:p>
        </p:txBody>
      </p:sp>
      <p:sp>
        <p:nvSpPr>
          <p:cNvPr id="35844" name="Slide Number Placeholder 3"/>
          <p:cNvSpPr>
            <a:spLocks noGrp="1"/>
          </p:cNvSpPr>
          <p:nvPr>
            <p:ph type="sldNum" sz="quarter" idx="5"/>
          </p:nvPr>
        </p:nvSpPr>
        <p:spPr bwMode="auto">
          <a:noFill/>
          <a:ln>
            <a:miter lim="800000"/>
            <a:headEnd/>
            <a:tailEnd/>
          </a:ln>
        </p:spPr>
        <p:txBody>
          <a:bodyPr/>
          <a:lstStyle/>
          <a:p>
            <a:fld id="{B8ECEE4E-E046-49FD-B138-C7D38187AA61}" type="slidenum">
              <a:rPr lang="en-US"/>
              <a:pPr/>
              <a:t>19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ln>
            <a:miter lim="800000"/>
            <a:headEnd/>
            <a:tailEnd/>
          </a:ln>
        </p:spPr>
        <p:txBody>
          <a:bodyPr/>
          <a:lstStyle/>
          <a:p>
            <a:fld id="{A3D1F514-3D2E-48F7-98BE-BA76FC0C1495}" type="slidenum">
              <a:rPr lang="en-US"/>
              <a:pPr/>
              <a:t>21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bwMode="auto">
          <a:noFill/>
          <a:ln>
            <a:miter lim="800000"/>
            <a:headEnd/>
            <a:tailEnd/>
          </a:ln>
        </p:spPr>
        <p:txBody>
          <a:bodyPr/>
          <a:lstStyle/>
          <a:p>
            <a:fld id="{C6C468C3-0077-44C4-BF86-57272FBD0A69}" type="slidenum">
              <a:rPr lang="en-US"/>
              <a:pPr/>
              <a:t>23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Users are free to choose their own ways to describe groups of resources, rather than using the RDF container vocabulary. These RDF containers are merely provided as common definitions that, if generally used, could help make data involving groups of resources more interoperable. </a:t>
            </a:r>
          </a:p>
          <a:p>
            <a:endParaRPr lang="en-US" smtClean="0"/>
          </a:p>
        </p:txBody>
      </p:sp>
      <p:sp>
        <p:nvSpPr>
          <p:cNvPr id="48132" name="Slide Number Placeholder 3"/>
          <p:cNvSpPr>
            <a:spLocks noGrp="1"/>
          </p:cNvSpPr>
          <p:nvPr>
            <p:ph type="sldNum" sz="quarter" idx="5"/>
          </p:nvPr>
        </p:nvSpPr>
        <p:spPr bwMode="auto">
          <a:noFill/>
          <a:ln>
            <a:miter lim="800000"/>
            <a:headEnd/>
            <a:tailEnd/>
          </a:ln>
        </p:spPr>
        <p:txBody>
          <a:bodyPr/>
          <a:lstStyle/>
          <a:p>
            <a:fld id="{2AE4B6EA-D38D-4768-8A13-2B344950F0D0}" type="slidenum">
              <a:rPr lang="en-US"/>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1004888" y="4052888"/>
            <a:ext cx="8128000" cy="142240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a:defRPr/>
            </a:pPr>
            <a:endParaRPr lang="en-US">
              <a:solidFill>
                <a:srgbClr val="FFFFFF"/>
              </a:solidFill>
              <a:sym typeface="Gill Sans" pitchFamily="-124" charset="0"/>
            </a:endParaRPr>
          </a:p>
        </p:txBody>
      </p:sp>
      <p:sp>
        <p:nvSpPr>
          <p:cNvPr id="5" name="Rectangle 4"/>
          <p:cNvSpPr/>
          <p:nvPr/>
        </p:nvSpPr>
        <p:spPr>
          <a:xfrm>
            <a:off x="1016000" y="5608638"/>
            <a:ext cx="8128000" cy="7620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a:defRPr/>
            </a:pPr>
            <a:endParaRPr lang="en-US">
              <a:solidFill>
                <a:srgbClr val="FFFFFF"/>
              </a:solidFill>
              <a:sym typeface="Gill Sans" pitchFamily="-124" charset="0"/>
            </a:endParaRPr>
          </a:p>
        </p:txBody>
      </p:sp>
      <p:sp>
        <p:nvSpPr>
          <p:cNvPr id="6" name="Rectangle 5"/>
          <p:cNvSpPr/>
          <p:nvPr/>
        </p:nvSpPr>
        <p:spPr>
          <a:xfrm>
            <a:off x="1004888" y="4052888"/>
            <a:ext cx="254000" cy="1422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a:defRPr/>
            </a:pPr>
            <a:endParaRPr lang="en-US">
              <a:solidFill>
                <a:srgbClr val="FFFFFF"/>
              </a:solidFill>
              <a:sym typeface="Gill Sans" pitchFamily="-124" charset="0"/>
            </a:endParaRPr>
          </a:p>
        </p:txBody>
      </p:sp>
      <p:sp>
        <p:nvSpPr>
          <p:cNvPr id="7" name="Rectangle 6"/>
          <p:cNvSpPr/>
          <p:nvPr/>
        </p:nvSpPr>
        <p:spPr>
          <a:xfrm>
            <a:off x="1016000" y="5608638"/>
            <a:ext cx="254000" cy="7620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a:defRPr/>
            </a:pPr>
            <a:endParaRPr lang="en-US">
              <a:solidFill>
                <a:srgbClr val="FFFFFF"/>
              </a:solidFill>
              <a:sym typeface="Gill Sans" pitchFamily="-124" charset="0"/>
            </a:endParaRPr>
          </a:p>
        </p:txBody>
      </p:sp>
      <p:sp>
        <p:nvSpPr>
          <p:cNvPr id="8" name="Title 7"/>
          <p:cNvSpPr>
            <a:spLocks noGrp="1"/>
          </p:cNvSpPr>
          <p:nvPr>
            <p:ph type="ctrTitle"/>
          </p:nvPr>
        </p:nvSpPr>
        <p:spPr>
          <a:xfrm>
            <a:off x="1354667" y="4318000"/>
            <a:ext cx="7620000" cy="1100667"/>
          </a:xfrm>
        </p:spPr>
        <p:txBody>
          <a:bodyPr anchor="t"/>
          <a:lstStyle>
            <a:lvl1pPr algn="r">
              <a:defRPr sz="36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354667" y="5693833"/>
            <a:ext cx="7620000" cy="592667"/>
          </a:xfrm>
        </p:spPr>
        <p:txBody>
          <a:bodyPr/>
          <a:lstStyle>
            <a:lvl1pPr marL="0" indent="0" algn="r">
              <a:buNone/>
              <a:defRPr sz="2200">
                <a:solidFill>
                  <a:schemeClr val="tx2"/>
                </a:solidFill>
                <a:latin typeface="+mj-lt"/>
                <a:ea typeface="+mj-ea"/>
                <a:cs typeface="+mj-cs"/>
              </a:defRPr>
            </a:lvl1pPr>
            <a:lvl2pPr marL="507995" indent="0" algn="ctr">
              <a:buNone/>
            </a:lvl2pPr>
            <a:lvl3pPr marL="1015990" indent="0" algn="ctr">
              <a:buNone/>
            </a:lvl3pPr>
            <a:lvl4pPr marL="1523985" indent="0" algn="ctr">
              <a:buNone/>
            </a:lvl4pPr>
            <a:lvl5pPr marL="2031980" indent="0" algn="ctr">
              <a:buNone/>
            </a:lvl5pPr>
            <a:lvl6pPr marL="2539975" indent="0" algn="ctr">
              <a:buNone/>
            </a:lvl6pPr>
            <a:lvl7pPr marL="3047970" indent="0" algn="ctr">
              <a:buNone/>
            </a:lvl7pPr>
            <a:lvl8pPr marL="3555964" indent="0" algn="ctr">
              <a:buNone/>
            </a:lvl8pPr>
            <a:lvl9pPr marL="4063959"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7112000" y="7061200"/>
            <a:ext cx="2540000" cy="406400"/>
          </a:xfrm>
        </p:spPr>
        <p:txBody>
          <a:bodyPr/>
          <a:lstStyle>
            <a:lvl1pPr algn="r">
              <a:defRPr/>
            </a:lvl1pPr>
          </a:lstStyle>
          <a:p>
            <a:fld id="{103A14F1-DF98-4BDA-89D9-8A9A0F10AC1D}" type="datetime1">
              <a:rPr lang="en-US"/>
              <a:pPr/>
              <a:t>10/18/11</a:t>
            </a:fld>
            <a:r>
              <a:rPr lang="en-US"/>
              <a:t>9/2009</a:t>
            </a:r>
            <a:endParaRPr lang="en-US" sz="1800"/>
          </a:p>
        </p:txBody>
      </p:sp>
      <p:sp>
        <p:nvSpPr>
          <p:cNvPr id="11" name="Footer Placeholder 16"/>
          <p:cNvSpPr>
            <a:spLocks noGrp="1"/>
          </p:cNvSpPr>
          <p:nvPr>
            <p:ph type="ftr" sz="quarter" idx="11"/>
          </p:nvPr>
        </p:nvSpPr>
        <p:spPr>
          <a:xfrm>
            <a:off x="2151063" y="7061200"/>
            <a:ext cx="5786437" cy="406400"/>
          </a:xfrm>
        </p:spPr>
        <p:txBody>
          <a:bodyPr/>
          <a:lstStyle>
            <a:lvl1pPr algn="ctr">
              <a:defRPr/>
            </a:lvl1pPr>
          </a:lstStyle>
          <a:p>
            <a:pPr>
              <a:defRPr/>
            </a:pPr>
            <a:r>
              <a:rPr lang="en-US"/>
              <a:t>First version by Alessandro Agostini and Fausto Giunchiglia Second version by Fausto Giunchiglia and Rui Zhang</a:t>
            </a:r>
          </a:p>
        </p:txBody>
      </p:sp>
      <p:sp>
        <p:nvSpPr>
          <p:cNvPr id="12" name="Slide Number Placeholder 28"/>
          <p:cNvSpPr>
            <a:spLocks noGrp="1"/>
          </p:cNvSpPr>
          <p:nvPr>
            <p:ph type="sldNum" sz="quarter" idx="12"/>
          </p:nvPr>
        </p:nvSpPr>
        <p:spPr>
          <a:xfrm>
            <a:off x="1350963" y="7061200"/>
            <a:ext cx="1355725" cy="406400"/>
          </a:xfrm>
        </p:spPr>
        <p:txBody>
          <a:bodyPr/>
          <a:lstStyle>
            <a:lvl1pPr>
              <a:defRPr/>
            </a:lvl1pPr>
          </a:lstStyle>
          <a:p>
            <a:fld id="{5587D2FD-BA20-4806-A11E-84FFDC19C17C}"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8A20204-906A-44CF-B08E-F6249350FC1E}" type="datetime1">
              <a:rPr lang="en-US"/>
              <a:pPr/>
              <a:t>10/18/11</a:t>
            </a:fld>
            <a:r>
              <a:rPr lang="en-US"/>
              <a:t>9/2009</a:t>
            </a:r>
          </a:p>
        </p:txBody>
      </p:sp>
      <p:sp>
        <p:nvSpPr>
          <p:cNvPr id="5" name="Footer Placeholder 4"/>
          <p:cNvSpPr>
            <a:spLocks noGrp="1"/>
          </p:cNvSpPr>
          <p:nvPr>
            <p:ph type="ftr" sz="quarter" idx="11"/>
          </p:nvPr>
        </p:nvSpPr>
        <p:spPr/>
        <p:txBody>
          <a:bodyPr/>
          <a:lstStyle>
            <a:lvl1pPr>
              <a:defRPr/>
            </a:lvl1pPr>
          </a:lstStyle>
          <a:p>
            <a:pPr>
              <a:defRPr/>
            </a:pPr>
            <a:r>
              <a:rPr lang="en-US"/>
              <a:t>First version by Alessandro Agostini and Fausto Giunchiglia Second version by Fausto Giunchiglia and Rui Zhang</a:t>
            </a:r>
          </a:p>
        </p:txBody>
      </p:sp>
      <p:sp>
        <p:nvSpPr>
          <p:cNvPr id="6" name="Slide Number Placeholder 5"/>
          <p:cNvSpPr>
            <a:spLocks noGrp="1"/>
          </p:cNvSpPr>
          <p:nvPr>
            <p:ph type="sldNum" sz="quarter" idx="12"/>
          </p:nvPr>
        </p:nvSpPr>
        <p:spPr/>
        <p:txBody>
          <a:bodyPr/>
          <a:lstStyle>
            <a:lvl1pPr>
              <a:defRPr/>
            </a:lvl1pPr>
          </a:lstStyle>
          <a:p>
            <a:fld id="{24D2B8C0-F0AF-4F60-8143-82451433BFDF}"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08000" y="7059613"/>
            <a:ext cx="9144000" cy="0"/>
          </a:xfrm>
          <a:prstGeom prst="line">
            <a:avLst/>
          </a:prstGeom>
          <a:noFill/>
          <a:ln w="9525" cap="flat" cmpd="sng" algn="ctr">
            <a:solidFill>
              <a:schemeClr val="accent2"/>
            </a:solidFill>
            <a:prstDash val="dash"/>
            <a:round/>
            <a:headEnd type="none" w="med" len="med"/>
            <a:tailEnd type="none" w="med" len="med"/>
          </a:ln>
          <a:effectLst/>
        </p:spPr>
        <p:txBody>
          <a:bodyPr lIns="101599" tIns="50799" rIns="101599" bIns="50799"/>
          <a:lstStyle/>
          <a:p>
            <a:pPr algn="ctr">
              <a:defRPr/>
            </a:pPr>
            <a:endParaRPr lang="en-US">
              <a:latin typeface="Gill Sans" pitchFamily="20" charset="0"/>
              <a:ea typeface="Gill Sans" pitchFamily="20" charset="0"/>
              <a:cs typeface="Gill Sans" pitchFamily="20" charset="0"/>
              <a:sym typeface="Gill Sans" pitchFamily="20" charset="0"/>
            </a:endParaRPr>
          </a:p>
        </p:txBody>
      </p:sp>
      <p:sp>
        <p:nvSpPr>
          <p:cNvPr id="5" name="Isosceles Triangle 4"/>
          <p:cNvSpPr>
            <a:spLocks noChangeAspect="1"/>
          </p:cNvSpPr>
          <p:nvPr/>
        </p:nvSpPr>
        <p:spPr>
          <a:xfrm rot="5400000">
            <a:off x="465137" y="7186613"/>
            <a:ext cx="212725" cy="1333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a:defRPr/>
            </a:pPr>
            <a:endParaRPr lang="en-US">
              <a:solidFill>
                <a:srgbClr val="FFFFFF"/>
              </a:solidFill>
              <a:sym typeface="Gill Sans" pitchFamily="-124" charset="0"/>
            </a:endParaRPr>
          </a:p>
        </p:txBody>
      </p:sp>
      <p:sp>
        <p:nvSpPr>
          <p:cNvPr id="6" name="Straight Connector 5"/>
          <p:cNvSpPr>
            <a:spLocks noChangeShapeType="1"/>
          </p:cNvSpPr>
          <p:nvPr/>
        </p:nvSpPr>
        <p:spPr bwMode="auto">
          <a:xfrm rot="5400000">
            <a:off x="4032250" y="3557588"/>
            <a:ext cx="6502400" cy="0"/>
          </a:xfrm>
          <a:prstGeom prst="line">
            <a:avLst/>
          </a:prstGeom>
          <a:noFill/>
          <a:ln w="9525" cap="flat" cmpd="sng" algn="ctr">
            <a:solidFill>
              <a:schemeClr val="accent2"/>
            </a:solidFill>
            <a:prstDash val="dash"/>
            <a:round/>
            <a:headEnd type="none" w="med" len="med"/>
            <a:tailEnd type="none" w="med" len="med"/>
          </a:ln>
          <a:effectLst/>
        </p:spPr>
        <p:txBody>
          <a:bodyPr lIns="101599" tIns="50799" rIns="101599" bIns="50799"/>
          <a:lstStyle/>
          <a:p>
            <a:pPr algn="ctr">
              <a:defRPr/>
            </a:pPr>
            <a:endParaRPr lang="en-US">
              <a:latin typeface="Gill Sans" pitchFamily="20" charset="0"/>
              <a:ea typeface="Gill Sans" pitchFamily="20" charset="0"/>
              <a:cs typeface="Gill Sans" pitchFamily="20" charset="0"/>
              <a:sym typeface="Gill Sans" pitchFamily="20" charset="0"/>
            </a:endParaRPr>
          </a:p>
        </p:txBody>
      </p:sp>
      <p:sp>
        <p:nvSpPr>
          <p:cNvPr id="2" name="Vertical Title 1"/>
          <p:cNvSpPr>
            <a:spLocks noGrp="1"/>
          </p:cNvSpPr>
          <p:nvPr>
            <p:ph type="title" orient="vert"/>
          </p:nvPr>
        </p:nvSpPr>
        <p:spPr>
          <a:xfrm>
            <a:off x="7366000" y="305154"/>
            <a:ext cx="2286000" cy="650169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0" y="305154"/>
            <a:ext cx="6688667" cy="65016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CD84AA5D-16B6-4E77-B06C-E0EADA7AEA33}" type="datetime1">
              <a:rPr lang="en-US"/>
              <a:pPr/>
              <a:t>10/18/11</a:t>
            </a:fld>
            <a:r>
              <a:rPr lang="en-US"/>
              <a:t>9/2009</a:t>
            </a:r>
          </a:p>
        </p:txBody>
      </p:sp>
      <p:sp>
        <p:nvSpPr>
          <p:cNvPr id="8" name="Footer Placeholder 4"/>
          <p:cNvSpPr>
            <a:spLocks noGrp="1"/>
          </p:cNvSpPr>
          <p:nvPr>
            <p:ph type="ftr" sz="quarter" idx="11"/>
          </p:nvPr>
        </p:nvSpPr>
        <p:spPr/>
        <p:txBody>
          <a:bodyPr/>
          <a:lstStyle>
            <a:lvl1pPr>
              <a:defRPr/>
            </a:lvl1pPr>
          </a:lstStyle>
          <a:p>
            <a:pPr>
              <a:defRPr/>
            </a:pPr>
            <a:r>
              <a:rPr lang="en-US"/>
              <a:t>First version by Alessandro Agostini and Fausto Giunchiglia Second version by Fausto Giunchiglia and Rui Zhang</a:t>
            </a:r>
          </a:p>
        </p:txBody>
      </p:sp>
      <p:sp>
        <p:nvSpPr>
          <p:cNvPr id="9" name="Slide Number Placeholder 5"/>
          <p:cNvSpPr>
            <a:spLocks noGrp="1"/>
          </p:cNvSpPr>
          <p:nvPr>
            <p:ph type="sldNum" sz="quarter" idx="12"/>
          </p:nvPr>
        </p:nvSpPr>
        <p:spPr/>
        <p:txBody>
          <a:bodyPr/>
          <a:lstStyle>
            <a:lvl1pPr>
              <a:defRPr/>
            </a:lvl1pPr>
          </a:lstStyle>
          <a:p>
            <a:fld id="{DACFA928-D3E9-4E96-BF74-F79732ECF32B}"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508000" y="1354667"/>
            <a:ext cx="9144000" cy="5486400"/>
          </a:xfrm>
        </p:spPr>
        <p:txBody>
          <a:bodyPr/>
          <a:lstStyle>
            <a:lvl1pPr>
              <a:buFont typeface="Wingdings" pitchFamily="2" charset="2"/>
              <a:buChar char="q"/>
              <a:defRPr/>
            </a:lvl1pPr>
            <a:lvl2pPr>
              <a:buFont typeface="Wingdings" pitchFamily="2" charset="2"/>
              <a:buChar char="q"/>
              <a:defRPr/>
            </a:lvl2pPr>
            <a:lvl3pPr>
              <a:buFont typeface="Wingdings" pitchFamily="2" charset="2"/>
              <a:buChar char="q"/>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fld id="{AB41F91F-6499-4323-99A5-042F9B71B8A0}"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1016000" y="3132138"/>
            <a:ext cx="8128000" cy="142240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a:defRPr/>
            </a:pPr>
            <a:endParaRPr lang="en-US">
              <a:solidFill>
                <a:srgbClr val="FFFFFF"/>
              </a:solidFill>
              <a:sym typeface="Gill Sans" pitchFamily="-124" charset="0"/>
            </a:endParaRPr>
          </a:p>
        </p:txBody>
      </p:sp>
      <p:sp>
        <p:nvSpPr>
          <p:cNvPr id="5" name="Rectangle 4"/>
          <p:cNvSpPr/>
          <p:nvPr/>
        </p:nvSpPr>
        <p:spPr>
          <a:xfrm>
            <a:off x="1016000" y="3132138"/>
            <a:ext cx="254000" cy="1422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a:defRPr/>
            </a:pPr>
            <a:endParaRPr lang="en-US">
              <a:solidFill>
                <a:srgbClr val="FFFFFF"/>
              </a:solidFill>
              <a:sym typeface="Gill Sans" pitchFamily="-124" charset="0"/>
            </a:endParaRPr>
          </a:p>
        </p:txBody>
      </p:sp>
      <p:sp>
        <p:nvSpPr>
          <p:cNvPr id="2" name="Title 1"/>
          <p:cNvSpPr>
            <a:spLocks noGrp="1"/>
          </p:cNvSpPr>
          <p:nvPr>
            <p:ph type="title"/>
          </p:nvPr>
        </p:nvSpPr>
        <p:spPr>
          <a:xfrm>
            <a:off x="1354667" y="3302000"/>
            <a:ext cx="7620000" cy="1185333"/>
          </a:xfrm>
        </p:spPr>
        <p:txBody>
          <a:bodyPr anchor="t"/>
          <a:lstStyle>
            <a:lvl1pPr algn="r">
              <a:buNone/>
              <a:defRPr sz="36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439334" y="4741333"/>
            <a:ext cx="7535333" cy="1270000"/>
          </a:xfrm>
        </p:spPr>
        <p:txBody>
          <a:bodyPr/>
          <a:lstStyle>
            <a:lvl1pPr marL="0" indent="0" algn="r">
              <a:buNone/>
              <a:defRPr sz="2200">
                <a:solidFill>
                  <a:schemeClr val="tx1">
                    <a:tint val="75000"/>
                  </a:schemeClr>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7112000" y="7061200"/>
            <a:ext cx="2540000" cy="406400"/>
          </a:xfrm>
        </p:spPr>
        <p:txBody>
          <a:bodyPr/>
          <a:lstStyle>
            <a:lvl1pPr>
              <a:defRPr/>
            </a:lvl1pPr>
          </a:lstStyle>
          <a:p>
            <a:fld id="{F10372A5-3383-4231-96F9-FBB30D95E708}" type="datetime1">
              <a:rPr lang="en-US"/>
              <a:pPr/>
              <a:t>10/18/11</a:t>
            </a:fld>
            <a:r>
              <a:rPr lang="en-US"/>
              <a:t>9/2009</a:t>
            </a:r>
          </a:p>
        </p:txBody>
      </p:sp>
      <p:sp>
        <p:nvSpPr>
          <p:cNvPr id="7" name="Footer Placeholder 4"/>
          <p:cNvSpPr>
            <a:spLocks noGrp="1"/>
          </p:cNvSpPr>
          <p:nvPr>
            <p:ph type="ftr" sz="quarter" idx="11"/>
          </p:nvPr>
        </p:nvSpPr>
        <p:spPr>
          <a:xfrm>
            <a:off x="3221038" y="7061200"/>
            <a:ext cx="3860800" cy="406400"/>
          </a:xfrm>
        </p:spPr>
        <p:txBody>
          <a:bodyPr/>
          <a:lstStyle>
            <a:lvl1pPr>
              <a:defRPr/>
            </a:lvl1pPr>
          </a:lstStyle>
          <a:p>
            <a:pPr>
              <a:defRPr/>
            </a:pPr>
            <a:r>
              <a:rPr lang="en-US"/>
              <a:t>First version by Alessandro Agostini and Fausto Giunchiglia Second version by Fausto Giunchiglia and Rui Zhang</a:t>
            </a:r>
          </a:p>
        </p:txBody>
      </p:sp>
      <p:sp>
        <p:nvSpPr>
          <p:cNvPr id="8" name="Slide Number Placeholder 5"/>
          <p:cNvSpPr>
            <a:spLocks noGrp="1"/>
          </p:cNvSpPr>
          <p:nvPr>
            <p:ph type="sldNum" sz="quarter" idx="12"/>
          </p:nvPr>
        </p:nvSpPr>
        <p:spPr>
          <a:xfrm>
            <a:off x="1189038" y="7061200"/>
            <a:ext cx="1689100" cy="406400"/>
          </a:xfrm>
        </p:spPr>
        <p:txBody>
          <a:bodyPr/>
          <a:lstStyle>
            <a:lvl1pPr>
              <a:defRPr b="0"/>
            </a:lvl1pPr>
          </a:lstStyle>
          <a:p>
            <a:fld id="{1997F25B-AB50-45D8-99DC-B289687577B3}"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54000"/>
            <a:ext cx="9144000" cy="10160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508000" y="1354667"/>
            <a:ext cx="449072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5146887" y="1351280"/>
            <a:ext cx="449072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lgn="r">
              <a:defRPr/>
            </a:lvl1pPr>
          </a:lstStyle>
          <a:p>
            <a:fld id="{3E1022DC-4D4A-42DC-AB84-34AAC35080AD}" type="datetime1">
              <a:rPr lang="en-US"/>
              <a:pPr/>
              <a:t>10/18/11</a:t>
            </a:fld>
            <a:r>
              <a:rPr lang="en-US"/>
              <a:t>9/2009</a:t>
            </a:r>
          </a:p>
        </p:txBody>
      </p:sp>
      <p:sp>
        <p:nvSpPr>
          <p:cNvPr id="6" name="Footer Placeholder 5"/>
          <p:cNvSpPr>
            <a:spLocks noGrp="1"/>
          </p:cNvSpPr>
          <p:nvPr>
            <p:ph type="ftr" sz="quarter" idx="11"/>
          </p:nvPr>
        </p:nvSpPr>
        <p:spPr>
          <a:xfrm>
            <a:off x="2151063" y="7062788"/>
            <a:ext cx="5786437" cy="406400"/>
          </a:xfrm>
        </p:spPr>
        <p:txBody>
          <a:bodyPr/>
          <a:lstStyle>
            <a:lvl1pPr algn="ctr">
              <a:defRPr/>
            </a:lvl1pPr>
          </a:lstStyle>
          <a:p>
            <a:pPr>
              <a:defRPr/>
            </a:pPr>
            <a:r>
              <a:rPr lang="en-US"/>
              <a:t>First version by Alessandro Agostini and Fausto Giunchiglia Second version by Fausto Giunchiglia and Rui Zhang</a:t>
            </a:r>
          </a:p>
        </p:txBody>
      </p:sp>
      <p:sp>
        <p:nvSpPr>
          <p:cNvPr id="7" name="Slide Number Placeholder 6"/>
          <p:cNvSpPr>
            <a:spLocks noGrp="1"/>
          </p:cNvSpPr>
          <p:nvPr>
            <p:ph type="sldNum" sz="quarter" idx="12"/>
          </p:nvPr>
        </p:nvSpPr>
        <p:spPr/>
        <p:txBody>
          <a:bodyPr/>
          <a:lstStyle>
            <a:lvl1pPr>
              <a:defRPr/>
            </a:lvl1pPr>
          </a:lstStyle>
          <a:p>
            <a:fld id="{4BBC93EC-DBD8-472F-A57C-8DA93CBCC037}"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254000"/>
            <a:ext cx="9144000" cy="10160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428750"/>
            <a:ext cx="4489098" cy="762000"/>
          </a:xfrm>
          <a:noFill/>
          <a:ln>
            <a:noFill/>
          </a:ln>
        </p:spPr>
        <p:txBody>
          <a:bodyPr anchor="b">
            <a:noAutofit/>
          </a:bodyPr>
          <a:lstStyle>
            <a:lvl1pPr marL="0" indent="0">
              <a:buNone/>
              <a:defRPr sz="2700" b="1">
                <a:solidFill>
                  <a:schemeClr val="accent2"/>
                </a:solidFill>
              </a:defRPr>
            </a:lvl1pPr>
            <a:lvl2pPr>
              <a:buNone/>
              <a:defRPr sz="2200" b="1"/>
            </a:lvl2pPr>
            <a:lvl3pPr>
              <a:buNone/>
              <a:defRPr sz="2000" b="1"/>
            </a:lvl3pPr>
            <a:lvl4pPr>
              <a:buNone/>
              <a:defRPr sz="1800" b="1"/>
            </a:lvl4pPr>
            <a:lvl5pPr>
              <a:buNone/>
              <a:defRPr sz="1800" b="1"/>
            </a:lvl5pPr>
          </a:lstStyle>
          <a:p>
            <a:pPr lvl="0"/>
            <a:r>
              <a:rPr lang="en-US" smtClean="0"/>
              <a:t>Click to edit Master text styles</a:t>
            </a:r>
          </a:p>
        </p:txBody>
      </p:sp>
      <p:sp>
        <p:nvSpPr>
          <p:cNvPr id="4" name="Text Placeholder 3"/>
          <p:cNvSpPr>
            <a:spLocks noGrp="1"/>
          </p:cNvSpPr>
          <p:nvPr>
            <p:ph type="body" sz="half" idx="3"/>
          </p:nvPr>
        </p:nvSpPr>
        <p:spPr>
          <a:xfrm>
            <a:off x="5164667" y="1439333"/>
            <a:ext cx="4490861" cy="762000"/>
          </a:xfrm>
          <a:noFill/>
          <a:ln>
            <a:noFill/>
          </a:ln>
        </p:spPr>
        <p:txBody>
          <a:bodyPr anchor="b"/>
          <a:lstStyle>
            <a:lvl1pPr marL="0" indent="0">
              <a:buNone/>
              <a:defRPr sz="2700" b="1">
                <a:solidFill>
                  <a:schemeClr val="accent2"/>
                </a:solidFill>
              </a:defRPr>
            </a:lvl1pPr>
            <a:lvl2pPr>
              <a:buNone/>
              <a:defRPr sz="2200" b="1"/>
            </a:lvl2pPr>
            <a:lvl3pPr>
              <a:buNone/>
              <a:defRPr sz="2000" b="1"/>
            </a:lvl3pPr>
            <a:lvl4pPr>
              <a:buNone/>
              <a:defRPr sz="1800" b="1"/>
            </a:lvl4pPr>
            <a:lvl5pPr>
              <a:buNone/>
              <a:defRPr sz="1800" b="1"/>
            </a:lvl5pPr>
          </a:lstStyle>
          <a:p>
            <a:pPr lvl="0"/>
            <a:r>
              <a:rPr lang="en-US" smtClean="0"/>
              <a:t>Click to edit Master text styles</a:t>
            </a:r>
          </a:p>
        </p:txBody>
      </p:sp>
      <p:sp>
        <p:nvSpPr>
          <p:cNvPr id="11" name="Content Placeholder 10"/>
          <p:cNvSpPr>
            <a:spLocks noGrp="1"/>
          </p:cNvSpPr>
          <p:nvPr>
            <p:ph sz="quarter" idx="2"/>
          </p:nvPr>
        </p:nvSpPr>
        <p:spPr>
          <a:xfrm>
            <a:off x="508000" y="2370667"/>
            <a:ext cx="4487333" cy="448733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5164667" y="2370667"/>
            <a:ext cx="4487333" cy="448733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lgn="r">
              <a:defRPr/>
            </a:lvl1pPr>
          </a:lstStyle>
          <a:p>
            <a:fld id="{1791F14B-D27B-43FA-B46D-735BE1ECA41C}" type="datetime1">
              <a:rPr lang="en-US"/>
              <a:pPr/>
              <a:t>10/18/11</a:t>
            </a:fld>
            <a:r>
              <a:rPr lang="en-US"/>
              <a:t>9/2009</a:t>
            </a:r>
          </a:p>
        </p:txBody>
      </p:sp>
      <p:sp>
        <p:nvSpPr>
          <p:cNvPr id="8" name="Footer Placeholder 7"/>
          <p:cNvSpPr>
            <a:spLocks noGrp="1"/>
          </p:cNvSpPr>
          <p:nvPr>
            <p:ph type="ftr" sz="quarter" idx="11"/>
          </p:nvPr>
        </p:nvSpPr>
        <p:spPr>
          <a:xfrm>
            <a:off x="2151063" y="7062788"/>
            <a:ext cx="5786437" cy="406400"/>
          </a:xfrm>
        </p:spPr>
        <p:txBody>
          <a:bodyPr/>
          <a:lstStyle>
            <a:lvl1pPr algn="ctr">
              <a:defRPr/>
            </a:lvl1pPr>
          </a:lstStyle>
          <a:p>
            <a:pPr>
              <a:defRPr/>
            </a:pPr>
            <a:r>
              <a:rPr lang="en-US"/>
              <a:t>First version by Alessandro Agostini and Fausto Giunchiglia Second version by Fausto Giunchiglia and Rui Zhang</a:t>
            </a:r>
          </a:p>
        </p:txBody>
      </p:sp>
      <p:sp>
        <p:nvSpPr>
          <p:cNvPr id="9" name="Slide Number Placeholder 8"/>
          <p:cNvSpPr>
            <a:spLocks noGrp="1"/>
          </p:cNvSpPr>
          <p:nvPr>
            <p:ph type="sldNum" sz="quarter" idx="12"/>
          </p:nvPr>
        </p:nvSpPr>
        <p:spPr/>
        <p:txBody>
          <a:bodyPr/>
          <a:lstStyle>
            <a:lvl1pPr>
              <a:defRPr/>
            </a:lvl1pPr>
          </a:lstStyle>
          <a:p>
            <a:fld id="{28E3F382-4557-46EB-B4FA-3C5ED6E7F7CF}"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65137" y="7186613"/>
            <a:ext cx="212725" cy="1333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a:defRPr/>
            </a:pPr>
            <a:endParaRPr lang="en-US">
              <a:solidFill>
                <a:srgbClr val="FFFFFF"/>
              </a:solidFill>
              <a:sym typeface="Gill Sans" pitchFamily="-124" charset="0"/>
            </a:endParaRPr>
          </a:p>
        </p:txBody>
      </p:sp>
      <p:sp>
        <p:nvSpPr>
          <p:cNvPr id="2" name="Title 1"/>
          <p:cNvSpPr>
            <a:spLocks noGrp="1"/>
          </p:cNvSpPr>
          <p:nvPr>
            <p:ph type="title"/>
          </p:nvPr>
        </p:nvSpPr>
        <p:spPr>
          <a:xfrm>
            <a:off x="508000" y="254000"/>
            <a:ext cx="9144000" cy="10160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fld id="{32181670-BB23-4D12-8BA7-42BA09F949C7}" type="datetime1">
              <a:rPr lang="en-US"/>
              <a:pPr/>
              <a:t>10/18/11</a:t>
            </a:fld>
            <a:r>
              <a:rPr lang="en-US"/>
              <a:t>9/2009</a:t>
            </a:r>
          </a:p>
        </p:txBody>
      </p:sp>
      <p:sp>
        <p:nvSpPr>
          <p:cNvPr id="5" name="Footer Placeholder 3"/>
          <p:cNvSpPr>
            <a:spLocks noGrp="1"/>
          </p:cNvSpPr>
          <p:nvPr>
            <p:ph type="ftr" sz="quarter" idx="11"/>
          </p:nvPr>
        </p:nvSpPr>
        <p:spPr/>
        <p:txBody>
          <a:bodyPr/>
          <a:lstStyle>
            <a:lvl1pPr>
              <a:defRPr/>
            </a:lvl1pPr>
          </a:lstStyle>
          <a:p>
            <a:pPr>
              <a:defRPr/>
            </a:pPr>
            <a:r>
              <a:rPr lang="en-US"/>
              <a:t>First version by Alessandro Agostini and Fausto Giunchiglia Second version by Fausto Giunchiglia and Rui Zhang</a:t>
            </a:r>
          </a:p>
        </p:txBody>
      </p:sp>
      <p:sp>
        <p:nvSpPr>
          <p:cNvPr id="6" name="Slide Number Placeholder 4"/>
          <p:cNvSpPr>
            <a:spLocks noGrp="1"/>
          </p:cNvSpPr>
          <p:nvPr>
            <p:ph type="sldNum" sz="quarter" idx="12"/>
          </p:nvPr>
        </p:nvSpPr>
        <p:spPr/>
        <p:txBody>
          <a:bodyPr/>
          <a:lstStyle>
            <a:lvl1pPr>
              <a:defRPr/>
            </a:lvl1pPr>
          </a:lstStyle>
          <a:p>
            <a:fld id="{30AB4627-A1BD-4F7E-BE7F-459267B5624E}"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508000" y="7059613"/>
            <a:ext cx="9144000" cy="0"/>
          </a:xfrm>
          <a:prstGeom prst="line">
            <a:avLst/>
          </a:prstGeom>
          <a:noFill/>
          <a:ln w="9525" cap="flat" cmpd="sng" algn="ctr">
            <a:solidFill>
              <a:schemeClr val="accent2"/>
            </a:solidFill>
            <a:prstDash val="dash"/>
            <a:round/>
            <a:headEnd type="none" w="med" len="med"/>
            <a:tailEnd type="none" w="med" len="med"/>
          </a:ln>
          <a:effectLst/>
        </p:spPr>
        <p:txBody>
          <a:bodyPr lIns="101599" tIns="50799" rIns="101599" bIns="50799"/>
          <a:lstStyle/>
          <a:p>
            <a:pPr algn="ctr">
              <a:defRPr/>
            </a:pPr>
            <a:endParaRPr lang="en-US">
              <a:latin typeface="Gill Sans" pitchFamily="20" charset="0"/>
              <a:ea typeface="Gill Sans" pitchFamily="20" charset="0"/>
              <a:cs typeface="Gill Sans" pitchFamily="20" charset="0"/>
              <a:sym typeface="Gill Sans" pitchFamily="20" charset="0"/>
            </a:endParaRPr>
          </a:p>
        </p:txBody>
      </p:sp>
      <p:sp>
        <p:nvSpPr>
          <p:cNvPr id="3" name="Isosceles Triangle 2"/>
          <p:cNvSpPr>
            <a:spLocks noChangeAspect="1"/>
          </p:cNvSpPr>
          <p:nvPr/>
        </p:nvSpPr>
        <p:spPr>
          <a:xfrm rot="5400000">
            <a:off x="465137" y="7186613"/>
            <a:ext cx="212725" cy="1333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a:defRPr/>
            </a:pPr>
            <a:endParaRPr lang="en-US">
              <a:solidFill>
                <a:srgbClr val="FFFFFF"/>
              </a:solidFill>
              <a:sym typeface="Gill Sans" pitchFamily="-124" charset="0"/>
            </a:endParaRPr>
          </a:p>
        </p:txBody>
      </p:sp>
      <p:sp>
        <p:nvSpPr>
          <p:cNvPr id="4" name="Date Placeholder 1"/>
          <p:cNvSpPr>
            <a:spLocks noGrp="1"/>
          </p:cNvSpPr>
          <p:nvPr>
            <p:ph type="dt" sz="half" idx="10"/>
          </p:nvPr>
        </p:nvSpPr>
        <p:spPr/>
        <p:txBody>
          <a:bodyPr/>
          <a:lstStyle>
            <a:lvl1pPr>
              <a:defRPr/>
            </a:lvl1pPr>
          </a:lstStyle>
          <a:p>
            <a:fld id="{A35DC44A-D5F4-447D-9418-01093F6D209D}" type="datetime1">
              <a:rPr lang="en-US"/>
              <a:pPr/>
              <a:t>10/18/11</a:t>
            </a:fld>
            <a:r>
              <a:rPr lang="en-US"/>
              <a:t>9/2009</a:t>
            </a:r>
          </a:p>
        </p:txBody>
      </p:sp>
      <p:sp>
        <p:nvSpPr>
          <p:cNvPr id="5" name="Footer Placeholder 2"/>
          <p:cNvSpPr>
            <a:spLocks noGrp="1"/>
          </p:cNvSpPr>
          <p:nvPr>
            <p:ph type="ftr" sz="quarter" idx="11"/>
          </p:nvPr>
        </p:nvSpPr>
        <p:spPr/>
        <p:txBody>
          <a:bodyPr/>
          <a:lstStyle>
            <a:lvl1pPr>
              <a:defRPr/>
            </a:lvl1pPr>
          </a:lstStyle>
          <a:p>
            <a:pPr>
              <a:defRPr/>
            </a:pPr>
            <a:r>
              <a:rPr lang="en-US"/>
              <a:t>First version by Alessandro Agostini and Fausto Giunchiglia Second version by Fausto Giunchiglia and Rui Zhang</a:t>
            </a:r>
          </a:p>
        </p:txBody>
      </p:sp>
      <p:sp>
        <p:nvSpPr>
          <p:cNvPr id="6" name="Slide Number Placeholder 3"/>
          <p:cNvSpPr>
            <a:spLocks noGrp="1"/>
          </p:cNvSpPr>
          <p:nvPr>
            <p:ph type="sldNum" sz="quarter" idx="12"/>
          </p:nvPr>
        </p:nvSpPr>
        <p:spPr/>
        <p:txBody>
          <a:bodyPr/>
          <a:lstStyle>
            <a:lvl1pPr>
              <a:defRPr/>
            </a:lvl1pPr>
          </a:lstStyle>
          <a:p>
            <a:fld id="{74223F97-F5B0-45AA-830B-C38337CB8C01}"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08000" y="7059613"/>
            <a:ext cx="9144000" cy="0"/>
          </a:xfrm>
          <a:prstGeom prst="line">
            <a:avLst/>
          </a:prstGeom>
          <a:noFill/>
          <a:ln w="9525" cap="flat" cmpd="sng" algn="ctr">
            <a:solidFill>
              <a:schemeClr val="accent2"/>
            </a:solidFill>
            <a:prstDash val="dash"/>
            <a:round/>
            <a:headEnd type="none" w="med" len="med"/>
            <a:tailEnd type="none" w="med" len="med"/>
          </a:ln>
          <a:effectLst/>
        </p:spPr>
        <p:txBody>
          <a:bodyPr lIns="101599" tIns="50799" rIns="101599" bIns="50799"/>
          <a:lstStyle/>
          <a:p>
            <a:pPr algn="ctr">
              <a:defRPr/>
            </a:pPr>
            <a:endParaRPr lang="en-US">
              <a:latin typeface="Gill Sans" pitchFamily="20" charset="0"/>
              <a:ea typeface="Gill Sans" pitchFamily="20" charset="0"/>
              <a:cs typeface="Gill Sans" pitchFamily="20" charset="0"/>
              <a:sym typeface="Gill Sans" pitchFamily="20" charset="0"/>
            </a:endParaRPr>
          </a:p>
        </p:txBody>
      </p:sp>
      <p:sp>
        <p:nvSpPr>
          <p:cNvPr id="6" name="Straight Connector 5"/>
          <p:cNvSpPr>
            <a:spLocks noChangeShapeType="1"/>
          </p:cNvSpPr>
          <p:nvPr/>
        </p:nvSpPr>
        <p:spPr bwMode="auto">
          <a:xfrm rot="5400000">
            <a:off x="3511550" y="3694113"/>
            <a:ext cx="6705600" cy="0"/>
          </a:xfrm>
          <a:prstGeom prst="line">
            <a:avLst/>
          </a:prstGeom>
          <a:noFill/>
          <a:ln w="9525" cap="flat" cmpd="sng" algn="ctr">
            <a:solidFill>
              <a:schemeClr val="accent2"/>
            </a:solidFill>
            <a:prstDash val="dash"/>
            <a:round/>
            <a:headEnd type="none" w="med" len="med"/>
            <a:tailEnd type="none" w="med" len="med"/>
          </a:ln>
          <a:effectLst/>
        </p:spPr>
        <p:txBody>
          <a:bodyPr lIns="101599" tIns="50799" rIns="101599" bIns="50799"/>
          <a:lstStyle/>
          <a:p>
            <a:pPr algn="ctr">
              <a:defRPr/>
            </a:pPr>
            <a:endParaRPr lang="en-US" dirty="0">
              <a:latin typeface="Gill Sans" pitchFamily="20" charset="0"/>
              <a:ea typeface="Gill Sans" pitchFamily="20" charset="0"/>
              <a:cs typeface="Gill Sans" pitchFamily="20" charset="0"/>
              <a:sym typeface="Gill Sans" pitchFamily="20" charset="0"/>
            </a:endParaRPr>
          </a:p>
        </p:txBody>
      </p:sp>
      <p:sp>
        <p:nvSpPr>
          <p:cNvPr id="7" name="Isosceles Triangle 6"/>
          <p:cNvSpPr>
            <a:spLocks noChangeAspect="1"/>
          </p:cNvSpPr>
          <p:nvPr/>
        </p:nvSpPr>
        <p:spPr>
          <a:xfrm rot="5400000">
            <a:off x="465137" y="7186613"/>
            <a:ext cx="212725" cy="1333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a:defRPr/>
            </a:pPr>
            <a:endParaRPr lang="en-US">
              <a:solidFill>
                <a:srgbClr val="FFFFFF"/>
              </a:solidFill>
              <a:sym typeface="Gill Sans" pitchFamily="-124" charset="0"/>
            </a:endParaRPr>
          </a:p>
        </p:txBody>
      </p:sp>
      <p:sp>
        <p:nvSpPr>
          <p:cNvPr id="2" name="Title 1"/>
          <p:cNvSpPr>
            <a:spLocks noGrp="1"/>
          </p:cNvSpPr>
          <p:nvPr>
            <p:ph type="title"/>
          </p:nvPr>
        </p:nvSpPr>
        <p:spPr>
          <a:xfrm>
            <a:off x="7027333" y="338667"/>
            <a:ext cx="2794000" cy="931333"/>
          </a:xfrm>
        </p:spPr>
        <p:txBody>
          <a:bodyPr>
            <a:noAutofit/>
          </a:bodyPr>
          <a:lstStyle>
            <a:lvl1pPr algn="l">
              <a:buNone/>
              <a:defRPr sz="22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7027333" y="1354667"/>
            <a:ext cx="2794000" cy="5381626"/>
          </a:xfrm>
        </p:spPr>
        <p:txBody>
          <a:bodyPr/>
          <a:lstStyle>
            <a:lvl1pPr marL="0" indent="0">
              <a:lnSpc>
                <a:spcPts val="2444"/>
              </a:lnSpc>
              <a:spcAft>
                <a:spcPts val="1111"/>
              </a:spcAft>
              <a:buNone/>
              <a:defRPr sz="1800">
                <a:solidFill>
                  <a:schemeClr val="tx2"/>
                </a:solidFill>
              </a:defRPr>
            </a:lvl1pPr>
            <a:lvl2pPr>
              <a:buNone/>
              <a:defRPr sz="1300"/>
            </a:lvl2pPr>
            <a:lvl3pPr>
              <a:buNone/>
              <a:defRPr sz="1100"/>
            </a:lvl3pPr>
            <a:lvl4pPr>
              <a:buNone/>
              <a:defRPr sz="1000"/>
            </a:lvl4pPr>
            <a:lvl5pPr>
              <a:buNone/>
              <a:defRPr sz="1000"/>
            </a:lvl5pPr>
          </a:lstStyle>
          <a:p>
            <a:pPr lvl="0"/>
            <a:r>
              <a:rPr lang="en-US" smtClean="0"/>
              <a:t>Click to edit Master text styles</a:t>
            </a:r>
          </a:p>
        </p:txBody>
      </p:sp>
      <p:sp>
        <p:nvSpPr>
          <p:cNvPr id="12" name="Content Placeholder 11"/>
          <p:cNvSpPr>
            <a:spLocks noGrp="1"/>
          </p:cNvSpPr>
          <p:nvPr>
            <p:ph sz="quarter" idx="1"/>
          </p:nvPr>
        </p:nvSpPr>
        <p:spPr>
          <a:xfrm>
            <a:off x="338667" y="338667"/>
            <a:ext cx="6350000" cy="635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fld id="{580EE52B-A806-43FF-81A2-5A05A15F6A3E}" type="datetime1">
              <a:rPr lang="en-US"/>
              <a:pPr/>
              <a:t>10/18/11</a:t>
            </a:fld>
            <a:r>
              <a:rPr lang="en-US"/>
              <a:t>9/2009</a:t>
            </a:r>
          </a:p>
        </p:txBody>
      </p:sp>
      <p:sp>
        <p:nvSpPr>
          <p:cNvPr id="9" name="Footer Placeholder 5"/>
          <p:cNvSpPr>
            <a:spLocks noGrp="1"/>
          </p:cNvSpPr>
          <p:nvPr>
            <p:ph type="ftr" sz="quarter" idx="11"/>
          </p:nvPr>
        </p:nvSpPr>
        <p:spPr/>
        <p:txBody>
          <a:bodyPr/>
          <a:lstStyle>
            <a:lvl1pPr>
              <a:defRPr/>
            </a:lvl1pPr>
          </a:lstStyle>
          <a:p>
            <a:pPr>
              <a:defRPr/>
            </a:pPr>
            <a:r>
              <a:rPr lang="en-US"/>
              <a:t>First version by Alessandro Agostini and Fausto Giunchiglia Second version by Fausto Giunchiglia and Rui Zhang</a:t>
            </a:r>
          </a:p>
        </p:txBody>
      </p:sp>
      <p:sp>
        <p:nvSpPr>
          <p:cNvPr id="10" name="Slide Number Placeholder 6"/>
          <p:cNvSpPr>
            <a:spLocks noGrp="1"/>
          </p:cNvSpPr>
          <p:nvPr>
            <p:ph type="sldNum" sz="quarter" idx="12"/>
          </p:nvPr>
        </p:nvSpPr>
        <p:spPr/>
        <p:txBody>
          <a:bodyPr/>
          <a:lstStyle>
            <a:lvl1pPr>
              <a:defRPr/>
            </a:lvl1pPr>
          </a:lstStyle>
          <a:p>
            <a:fld id="{C5B7AFC5-4F54-48CE-B03B-3CB3904DCF46}"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08000" y="7059613"/>
            <a:ext cx="9144000" cy="0"/>
          </a:xfrm>
          <a:prstGeom prst="line">
            <a:avLst/>
          </a:prstGeom>
          <a:noFill/>
          <a:ln w="9525" cap="flat" cmpd="sng" algn="ctr">
            <a:solidFill>
              <a:schemeClr val="accent2"/>
            </a:solidFill>
            <a:prstDash val="dash"/>
            <a:round/>
            <a:headEnd type="none" w="med" len="med"/>
            <a:tailEnd type="none" w="med" len="med"/>
          </a:ln>
          <a:effectLst/>
        </p:spPr>
        <p:txBody>
          <a:bodyPr lIns="101599" tIns="50799" rIns="101599" bIns="50799"/>
          <a:lstStyle/>
          <a:p>
            <a:pPr algn="ctr">
              <a:defRPr/>
            </a:pPr>
            <a:endParaRPr lang="en-US">
              <a:latin typeface="Gill Sans" pitchFamily="20" charset="0"/>
              <a:ea typeface="Gill Sans" pitchFamily="20" charset="0"/>
              <a:cs typeface="Gill Sans" pitchFamily="20" charset="0"/>
              <a:sym typeface="Gill Sans" pitchFamily="20" charset="0"/>
            </a:endParaRPr>
          </a:p>
        </p:txBody>
      </p:sp>
      <p:sp>
        <p:nvSpPr>
          <p:cNvPr id="6" name="Isosceles Triangle 5"/>
          <p:cNvSpPr>
            <a:spLocks noChangeAspect="1"/>
          </p:cNvSpPr>
          <p:nvPr/>
        </p:nvSpPr>
        <p:spPr>
          <a:xfrm rot="5400000">
            <a:off x="465137" y="7186613"/>
            <a:ext cx="212725" cy="1333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a:defRPr/>
            </a:pPr>
            <a:endParaRPr lang="en-US">
              <a:solidFill>
                <a:srgbClr val="FFFFFF"/>
              </a:solidFill>
              <a:sym typeface="Gill Sans" pitchFamily="-124" charset="0"/>
            </a:endParaRPr>
          </a:p>
        </p:txBody>
      </p:sp>
      <p:sp>
        <p:nvSpPr>
          <p:cNvPr id="7" name="Rectangle 6"/>
          <p:cNvSpPr/>
          <p:nvPr/>
        </p:nvSpPr>
        <p:spPr>
          <a:xfrm>
            <a:off x="508000" y="557213"/>
            <a:ext cx="203200" cy="7620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a:defRPr/>
            </a:pPr>
            <a:endParaRPr lang="en-US">
              <a:solidFill>
                <a:srgbClr val="FFFFFF"/>
              </a:solidFill>
              <a:sym typeface="Gill Sans" pitchFamily="-124" charset="0"/>
            </a:endParaRPr>
          </a:p>
        </p:txBody>
      </p:sp>
      <p:sp>
        <p:nvSpPr>
          <p:cNvPr id="2" name="Title 1"/>
          <p:cNvSpPr>
            <a:spLocks noGrp="1"/>
          </p:cNvSpPr>
          <p:nvPr>
            <p:ph type="title"/>
          </p:nvPr>
        </p:nvSpPr>
        <p:spPr>
          <a:xfrm>
            <a:off x="508000" y="556507"/>
            <a:ext cx="9144000" cy="749653"/>
          </a:xfrm>
          <a:ln>
            <a:solidFill>
              <a:schemeClr val="accent1"/>
            </a:solidFill>
          </a:ln>
        </p:spPr>
        <p:txBody>
          <a:bodyPr lIns="304797" anchor="ctr"/>
          <a:lstStyle>
            <a:lvl1pPr algn="r">
              <a:buNone/>
              <a:defRPr sz="22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508000" y="2116667"/>
            <a:ext cx="9144000" cy="4744720"/>
          </a:xfrm>
          <a:solidFill>
            <a:schemeClr val="tx1">
              <a:shade val="50000"/>
            </a:schemeClr>
          </a:solidFill>
          <a:ln>
            <a:noFill/>
          </a:ln>
          <a:effectLst/>
        </p:spPr>
        <p:txBody>
          <a:bodyPr>
            <a:normAutofit/>
          </a:bodyPr>
          <a:lstStyle>
            <a:lvl1pPr marL="0" indent="0">
              <a:spcBef>
                <a:spcPts val="667"/>
              </a:spcBef>
              <a:buNone/>
              <a:defRPr sz="36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08000" y="1354667"/>
            <a:ext cx="9144000" cy="592667"/>
          </a:xfrm>
        </p:spPr>
        <p:txBody>
          <a:bodyPr anchor="ctr"/>
          <a:lstStyle>
            <a:lvl1pPr marL="0" indent="0" algn="l">
              <a:buFontTx/>
              <a:buNone/>
              <a:defRPr sz="1600"/>
            </a:lvl1pPr>
            <a:lvl2pPr>
              <a:defRPr sz="1300"/>
            </a:lvl2pPr>
            <a:lvl3pPr>
              <a:defRPr sz="1100"/>
            </a:lvl3pPr>
            <a:lvl4pPr>
              <a:defRPr sz="1000"/>
            </a:lvl4pPr>
            <a:lvl5pPr>
              <a:defRPr sz="10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fld id="{1DA6BE6F-5BCD-428F-ABCA-4E286CECEA13}" type="datetime1">
              <a:rPr lang="en-US"/>
              <a:pPr/>
              <a:t>10/18/11</a:t>
            </a:fld>
            <a:r>
              <a:rPr lang="en-US"/>
              <a:t>9/2009</a:t>
            </a:r>
          </a:p>
        </p:txBody>
      </p:sp>
      <p:sp>
        <p:nvSpPr>
          <p:cNvPr id="9" name="Footer Placeholder 5"/>
          <p:cNvSpPr>
            <a:spLocks noGrp="1"/>
          </p:cNvSpPr>
          <p:nvPr>
            <p:ph type="ftr" sz="quarter" idx="11"/>
          </p:nvPr>
        </p:nvSpPr>
        <p:spPr/>
        <p:txBody>
          <a:bodyPr/>
          <a:lstStyle>
            <a:lvl1pPr>
              <a:defRPr/>
            </a:lvl1pPr>
          </a:lstStyle>
          <a:p>
            <a:pPr>
              <a:defRPr/>
            </a:pPr>
            <a:r>
              <a:rPr lang="en-US"/>
              <a:t>First version by Alessandro Agostini and Fausto Giunchiglia Second version by Fausto Giunchiglia and Rui Zhang</a:t>
            </a:r>
          </a:p>
        </p:txBody>
      </p:sp>
      <p:sp>
        <p:nvSpPr>
          <p:cNvPr id="10" name="Slide Number Placeholder 6"/>
          <p:cNvSpPr>
            <a:spLocks noGrp="1"/>
          </p:cNvSpPr>
          <p:nvPr>
            <p:ph type="sldNum" sz="quarter" idx="12"/>
          </p:nvPr>
        </p:nvSpPr>
        <p:spPr/>
        <p:txBody>
          <a:bodyPr/>
          <a:lstStyle>
            <a:lvl1pPr>
              <a:defRPr b="0"/>
            </a:lvl1pPr>
          </a:lstStyle>
          <a:p>
            <a:fld id="{E443E319-B15C-4880-B046-E4F0D4374E74}"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508000" y="169863"/>
            <a:ext cx="9144000" cy="1100137"/>
          </a:xfrm>
          <a:prstGeom prst="rect">
            <a:avLst/>
          </a:prstGeom>
          <a:noFill/>
          <a:ln w="9525">
            <a:noFill/>
            <a:miter lim="800000"/>
            <a:headEnd/>
            <a:tailEnd/>
          </a:ln>
        </p:spPr>
        <p:txBody>
          <a:bodyPr vert="horz" wrap="square" lIns="101599" tIns="50799" rIns="101599" bIns="50799"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508000" y="1354138"/>
            <a:ext cx="9144000" cy="5456237"/>
          </a:xfrm>
          <a:prstGeom prst="rect">
            <a:avLst/>
          </a:prstGeom>
          <a:noFill/>
          <a:ln w="9525">
            <a:noFill/>
            <a:miter lim="800000"/>
            <a:headEnd/>
            <a:tailEnd/>
          </a:ln>
        </p:spPr>
        <p:txBody>
          <a:bodyPr vert="horz" wrap="square" lIns="101599" tIns="50799" rIns="101599" bIns="5079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7112000" y="7062788"/>
            <a:ext cx="2543175" cy="406400"/>
          </a:xfrm>
          <a:prstGeom prst="rect">
            <a:avLst/>
          </a:prstGeom>
        </p:spPr>
        <p:txBody>
          <a:bodyPr vert="horz" wrap="square" lIns="101599" tIns="50799" rIns="101599" bIns="50799" numCol="1" anchor="t" anchorCtr="0" compatLnSpc="1">
            <a:prstTxWarp prst="textNoShape">
              <a:avLst/>
            </a:prstTxWarp>
          </a:bodyPr>
          <a:lstStyle>
            <a:lvl1pPr>
              <a:defRPr sz="1600">
                <a:solidFill>
                  <a:schemeClr val="tx2"/>
                </a:solidFill>
              </a:defRPr>
            </a:lvl1pPr>
          </a:lstStyle>
          <a:p>
            <a:fld id="{FC75F99A-D785-404C-A543-6B8D8CEF0960}" type="datetime1">
              <a:rPr lang="en-US"/>
              <a:pPr/>
              <a:t>10/18/11</a:t>
            </a:fld>
            <a:r>
              <a:rPr lang="en-US"/>
              <a:t>9/2009</a:t>
            </a:r>
          </a:p>
        </p:txBody>
      </p:sp>
      <p:sp>
        <p:nvSpPr>
          <p:cNvPr id="3" name="Footer Placeholder 2"/>
          <p:cNvSpPr>
            <a:spLocks noGrp="1"/>
          </p:cNvSpPr>
          <p:nvPr>
            <p:ph type="ftr" sz="quarter" idx="3"/>
          </p:nvPr>
        </p:nvSpPr>
        <p:spPr>
          <a:xfrm>
            <a:off x="3221038" y="7062788"/>
            <a:ext cx="3894137" cy="406400"/>
          </a:xfrm>
          <a:prstGeom prst="rect">
            <a:avLst/>
          </a:prstGeom>
        </p:spPr>
        <p:txBody>
          <a:bodyPr vert="horz" wrap="square" lIns="101599" tIns="50799" rIns="101599" bIns="50799" numCol="1" anchor="t" anchorCtr="0" compatLnSpc="1">
            <a:prstTxWarp prst="textNoShape">
              <a:avLst/>
            </a:prstTxWarp>
          </a:bodyPr>
          <a:lstStyle>
            <a:lvl1pPr algn="r">
              <a:defRPr sz="1600">
                <a:solidFill>
                  <a:schemeClr val="tx2"/>
                </a:solidFill>
                <a:latin typeface="Gill Sans" pitchFamily="-124" charset="0"/>
                <a:ea typeface="+mn-ea"/>
                <a:cs typeface="+mn-cs"/>
                <a:sym typeface="Gill Sans" pitchFamily="-124" charset="0"/>
              </a:defRPr>
            </a:lvl1pPr>
          </a:lstStyle>
          <a:p>
            <a:pPr>
              <a:defRPr/>
            </a:pPr>
            <a:r>
              <a:rPr lang="en-US"/>
              <a:t>First version by Alessandro Agostini and Fausto Giunchiglia Second version by Fausto Giunchiglia and Rui Zhang</a:t>
            </a:r>
          </a:p>
        </p:txBody>
      </p:sp>
      <p:sp>
        <p:nvSpPr>
          <p:cNvPr id="23" name="Slide Number Placeholder 22"/>
          <p:cNvSpPr>
            <a:spLocks noGrp="1"/>
          </p:cNvSpPr>
          <p:nvPr>
            <p:ph type="sldNum" sz="quarter" idx="4"/>
          </p:nvPr>
        </p:nvSpPr>
        <p:spPr>
          <a:xfrm>
            <a:off x="681038" y="7062788"/>
            <a:ext cx="2200275" cy="406400"/>
          </a:xfrm>
          <a:prstGeom prst="rect">
            <a:avLst/>
          </a:prstGeom>
        </p:spPr>
        <p:txBody>
          <a:bodyPr vert="horz" wrap="square" lIns="101599" tIns="50799" rIns="101599" bIns="50799" numCol="1" anchor="t" anchorCtr="0" compatLnSpc="1">
            <a:prstTxWarp prst="textNoShape">
              <a:avLst/>
            </a:prstTxWarp>
          </a:bodyPr>
          <a:lstStyle>
            <a:lvl1pPr>
              <a:defRPr sz="1600" b="1">
                <a:solidFill>
                  <a:schemeClr val="tx2"/>
                </a:solidFill>
              </a:defRPr>
            </a:lvl1pPr>
          </a:lstStyle>
          <a:p>
            <a:fld id="{FC633E61-9E5A-4376-B69E-1F306FB9A8C5}" type="slidenum">
              <a:rPr lang="en-US"/>
              <a:pPr/>
              <a:t>‹#›</a:t>
            </a:fld>
            <a:endParaRPr lang="en-US" sz="1800"/>
          </a:p>
        </p:txBody>
      </p:sp>
      <p:sp>
        <p:nvSpPr>
          <p:cNvPr id="28" name="Straight Connector 27"/>
          <p:cNvSpPr>
            <a:spLocks noChangeShapeType="1"/>
          </p:cNvSpPr>
          <p:nvPr/>
        </p:nvSpPr>
        <p:spPr bwMode="auto">
          <a:xfrm>
            <a:off x="508000" y="7059613"/>
            <a:ext cx="9144000" cy="0"/>
          </a:xfrm>
          <a:prstGeom prst="line">
            <a:avLst/>
          </a:prstGeom>
          <a:noFill/>
          <a:ln w="9525" cap="flat" cmpd="sng" algn="ctr">
            <a:solidFill>
              <a:schemeClr val="accent2"/>
            </a:solidFill>
            <a:prstDash val="dash"/>
            <a:round/>
            <a:headEnd type="none" w="med" len="med"/>
            <a:tailEnd type="none" w="med" len="med"/>
          </a:ln>
          <a:effectLst/>
        </p:spPr>
        <p:txBody>
          <a:bodyPr lIns="101599" tIns="50799" rIns="101599" bIns="50799"/>
          <a:lstStyle/>
          <a:p>
            <a:pPr algn="ctr">
              <a:defRPr/>
            </a:pPr>
            <a:endParaRPr lang="en-US">
              <a:latin typeface="Gill Sans" pitchFamily="20" charset="0"/>
              <a:ea typeface="Gill Sans" pitchFamily="20" charset="0"/>
              <a:cs typeface="Gill Sans" pitchFamily="20" charset="0"/>
              <a:sym typeface="Gill Sans" pitchFamily="20" charset="0"/>
            </a:endParaRPr>
          </a:p>
        </p:txBody>
      </p:sp>
      <p:sp>
        <p:nvSpPr>
          <p:cNvPr id="29" name="Straight Connector 28"/>
          <p:cNvSpPr>
            <a:spLocks noChangeShapeType="1"/>
          </p:cNvSpPr>
          <p:nvPr/>
        </p:nvSpPr>
        <p:spPr bwMode="auto">
          <a:xfrm>
            <a:off x="508000" y="1270000"/>
            <a:ext cx="9144000" cy="0"/>
          </a:xfrm>
          <a:prstGeom prst="line">
            <a:avLst/>
          </a:prstGeom>
          <a:noFill/>
          <a:ln w="9525" cap="flat" cmpd="sng" algn="ctr">
            <a:solidFill>
              <a:schemeClr val="accent2"/>
            </a:solidFill>
            <a:prstDash val="dash"/>
            <a:round/>
            <a:headEnd type="none" w="med" len="med"/>
            <a:tailEnd type="none" w="med" len="med"/>
          </a:ln>
          <a:effectLst/>
        </p:spPr>
        <p:txBody>
          <a:bodyPr lIns="101599" tIns="50799" rIns="101599" bIns="50799"/>
          <a:lstStyle/>
          <a:p>
            <a:pPr algn="ctr">
              <a:defRPr/>
            </a:pPr>
            <a:endParaRPr lang="en-US">
              <a:latin typeface="Gill Sans" pitchFamily="20" charset="0"/>
              <a:ea typeface="Gill Sans" pitchFamily="20" charset="0"/>
              <a:cs typeface="Gill Sans" pitchFamily="20" charset="0"/>
              <a:sym typeface="Gill Sans" pitchFamily="20" charset="0"/>
            </a:endParaRPr>
          </a:p>
        </p:txBody>
      </p:sp>
      <p:sp>
        <p:nvSpPr>
          <p:cNvPr id="10" name="Isosceles Triangle 9"/>
          <p:cNvSpPr>
            <a:spLocks noChangeAspect="1"/>
          </p:cNvSpPr>
          <p:nvPr/>
        </p:nvSpPr>
        <p:spPr>
          <a:xfrm rot="5400000">
            <a:off x="465137" y="7186613"/>
            <a:ext cx="212725" cy="1333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a:defRPr/>
            </a:pPr>
            <a:endParaRPr lang="en-US">
              <a:solidFill>
                <a:srgbClr val="FFFFFF"/>
              </a:solidFill>
              <a:sym typeface="Gill Sans" pitchFamily="-124" charset="0"/>
            </a:endParaRPr>
          </a:p>
        </p:txBody>
      </p:sp>
    </p:spTree>
  </p:cSld>
  <p:clrMap bg1="lt1" tx1="dk1" bg2="lt2" tx2="dk2" accent1="accent1" accent2="accent2" accent3="accent3" accent4="accent4" accent5="accent5" accent6="accent6" hlink="hlink" folHlink="folHlink"/>
  <p:sldLayoutIdLst>
    <p:sldLayoutId id="2147484601" r:id="rId1"/>
    <p:sldLayoutId id="2147484602" r:id="rId2"/>
    <p:sldLayoutId id="2147484603" r:id="rId3"/>
    <p:sldLayoutId id="2147484604" r:id="rId4"/>
    <p:sldLayoutId id="2147484605" r:id="rId5"/>
    <p:sldLayoutId id="2147484606" r:id="rId6"/>
    <p:sldLayoutId id="2147484607" r:id="rId7"/>
    <p:sldLayoutId id="2147484608" r:id="rId8"/>
    <p:sldLayoutId id="2147484609" r:id="rId9"/>
    <p:sldLayoutId id="2147484610" r:id="rId10"/>
    <p:sldLayoutId id="2147484611" r:id="rId11"/>
  </p:sldLayoutIdLst>
  <p:transition/>
  <p:hf hdr="0"/>
  <p:txStyles>
    <p:titleStyle>
      <a:lvl1pPr algn="l" rtl="0" eaLnBrk="0" fontAlgn="base" hangingPunct="0">
        <a:spcBef>
          <a:spcPct val="0"/>
        </a:spcBef>
        <a:spcAft>
          <a:spcPct val="0"/>
        </a:spcAft>
        <a:defRPr sz="36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tx2"/>
          </a:solidFill>
          <a:latin typeface="Bookman Old Style"/>
          <a:ea typeface="ＭＳ Ｐゴシック" charset="-128"/>
          <a:cs typeface="ＭＳ Ｐゴシック" charset="-128"/>
        </a:defRPr>
      </a:lvl2pPr>
      <a:lvl3pPr algn="l" rtl="0" eaLnBrk="0" fontAlgn="base" hangingPunct="0">
        <a:spcBef>
          <a:spcPct val="0"/>
        </a:spcBef>
        <a:spcAft>
          <a:spcPct val="0"/>
        </a:spcAft>
        <a:defRPr sz="3600">
          <a:solidFill>
            <a:schemeClr val="tx2"/>
          </a:solidFill>
          <a:latin typeface="Bookman Old Style"/>
          <a:ea typeface="ＭＳ Ｐゴシック" charset="-128"/>
          <a:cs typeface="ＭＳ Ｐゴシック" charset="-128"/>
        </a:defRPr>
      </a:lvl3pPr>
      <a:lvl4pPr algn="l" rtl="0" eaLnBrk="0" fontAlgn="base" hangingPunct="0">
        <a:spcBef>
          <a:spcPct val="0"/>
        </a:spcBef>
        <a:spcAft>
          <a:spcPct val="0"/>
        </a:spcAft>
        <a:defRPr sz="3600">
          <a:solidFill>
            <a:schemeClr val="tx2"/>
          </a:solidFill>
          <a:latin typeface="Bookman Old Style"/>
          <a:ea typeface="ＭＳ Ｐゴシック" charset="-128"/>
          <a:cs typeface="ＭＳ Ｐゴシック" charset="-128"/>
        </a:defRPr>
      </a:lvl4pPr>
      <a:lvl5pPr algn="l" rtl="0" eaLnBrk="0" fontAlgn="base" hangingPunct="0">
        <a:spcBef>
          <a:spcPct val="0"/>
        </a:spcBef>
        <a:spcAft>
          <a:spcPct val="0"/>
        </a:spcAft>
        <a:defRPr sz="3600">
          <a:solidFill>
            <a:schemeClr val="tx2"/>
          </a:solidFill>
          <a:latin typeface="Bookman Old Style"/>
          <a:ea typeface="ＭＳ Ｐゴシック" charset="-128"/>
          <a:cs typeface="ＭＳ Ｐゴシック" charset="-128"/>
        </a:defRPr>
      </a:lvl5pPr>
      <a:lvl6pPr marL="457200" algn="l" rtl="0" fontAlgn="base">
        <a:spcBef>
          <a:spcPct val="0"/>
        </a:spcBef>
        <a:spcAft>
          <a:spcPct val="0"/>
        </a:spcAft>
        <a:defRPr sz="3600">
          <a:solidFill>
            <a:schemeClr val="tx2"/>
          </a:solidFill>
          <a:latin typeface="Bookman Old Style"/>
        </a:defRPr>
      </a:lvl6pPr>
      <a:lvl7pPr marL="914400" algn="l" rtl="0" fontAlgn="base">
        <a:spcBef>
          <a:spcPct val="0"/>
        </a:spcBef>
        <a:spcAft>
          <a:spcPct val="0"/>
        </a:spcAft>
        <a:defRPr sz="3600">
          <a:solidFill>
            <a:schemeClr val="tx2"/>
          </a:solidFill>
          <a:latin typeface="Bookman Old Style"/>
        </a:defRPr>
      </a:lvl7pPr>
      <a:lvl8pPr marL="1371600" algn="l" rtl="0" fontAlgn="base">
        <a:spcBef>
          <a:spcPct val="0"/>
        </a:spcBef>
        <a:spcAft>
          <a:spcPct val="0"/>
        </a:spcAft>
        <a:defRPr sz="3600">
          <a:solidFill>
            <a:schemeClr val="tx2"/>
          </a:solidFill>
          <a:latin typeface="Bookman Old Style"/>
        </a:defRPr>
      </a:lvl8pPr>
      <a:lvl9pPr marL="1828800" algn="l" rtl="0" fontAlgn="base">
        <a:spcBef>
          <a:spcPct val="0"/>
        </a:spcBef>
        <a:spcAft>
          <a:spcPct val="0"/>
        </a:spcAft>
        <a:defRPr sz="3600">
          <a:solidFill>
            <a:schemeClr val="tx2"/>
          </a:solidFill>
          <a:latin typeface="Bookman Old Style"/>
        </a:defRPr>
      </a:lvl9pPr>
    </p:titleStyle>
    <p:bodyStyle>
      <a:lvl1pPr marL="303213" indent="-303213" algn="l" rtl="0" eaLnBrk="0" fontAlgn="base" hangingPunct="0">
        <a:spcBef>
          <a:spcPts val="663"/>
        </a:spcBef>
        <a:spcAft>
          <a:spcPct val="0"/>
        </a:spcAft>
        <a:buClr>
          <a:schemeClr val="accent1"/>
        </a:buClr>
        <a:buSzPct val="76000"/>
        <a:buFont typeface="Wingdings 3" charset="2"/>
        <a:buChar char=""/>
        <a:defRPr sz="2900" kern="1200">
          <a:solidFill>
            <a:schemeClr val="tx1"/>
          </a:solidFill>
          <a:latin typeface="+mn-lt"/>
          <a:ea typeface="ＭＳ Ｐゴシック" charset="-128"/>
          <a:cs typeface="ＭＳ Ｐゴシック" charset="-128"/>
        </a:defRPr>
      </a:lvl1pPr>
      <a:lvl2pPr marL="608013" indent="-303213" algn="l" rtl="0" eaLnBrk="0" fontAlgn="base" hangingPunct="0">
        <a:spcBef>
          <a:spcPts val="550"/>
        </a:spcBef>
        <a:spcAft>
          <a:spcPct val="0"/>
        </a:spcAft>
        <a:buClr>
          <a:schemeClr val="accent2"/>
        </a:buClr>
        <a:buSzPct val="76000"/>
        <a:buFont typeface="Wingdings 3" charset="2"/>
        <a:buChar char=""/>
        <a:defRPr sz="2600" kern="1200">
          <a:solidFill>
            <a:schemeClr val="tx2"/>
          </a:solidFill>
          <a:latin typeface="+mn-lt"/>
          <a:ea typeface="ＭＳ Ｐゴシック" charset="-128"/>
          <a:cs typeface="+mn-cs"/>
        </a:defRPr>
      </a:lvl2pPr>
      <a:lvl3pPr marL="912813" indent="-252413" algn="l" rtl="0" eaLnBrk="0" fontAlgn="base" hangingPunct="0">
        <a:spcBef>
          <a:spcPts val="550"/>
        </a:spcBef>
        <a:spcAft>
          <a:spcPct val="0"/>
        </a:spcAft>
        <a:buClr>
          <a:srgbClr val="BCBCBC"/>
        </a:buClr>
        <a:buSzPct val="76000"/>
        <a:buFont typeface="Wingdings 3" charset="2"/>
        <a:buChar char=""/>
        <a:defRPr sz="2200" kern="1200">
          <a:solidFill>
            <a:schemeClr val="tx1"/>
          </a:solidFill>
          <a:latin typeface="+mn-lt"/>
          <a:ea typeface="ＭＳ Ｐゴシック" charset="-128"/>
          <a:cs typeface="+mn-cs"/>
        </a:defRPr>
      </a:lvl3pPr>
      <a:lvl4pPr marL="1217613" indent="-252413" algn="l" rtl="0" eaLnBrk="0" fontAlgn="base" hangingPunct="0">
        <a:spcBef>
          <a:spcPts val="450"/>
        </a:spcBef>
        <a:spcAft>
          <a:spcPct val="0"/>
        </a:spcAft>
        <a:buClr>
          <a:srgbClr val="8BA2B4"/>
        </a:buClr>
        <a:buSzPct val="70000"/>
        <a:buFont typeface="Wingdings" charset="2"/>
        <a:buChar char=""/>
        <a:defRPr sz="2000" kern="1200">
          <a:solidFill>
            <a:schemeClr val="tx1"/>
          </a:solidFill>
          <a:latin typeface="+mn-lt"/>
          <a:ea typeface="ＭＳ Ｐゴシック" charset="-128"/>
          <a:cs typeface="+mn-cs"/>
        </a:defRPr>
      </a:lvl4pPr>
      <a:lvl5pPr marL="1522413" indent="-252413" algn="l" rtl="0" eaLnBrk="0" fontAlgn="base" hangingPunct="0">
        <a:spcBef>
          <a:spcPts val="338"/>
        </a:spcBef>
        <a:spcAft>
          <a:spcPct val="0"/>
        </a:spcAft>
        <a:buClr>
          <a:schemeClr val="accent2"/>
        </a:buClr>
        <a:buSzPct val="70000"/>
        <a:buFont typeface="Wingdings" charset="2"/>
        <a:buChar char=""/>
        <a:defRPr sz="2000" kern="1200">
          <a:solidFill>
            <a:schemeClr val="tx1"/>
          </a:solidFill>
          <a:latin typeface="+mn-lt"/>
          <a:ea typeface="ＭＳ Ｐゴシック" charset="-128"/>
          <a:cs typeface="+mn-cs"/>
        </a:defRPr>
      </a:lvl5pPr>
      <a:lvl6pPr marL="1828782" indent="-203198"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980" indent="-203198"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5178" indent="-203198"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376" indent="-203198"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7995" algn="l" rtl="0" eaLnBrk="1" latinLnBrk="0" hangingPunct="1">
        <a:defRPr kumimoji="0" kern="1200">
          <a:solidFill>
            <a:schemeClr val="tx1"/>
          </a:solidFill>
          <a:latin typeface="+mn-lt"/>
          <a:ea typeface="+mn-ea"/>
          <a:cs typeface="+mn-cs"/>
        </a:defRPr>
      </a:lvl2pPr>
      <a:lvl3pPr marL="1015990" algn="l" rtl="0" eaLnBrk="1" latinLnBrk="0" hangingPunct="1">
        <a:defRPr kumimoji="0" kern="1200">
          <a:solidFill>
            <a:schemeClr val="tx1"/>
          </a:solidFill>
          <a:latin typeface="+mn-lt"/>
          <a:ea typeface="+mn-ea"/>
          <a:cs typeface="+mn-cs"/>
        </a:defRPr>
      </a:lvl3pPr>
      <a:lvl4pPr marL="1523985" algn="l" rtl="0" eaLnBrk="1" latinLnBrk="0" hangingPunct="1">
        <a:defRPr kumimoji="0" kern="1200">
          <a:solidFill>
            <a:schemeClr val="tx1"/>
          </a:solidFill>
          <a:latin typeface="+mn-lt"/>
          <a:ea typeface="+mn-ea"/>
          <a:cs typeface="+mn-cs"/>
        </a:defRPr>
      </a:lvl4pPr>
      <a:lvl5pPr marL="2031980" algn="l" rtl="0" eaLnBrk="1" latinLnBrk="0" hangingPunct="1">
        <a:defRPr kumimoji="0" kern="1200">
          <a:solidFill>
            <a:schemeClr val="tx1"/>
          </a:solidFill>
          <a:latin typeface="+mn-lt"/>
          <a:ea typeface="+mn-ea"/>
          <a:cs typeface="+mn-cs"/>
        </a:defRPr>
      </a:lvl5pPr>
      <a:lvl6pPr marL="2539975" algn="l" rtl="0" eaLnBrk="1" latinLnBrk="0" hangingPunct="1">
        <a:defRPr kumimoji="0" kern="1200">
          <a:solidFill>
            <a:schemeClr val="tx1"/>
          </a:solidFill>
          <a:latin typeface="+mn-lt"/>
          <a:ea typeface="+mn-ea"/>
          <a:cs typeface="+mn-cs"/>
        </a:defRPr>
      </a:lvl6pPr>
      <a:lvl7pPr marL="3047970" algn="l" rtl="0" eaLnBrk="1" latinLnBrk="0" hangingPunct="1">
        <a:defRPr kumimoji="0" kern="1200">
          <a:solidFill>
            <a:schemeClr val="tx1"/>
          </a:solidFill>
          <a:latin typeface="+mn-lt"/>
          <a:ea typeface="+mn-ea"/>
          <a:cs typeface="+mn-cs"/>
        </a:defRPr>
      </a:lvl7pPr>
      <a:lvl8pPr marL="3555964" algn="l" rtl="0" eaLnBrk="1" latinLnBrk="0" hangingPunct="1">
        <a:defRPr kumimoji="0" kern="1200">
          <a:solidFill>
            <a:schemeClr val="tx1"/>
          </a:solidFill>
          <a:latin typeface="+mn-lt"/>
          <a:ea typeface="+mn-ea"/>
          <a:cs typeface="+mn-cs"/>
        </a:defRPr>
      </a:lvl8pPr>
      <a:lvl9pPr marL="406395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1" name="Rectangle 3"/>
          <p:cNvSpPr>
            <a:spLocks noGrp="1" noChangeArrowheads="1"/>
          </p:cNvSpPr>
          <p:nvPr>
            <p:ph type="ctrTitle"/>
          </p:nvPr>
        </p:nvSpPr>
        <p:spPr>
          <a:xfrm>
            <a:off x="1354138" y="4318000"/>
            <a:ext cx="7620000" cy="1100138"/>
          </a:xfrm>
        </p:spPr>
        <p:txBody>
          <a:bodyPr>
            <a:normAutofit/>
          </a:bodyPr>
          <a:lstStyle/>
          <a:p>
            <a:pPr eaLnBrk="1" hangingPunct="1">
              <a:defRPr/>
            </a:pPr>
            <a:r>
              <a:rPr lang="en-US" sz="3200" smtClean="0">
                <a:solidFill>
                  <a:srgbClr val="336699"/>
                </a:solidFill>
                <a:effectLst>
                  <a:outerShdw blurRad="38100" dist="38100" dir="2700000" algn="tl">
                    <a:srgbClr val="C0C0C0"/>
                  </a:outerShdw>
                </a:effectLst>
                <a:cs typeface="+mj-cs"/>
              </a:rPr>
              <a:t>L</a:t>
            </a:r>
            <a:r>
              <a:rPr lang="en-US" sz="3200" smtClean="0">
                <a:solidFill>
                  <a:srgbClr val="336699"/>
                </a:solidFill>
                <a:cs typeface="+mj-cs"/>
              </a:rPr>
              <a:t>ogics for </a:t>
            </a:r>
            <a:r>
              <a:rPr lang="en-US" sz="3200" smtClean="0">
                <a:solidFill>
                  <a:srgbClr val="336699"/>
                </a:solidFill>
                <a:effectLst>
                  <a:outerShdw blurRad="38100" dist="38100" dir="2700000" algn="tl">
                    <a:srgbClr val="C0C0C0"/>
                  </a:outerShdw>
                </a:effectLst>
                <a:cs typeface="+mj-cs"/>
              </a:rPr>
              <a:t>D</a:t>
            </a:r>
            <a:r>
              <a:rPr lang="en-US" sz="3200" smtClean="0">
                <a:solidFill>
                  <a:srgbClr val="336699"/>
                </a:solidFill>
                <a:cs typeface="+mj-cs"/>
              </a:rPr>
              <a:t>ata and </a:t>
            </a:r>
            <a:r>
              <a:rPr lang="en-US" sz="3200" smtClean="0">
                <a:solidFill>
                  <a:srgbClr val="336699"/>
                </a:solidFill>
                <a:effectLst>
                  <a:outerShdw blurRad="38100" dist="38100" dir="2700000" algn="tl">
                    <a:srgbClr val="C0C0C0"/>
                  </a:outerShdw>
                </a:effectLst>
                <a:cs typeface="+mj-cs"/>
              </a:rPr>
              <a:t>K</a:t>
            </a:r>
            <a:r>
              <a:rPr lang="en-US" sz="3200" smtClean="0">
                <a:solidFill>
                  <a:srgbClr val="336699"/>
                </a:solidFill>
                <a:cs typeface="+mj-cs"/>
              </a:rPr>
              <a:t>nowledge</a:t>
            </a:r>
            <a:br>
              <a:rPr lang="en-US" sz="3200" smtClean="0">
                <a:solidFill>
                  <a:srgbClr val="336699"/>
                </a:solidFill>
                <a:cs typeface="+mj-cs"/>
              </a:rPr>
            </a:br>
            <a:r>
              <a:rPr lang="en-US" sz="3200" smtClean="0">
                <a:solidFill>
                  <a:srgbClr val="336699"/>
                </a:solidFill>
                <a:effectLst>
                  <a:outerShdw blurRad="38100" dist="38100" dir="2700000" algn="tl">
                    <a:srgbClr val="C0C0C0"/>
                  </a:outerShdw>
                </a:effectLst>
                <a:cs typeface="+mj-cs"/>
              </a:rPr>
              <a:t>R</a:t>
            </a:r>
            <a:r>
              <a:rPr lang="en-US" sz="3200" smtClean="0">
                <a:solidFill>
                  <a:srgbClr val="336699"/>
                </a:solidFill>
                <a:cs typeface="+mj-cs"/>
              </a:rPr>
              <a:t>epresentation</a:t>
            </a:r>
          </a:p>
        </p:txBody>
      </p:sp>
      <p:sp>
        <p:nvSpPr>
          <p:cNvPr id="48129" name="Rectangle 1"/>
          <p:cNvSpPr>
            <a:spLocks noGrp="1" noChangeArrowheads="1"/>
          </p:cNvSpPr>
          <p:nvPr>
            <p:ph type="subTitle" idx="1"/>
          </p:nvPr>
        </p:nvSpPr>
        <p:spPr>
          <a:xfrm>
            <a:off x="1354138" y="5694363"/>
            <a:ext cx="7620000" cy="592137"/>
          </a:xfrm>
        </p:spPr>
        <p:txBody>
          <a:bodyPr>
            <a:normAutofit/>
          </a:bodyPr>
          <a:lstStyle/>
          <a:p>
            <a:pPr marL="303213" indent="-303213" eaLnBrk="1" hangingPunct="1"/>
            <a:r>
              <a:rPr lang="en-US" sz="2400" smtClean="0">
                <a:ea typeface="ＭＳ Ｐゴシック" charset="-128"/>
              </a:rPr>
              <a:t>Resource Description Framework (RDF) </a:t>
            </a:r>
          </a:p>
        </p:txBody>
      </p:sp>
      <p:pic>
        <p:nvPicPr>
          <p:cNvPr id="14340" name="Picture 2"/>
          <p:cNvPicPr>
            <a:picLocks noChangeAspect="1" noChangeArrowheads="1"/>
          </p:cNvPicPr>
          <p:nvPr/>
        </p:nvPicPr>
        <p:blipFill>
          <a:blip r:embed="rId2"/>
          <a:srcRect/>
          <a:stretch>
            <a:fillRect/>
          </a:stretch>
        </p:blipFill>
        <p:spPr bwMode="auto">
          <a:xfrm>
            <a:off x="993775" y="947738"/>
            <a:ext cx="2357438" cy="2357437"/>
          </a:xfrm>
          <a:prstGeom prst="rect">
            <a:avLst/>
          </a:prstGeom>
          <a:noFill/>
          <a:ln w="9525">
            <a:noFill/>
            <a:miter lim="800000"/>
            <a:headEnd/>
            <a:tailEnd/>
          </a:ln>
        </p:spPr>
      </p:pic>
      <p:pic>
        <p:nvPicPr>
          <p:cNvPr id="14341" name="Picture 4"/>
          <p:cNvPicPr>
            <a:picLocks noChangeAspect="1" noChangeArrowheads="1"/>
          </p:cNvPicPr>
          <p:nvPr/>
        </p:nvPicPr>
        <p:blipFill>
          <a:blip r:embed="rId3"/>
          <a:srcRect/>
          <a:stretch>
            <a:fillRect/>
          </a:stretch>
        </p:blipFill>
        <p:spPr bwMode="auto">
          <a:xfrm>
            <a:off x="6437313" y="595313"/>
            <a:ext cx="2674937" cy="3302000"/>
          </a:xfrm>
          <a:prstGeom prst="rect">
            <a:avLst/>
          </a:prstGeom>
          <a:noFill/>
          <a:ln w="9525">
            <a:noFill/>
            <a:miter lim="800000"/>
            <a:headEnd/>
            <a:tailEnd/>
          </a:ln>
        </p:spPr>
      </p:pic>
      <p:sp>
        <p:nvSpPr>
          <p:cNvPr id="14342" name="TextBox 5"/>
          <p:cNvSpPr txBox="1">
            <a:spLocks noChangeArrowheads="1"/>
          </p:cNvSpPr>
          <p:nvPr/>
        </p:nvSpPr>
        <p:spPr bwMode="auto">
          <a:xfrm>
            <a:off x="3343274" y="7010400"/>
            <a:ext cx="4165618" cy="575542"/>
          </a:xfrm>
          <a:prstGeom prst="rect">
            <a:avLst/>
          </a:prstGeom>
          <a:noFill/>
          <a:ln w="9525">
            <a:noFill/>
            <a:miter lim="800000"/>
            <a:headEnd/>
            <a:tailEnd/>
          </a:ln>
        </p:spPr>
        <p:txBody>
          <a:bodyPr wrap="square" lIns="82295" tIns="41148" rIns="82295" bIns="41148">
            <a:spAutoFit/>
          </a:bodyPr>
          <a:lstStyle/>
          <a:p>
            <a:pPr algn="ctr" defTabSz="822325"/>
            <a:r>
              <a:rPr lang="en-US" sz="1600" dirty="0"/>
              <a:t>Fausto Giunchiglia and </a:t>
            </a:r>
            <a:r>
              <a:rPr lang="en-US" sz="1600" dirty="0" err="1"/>
              <a:t>Biswanath</a:t>
            </a:r>
            <a:r>
              <a:rPr lang="en-US" sz="1600" dirty="0"/>
              <a:t> </a:t>
            </a:r>
            <a:r>
              <a:rPr lang="en-US" sz="1600" dirty="0" err="1" smtClean="0"/>
              <a:t>Dutta</a:t>
            </a:r>
            <a:endParaRPr lang="en-US" sz="1600" dirty="0" smtClean="0"/>
          </a:p>
          <a:p>
            <a:pPr algn="ctr" defTabSz="822325"/>
            <a:r>
              <a:rPr lang="en-US" sz="1400" i="1" dirty="0" smtClean="0">
                <a:solidFill>
                  <a:schemeClr val="tx2">
                    <a:lumMod val="50000"/>
                    <a:lumOff val="50000"/>
                  </a:schemeClr>
                </a:solidFill>
              </a:rPr>
              <a:t>Fall’2011</a:t>
            </a:r>
            <a:r>
              <a:rPr lang="en-US" sz="1600" dirty="0" smtClean="0"/>
              <a:t> </a:t>
            </a:r>
            <a:endParaRPr lang="en-US" sz="16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9</a:t>
            </a:r>
            <a:endParaRPr lang="el-GR" b="1"/>
          </a:p>
        </p:txBody>
      </p:sp>
      <p:sp>
        <p:nvSpPr>
          <p:cNvPr id="30725" name="Rectangle 3"/>
          <p:cNvSpPr>
            <a:spLocks noGrp="1" noChangeArrowheads="1"/>
          </p:cNvSpPr>
          <p:nvPr>
            <p:ph type="body" idx="1"/>
          </p:nvPr>
        </p:nvSpPr>
        <p:spPr>
          <a:xfrm>
            <a:off x="642938" y="4868863"/>
            <a:ext cx="9009062" cy="1812925"/>
          </a:xfrm>
        </p:spPr>
        <p:txBody>
          <a:bodyPr/>
          <a:lstStyle/>
          <a:p>
            <a:pPr eaLnBrk="1" hangingPunct="1">
              <a:lnSpc>
                <a:spcPct val="90000"/>
              </a:lnSpc>
              <a:buFont typeface="Wingdings" charset="2"/>
              <a:buChar char="q"/>
            </a:pPr>
            <a:r>
              <a:rPr lang="en-US" sz="2700" dirty="0" smtClean="0"/>
              <a:t>Statement </a:t>
            </a:r>
            <a:r>
              <a:rPr lang="en-US" sz="2700" dirty="0" smtClean="0">
                <a:solidFill>
                  <a:srgbClr val="FF3300"/>
                </a:solidFill>
              </a:rPr>
              <a:t>asserts</a:t>
            </a:r>
            <a:r>
              <a:rPr lang="en-US" sz="2700" dirty="0" smtClean="0"/>
              <a:t> the properties of resources</a:t>
            </a:r>
          </a:p>
          <a:p>
            <a:pPr eaLnBrk="1" hangingPunct="1">
              <a:lnSpc>
                <a:spcPct val="90000"/>
              </a:lnSpc>
              <a:buFont typeface="Wingdings" charset="2"/>
              <a:buChar char="q"/>
            </a:pPr>
            <a:endParaRPr lang="en-US" sz="2700" dirty="0" smtClean="0"/>
          </a:p>
          <a:p>
            <a:pPr eaLnBrk="1" hangingPunct="1">
              <a:lnSpc>
                <a:spcPct val="90000"/>
              </a:lnSpc>
              <a:buFont typeface="Wingdings" charset="2"/>
              <a:buChar char="q"/>
            </a:pPr>
            <a:r>
              <a:rPr lang="en-US" sz="2700" dirty="0" smtClean="0"/>
              <a:t>A statement is a triple of </a:t>
            </a:r>
            <a:r>
              <a:rPr lang="en-US" sz="2700" i="1" dirty="0" smtClean="0">
                <a:solidFill>
                  <a:srgbClr val="FF3300"/>
                </a:solidFill>
              </a:rPr>
              <a:t>object-attribute-value</a:t>
            </a:r>
            <a:r>
              <a:rPr lang="en-US" sz="2700" dirty="0" smtClean="0"/>
              <a:t> </a:t>
            </a:r>
            <a:endParaRPr lang="en-GB" sz="2700" dirty="0" smtClean="0"/>
          </a:p>
          <a:p>
            <a:pPr lvl="1" eaLnBrk="1" hangingPunct="1">
              <a:lnSpc>
                <a:spcPct val="90000"/>
              </a:lnSpc>
              <a:buFont typeface="Wingdings" charset="2"/>
              <a:buChar char="q"/>
            </a:pPr>
            <a:r>
              <a:rPr lang="en-GB" sz="2400" dirty="0" smtClean="0">
                <a:solidFill>
                  <a:srgbClr val="FF3300"/>
                </a:solidFill>
              </a:rPr>
              <a:t>consisting</a:t>
            </a:r>
            <a:r>
              <a:rPr lang="en-GB" sz="2400" dirty="0" smtClean="0"/>
              <a:t> of a resource, a property, and a value </a:t>
            </a:r>
            <a:endParaRPr lang="en-US" sz="2400" dirty="0" smtClean="0"/>
          </a:p>
        </p:txBody>
      </p:sp>
      <p:sp>
        <p:nvSpPr>
          <p:cNvPr id="24580" name="TextBox 6"/>
          <p:cNvSpPr txBox="1">
            <a:spLocks noChangeArrowheads="1"/>
          </p:cNvSpPr>
          <p:nvPr/>
        </p:nvSpPr>
        <p:spPr bwMode="auto">
          <a:xfrm>
            <a:off x="650875" y="1408113"/>
            <a:ext cx="2286000" cy="584200"/>
          </a:xfrm>
          <a:prstGeom prst="rect">
            <a:avLst/>
          </a:prstGeom>
          <a:noFill/>
          <a:ln w="9525">
            <a:noFill/>
            <a:miter lim="800000"/>
            <a:headEnd/>
            <a:tailEnd/>
          </a:ln>
        </p:spPr>
        <p:txBody>
          <a:bodyPr>
            <a:spAutoFit/>
          </a:bodyPr>
          <a:lstStyle/>
          <a:p>
            <a:pPr algn="just"/>
            <a:r>
              <a:rPr lang="en-US">
                <a:solidFill>
                  <a:srgbClr val="FF0000"/>
                </a:solidFill>
              </a:rPr>
              <a:t>Statements</a:t>
            </a:r>
          </a:p>
        </p:txBody>
      </p:sp>
      <p:sp>
        <p:nvSpPr>
          <p:cNvPr id="24581" name="AutoShape 2"/>
          <p:cNvSpPr txBox="1">
            <a:spLocks noChangeArrowheads="1"/>
          </p:cNvSpPr>
          <p:nvPr/>
        </p:nvSpPr>
        <p:spPr bwMode="auto">
          <a:xfrm>
            <a:off x="660400" y="230188"/>
            <a:ext cx="9144000" cy="1100137"/>
          </a:xfrm>
          <a:prstGeom prst="rect">
            <a:avLst/>
          </a:prstGeom>
          <a:noFill/>
          <a:ln w="9525">
            <a:noFill/>
            <a:miter lim="800000"/>
            <a:headEnd/>
            <a:tailEnd/>
          </a:ln>
        </p:spPr>
        <p:txBody>
          <a:bodyPr lIns="101599" tIns="50799" rIns="101599" bIns="50799" anchor="b"/>
          <a:lstStyle/>
          <a:p>
            <a:r>
              <a:rPr lang="en-US" sz="3600" dirty="0">
                <a:solidFill>
                  <a:schemeClr val="tx2"/>
                </a:solidFill>
                <a:latin typeface="Bookman Old Style" charset="0"/>
              </a:rPr>
              <a:t>Fundamentals of </a:t>
            </a:r>
            <a:r>
              <a:rPr lang="en-US" sz="3600" dirty="0" smtClean="0">
                <a:solidFill>
                  <a:schemeClr val="tx2"/>
                </a:solidFill>
                <a:latin typeface="Bookman Old Style" charset="0"/>
              </a:rPr>
              <a:t>RDF (</a:t>
            </a:r>
            <a:r>
              <a:rPr lang="en-US" sz="3600" dirty="0" err="1" smtClean="0">
                <a:solidFill>
                  <a:schemeClr val="tx2"/>
                </a:solidFill>
                <a:latin typeface="Bookman Old Style" charset="0"/>
              </a:rPr>
              <a:t>contd</a:t>
            </a:r>
            <a:r>
              <a:rPr lang="en-US" sz="3600" dirty="0" smtClean="0">
                <a:solidFill>
                  <a:schemeClr val="tx2"/>
                </a:solidFill>
                <a:latin typeface="Bookman Old Style" charset="0"/>
              </a:rPr>
              <a:t>…5)   </a:t>
            </a:r>
            <a:endParaRPr lang="el-GR" sz="3600" dirty="0">
              <a:solidFill>
                <a:schemeClr val="tx2"/>
              </a:solidFill>
              <a:latin typeface="Cambria" charset="0"/>
            </a:endParaRPr>
          </a:p>
        </p:txBody>
      </p:sp>
      <p:sp>
        <p:nvSpPr>
          <p:cNvPr id="10" name="Rectangle 3"/>
          <p:cNvSpPr txBox="1">
            <a:spLocks noChangeArrowheads="1"/>
          </p:cNvSpPr>
          <p:nvPr/>
        </p:nvSpPr>
        <p:spPr bwMode="auto">
          <a:xfrm>
            <a:off x="222216" y="2166938"/>
            <a:ext cx="6572296" cy="2357437"/>
          </a:xfrm>
          <a:prstGeom prst="rect">
            <a:avLst/>
          </a:prstGeom>
          <a:noFill/>
          <a:ln w="9525">
            <a:noFill/>
            <a:prstDash val="sysDash"/>
            <a:miter lim="800000"/>
            <a:headEnd/>
            <a:tailEnd/>
          </a:ln>
        </p:spPr>
        <p:txBody>
          <a:bodyPr lIns="101599" tIns="50799" rIns="101599" bIns="50799"/>
          <a:lstStyle/>
          <a:p>
            <a:pPr marL="303213" indent="-303213" eaLnBrk="0" hangingPunct="0">
              <a:spcBef>
                <a:spcPts val="663"/>
              </a:spcBef>
              <a:buClr>
                <a:schemeClr val="accent1"/>
              </a:buClr>
              <a:buSzPct val="76000"/>
              <a:buFont typeface="Wingdings" charset="2"/>
              <a:buChar char="q"/>
            </a:pPr>
            <a:r>
              <a:rPr lang="en-US" sz="2900" dirty="0">
                <a:solidFill>
                  <a:schemeClr val="tx1"/>
                </a:solidFill>
                <a:latin typeface="Gill Sans MT" charset="0"/>
              </a:rPr>
              <a:t>RDF statements consist of</a:t>
            </a:r>
          </a:p>
          <a:p>
            <a:pPr marL="608013" lvl="1" indent="-303213" eaLnBrk="0" hangingPunct="0">
              <a:spcBef>
                <a:spcPts val="550"/>
              </a:spcBef>
              <a:buClr>
                <a:schemeClr val="accent2"/>
              </a:buClr>
              <a:buSzPct val="76000"/>
            </a:pPr>
            <a:r>
              <a:rPr lang="en-US" sz="2200" dirty="0">
                <a:solidFill>
                  <a:srgbClr val="0900C0"/>
                </a:solidFill>
                <a:latin typeface="Gill Sans MT" charset="0"/>
              </a:rPr>
              <a:t>resources</a:t>
            </a:r>
            <a:r>
              <a:rPr lang="en-US" sz="2200" dirty="0">
                <a:solidFill>
                  <a:schemeClr val="tx2"/>
                </a:solidFill>
                <a:latin typeface="Gill Sans MT" charset="0"/>
              </a:rPr>
              <a:t> (= </a:t>
            </a:r>
            <a:r>
              <a:rPr lang="en-US" sz="2200" dirty="0">
                <a:solidFill>
                  <a:srgbClr val="FF0000"/>
                </a:solidFill>
                <a:latin typeface="Gill Sans MT" charset="0"/>
              </a:rPr>
              <a:t>nodes</a:t>
            </a:r>
            <a:r>
              <a:rPr lang="en-US" sz="2200" dirty="0">
                <a:solidFill>
                  <a:schemeClr val="tx2"/>
                </a:solidFill>
                <a:latin typeface="Gill Sans MT" charset="0"/>
              </a:rPr>
              <a:t>)</a:t>
            </a:r>
            <a:br>
              <a:rPr lang="en-US" sz="2200" dirty="0">
                <a:solidFill>
                  <a:schemeClr val="tx2"/>
                </a:solidFill>
                <a:latin typeface="Gill Sans MT" charset="0"/>
              </a:rPr>
            </a:br>
            <a:r>
              <a:rPr lang="en-US" sz="2200" dirty="0">
                <a:solidFill>
                  <a:schemeClr val="tx2"/>
                </a:solidFill>
                <a:latin typeface="Gill Sans MT" charset="0"/>
              </a:rPr>
              <a:t>which have </a:t>
            </a:r>
            <a:r>
              <a:rPr lang="en-US" sz="2200" dirty="0">
                <a:solidFill>
                  <a:srgbClr val="0900C0"/>
                </a:solidFill>
                <a:latin typeface="Gill Sans MT" charset="0"/>
              </a:rPr>
              <a:t>properties</a:t>
            </a:r>
            <a:r>
              <a:rPr lang="en-US" sz="2200" dirty="0">
                <a:solidFill>
                  <a:schemeClr val="tx2"/>
                </a:solidFill>
                <a:latin typeface="Gill Sans MT" charset="0"/>
              </a:rPr>
              <a:t/>
            </a:r>
            <a:br>
              <a:rPr lang="en-US" sz="2200" dirty="0">
                <a:solidFill>
                  <a:schemeClr val="tx2"/>
                </a:solidFill>
                <a:latin typeface="Gill Sans MT" charset="0"/>
              </a:rPr>
            </a:br>
            <a:r>
              <a:rPr lang="en-US" sz="2200" dirty="0">
                <a:solidFill>
                  <a:schemeClr val="tx2"/>
                </a:solidFill>
                <a:latin typeface="Gill Sans MT" charset="0"/>
              </a:rPr>
              <a:t>   which have </a:t>
            </a:r>
            <a:r>
              <a:rPr lang="en-US" sz="2200" dirty="0">
                <a:solidFill>
                  <a:srgbClr val="0900C0"/>
                </a:solidFill>
                <a:latin typeface="Gill Sans MT" charset="0"/>
              </a:rPr>
              <a:t>values</a:t>
            </a:r>
            <a:r>
              <a:rPr lang="en-US" sz="2200" dirty="0">
                <a:solidFill>
                  <a:schemeClr val="tx2"/>
                </a:solidFill>
                <a:latin typeface="Gill Sans MT" charset="0"/>
              </a:rPr>
              <a:t> (= </a:t>
            </a:r>
            <a:r>
              <a:rPr lang="en-US" sz="2200" dirty="0">
                <a:solidFill>
                  <a:srgbClr val="FF0000"/>
                </a:solidFill>
                <a:latin typeface="Gill Sans MT" charset="0"/>
              </a:rPr>
              <a:t>nodes</a:t>
            </a:r>
            <a:r>
              <a:rPr lang="en-US" sz="2200" dirty="0">
                <a:solidFill>
                  <a:schemeClr val="tx2"/>
                </a:solidFill>
                <a:latin typeface="Gill Sans MT" charset="0"/>
              </a:rPr>
              <a:t>, </a:t>
            </a:r>
            <a:r>
              <a:rPr lang="en-US" sz="2200" dirty="0" smtClean="0">
                <a:solidFill>
                  <a:schemeClr val="tx2"/>
                </a:solidFill>
                <a:latin typeface="Gill Sans MT" charset="0"/>
              </a:rPr>
              <a:t>string)</a:t>
            </a:r>
            <a:endParaRPr lang="en-US" sz="2200" dirty="0">
              <a:solidFill>
                <a:schemeClr val="tx2"/>
              </a:solidFill>
              <a:latin typeface="Gill Sans MT" charset="0"/>
            </a:endParaRPr>
          </a:p>
        </p:txBody>
      </p:sp>
      <p:sp>
        <p:nvSpPr>
          <p:cNvPr id="11" name="Text Box 9"/>
          <p:cNvSpPr txBox="1">
            <a:spLocks noChangeArrowheads="1"/>
          </p:cNvSpPr>
          <p:nvPr/>
        </p:nvSpPr>
        <p:spPr bwMode="auto">
          <a:xfrm>
            <a:off x="6537329" y="2630991"/>
            <a:ext cx="3471893" cy="1795361"/>
          </a:xfrm>
          <a:prstGeom prst="rect">
            <a:avLst/>
          </a:prstGeom>
          <a:noFill/>
          <a:ln w="12700">
            <a:noFill/>
            <a:miter lim="800000"/>
            <a:headEnd/>
            <a:tailEnd/>
          </a:ln>
        </p:spPr>
        <p:txBody>
          <a:bodyPr wrap="square" lIns="101599" tIns="50799" rIns="101599" bIns="50799">
            <a:spAutoFit/>
          </a:bodyPr>
          <a:lstStyle/>
          <a:p>
            <a:pPr algn="ctr">
              <a:spcBef>
                <a:spcPct val="20000"/>
              </a:spcBef>
              <a:defRPr/>
            </a:pPr>
            <a:r>
              <a:rPr lang="en-US" altLang="en-US" sz="2200" dirty="0">
                <a:latin typeface="+mn-lt"/>
              </a:rPr>
              <a:t>= </a:t>
            </a:r>
            <a:r>
              <a:rPr lang="en-US" altLang="en-US" sz="2200" dirty="0">
                <a:solidFill>
                  <a:srgbClr val="FF0000"/>
                </a:solidFill>
                <a:latin typeface="+mn-lt"/>
              </a:rPr>
              <a:t>subject</a:t>
            </a:r>
            <a:r>
              <a:rPr lang="en-US" altLang="en-US" sz="2200" dirty="0">
                <a:latin typeface="+mn-lt"/>
              </a:rPr>
              <a:t/>
            </a:r>
            <a:br>
              <a:rPr lang="en-US" altLang="en-US" sz="2200" dirty="0">
                <a:latin typeface="+mn-lt"/>
              </a:rPr>
            </a:br>
            <a:r>
              <a:rPr lang="en-US" altLang="en-US" sz="2200" dirty="0">
                <a:latin typeface="+mn-lt"/>
              </a:rPr>
              <a:t>       = </a:t>
            </a:r>
            <a:r>
              <a:rPr lang="en-US" altLang="en-US" sz="2200" dirty="0">
                <a:solidFill>
                  <a:srgbClr val="FF0000"/>
                </a:solidFill>
                <a:latin typeface="+mn-lt"/>
              </a:rPr>
              <a:t>predicate</a:t>
            </a:r>
            <a:r>
              <a:rPr lang="en-US" altLang="en-US" sz="2200" dirty="0">
                <a:latin typeface="+mn-lt"/>
              </a:rPr>
              <a:t/>
            </a:r>
            <a:br>
              <a:rPr lang="en-US" altLang="en-US" sz="2200" dirty="0">
                <a:latin typeface="+mn-lt"/>
              </a:rPr>
            </a:br>
            <a:r>
              <a:rPr lang="en-US" altLang="en-US" sz="2200" dirty="0">
                <a:latin typeface="+mn-lt"/>
              </a:rPr>
              <a:t>     = </a:t>
            </a:r>
            <a:r>
              <a:rPr lang="en-US" altLang="en-US" sz="2200" dirty="0">
                <a:solidFill>
                  <a:srgbClr val="FF0000"/>
                </a:solidFill>
                <a:latin typeface="+mn-lt"/>
              </a:rPr>
              <a:t>object</a:t>
            </a:r>
          </a:p>
          <a:p>
            <a:pPr algn="ctr">
              <a:defRPr/>
            </a:pPr>
            <a:endParaRPr lang="en-US" altLang="en-US" sz="2200" dirty="0">
              <a:latin typeface="+mn-lt"/>
            </a:endParaRPr>
          </a:p>
          <a:p>
            <a:pPr algn="ctr">
              <a:defRPr/>
            </a:pPr>
            <a:r>
              <a:rPr lang="en-US" altLang="en-US" sz="2200" dirty="0">
                <a:latin typeface="+mn-lt"/>
              </a:rPr>
              <a:t>  </a:t>
            </a:r>
            <a:r>
              <a:rPr lang="en-US" altLang="en-US" sz="2200" dirty="0">
                <a:solidFill>
                  <a:srgbClr val="0900C0"/>
                </a:solidFill>
                <a:latin typeface="+mn-lt"/>
              </a:rPr>
              <a:t>predicate(subject, object)</a:t>
            </a:r>
          </a:p>
        </p:txBody>
      </p:sp>
      <p:sp>
        <p:nvSpPr>
          <p:cNvPr id="24584" name="Rectangle 28"/>
          <p:cNvSpPr>
            <a:spLocks noChangeArrowheads="1"/>
          </p:cNvSpPr>
          <p:nvPr/>
        </p:nvSpPr>
        <p:spPr bwMode="auto">
          <a:xfrm>
            <a:off x="1851025" y="260350"/>
            <a:ext cx="8207375"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a:t>
            </a:r>
            <a:r>
              <a:rPr lang="en-US" sz="1200" b="1">
                <a:solidFill>
                  <a:srgbClr val="FF3300"/>
                </a:solidFill>
                <a:latin typeface="Arial" charset="0"/>
              </a:rPr>
              <a:t>FUNDAMENTALS</a:t>
            </a:r>
            <a:r>
              <a:rPr lang="en-US" sz="1200" b="1">
                <a:solidFill>
                  <a:schemeClr val="tx1"/>
                </a:solidFill>
                <a:latin typeface="Arial" charset="0"/>
              </a:rPr>
              <a:t> :: SYNTAX :: CAPABILITIES :: RDFSUMMARY :: RDFS :: RDFS SUMMARY </a:t>
            </a:r>
          </a:p>
        </p:txBody>
      </p:sp>
      <p:cxnSp>
        <p:nvCxnSpPr>
          <p:cNvPr id="12" name="Straight Arrow Connector 11"/>
          <p:cNvCxnSpPr/>
          <p:nvPr/>
        </p:nvCxnSpPr>
        <p:spPr>
          <a:xfrm>
            <a:off x="4316804" y="2844469"/>
            <a:ext cx="3143272" cy="1588"/>
          </a:xfrm>
          <a:prstGeom prst="straightConnector1">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673994" y="3201847"/>
            <a:ext cx="3071834" cy="1588"/>
          </a:xfrm>
          <a:prstGeom prst="straightConnector1">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437190" y="3548186"/>
            <a:ext cx="2428892" cy="1588"/>
          </a:xfrm>
          <a:prstGeom prst="straightConnector1">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30725">
                                            <p:txEl>
                                              <p:pRg st="0" end="0"/>
                                            </p:txEl>
                                          </p:spTgt>
                                        </p:tgtEl>
                                        <p:attrNameLst>
                                          <p:attrName>style.visibility</p:attrName>
                                        </p:attrNameLst>
                                      </p:cBhvr>
                                      <p:to>
                                        <p:strVal val="visible"/>
                                      </p:to>
                                    </p:set>
                                    <p:anim calcmode="lin" valueType="num">
                                      <p:cBhvr additive="base">
                                        <p:cTn id="25" dur="500" fill="hold"/>
                                        <p:tgtEl>
                                          <p:spTgt spid="3072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30725">
                                            <p:txEl>
                                              <p:pRg st="2" end="2"/>
                                            </p:txEl>
                                          </p:spTgt>
                                        </p:tgtEl>
                                        <p:attrNameLst>
                                          <p:attrName>style.visibility</p:attrName>
                                        </p:attrNameLst>
                                      </p:cBhvr>
                                      <p:to>
                                        <p:strVal val="visible"/>
                                      </p:to>
                                    </p:set>
                                    <p:anim calcmode="lin" valueType="num">
                                      <p:cBhvr additive="base">
                                        <p:cTn id="31" dur="500" fill="hold"/>
                                        <p:tgtEl>
                                          <p:spTgt spid="3072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2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30725">
                                            <p:txEl>
                                              <p:pRg st="3" end="3"/>
                                            </p:txEl>
                                          </p:spTgt>
                                        </p:tgtEl>
                                        <p:attrNameLst>
                                          <p:attrName>style.visibility</p:attrName>
                                        </p:attrNameLst>
                                      </p:cBhvr>
                                      <p:to>
                                        <p:strVal val="visible"/>
                                      </p:to>
                                    </p:set>
                                    <p:anim calcmode="lin" valueType="num">
                                      <p:cBhvr additive="base">
                                        <p:cTn id="37" dur="500" fill="hold"/>
                                        <p:tgtEl>
                                          <p:spTgt spid="3072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25">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P spid="11" grpId="0" autoUpdateAnimBg="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10</a:t>
            </a:r>
            <a:endParaRPr lang="el-GR" b="1"/>
          </a:p>
        </p:txBody>
      </p:sp>
      <p:sp>
        <p:nvSpPr>
          <p:cNvPr id="22531" name="Rectangle 3"/>
          <p:cNvSpPr>
            <a:spLocks noGrp="1" noChangeArrowheads="1"/>
          </p:cNvSpPr>
          <p:nvPr>
            <p:ph type="body" idx="1"/>
          </p:nvPr>
        </p:nvSpPr>
        <p:spPr>
          <a:xfrm>
            <a:off x="650875" y="2095500"/>
            <a:ext cx="9144000" cy="4500563"/>
          </a:xfrm>
        </p:spPr>
        <p:txBody>
          <a:bodyPr/>
          <a:lstStyle/>
          <a:p>
            <a:pPr eaLnBrk="1" hangingPunct="1">
              <a:buFont typeface="Wingdings" charset="2"/>
              <a:buChar char="q"/>
            </a:pPr>
            <a:r>
              <a:rPr lang="en-US" smtClean="0"/>
              <a:t>A triple</a:t>
            </a:r>
          </a:p>
          <a:p>
            <a:pPr eaLnBrk="1" hangingPunct="1">
              <a:buFont typeface="Wingdings" charset="2"/>
              <a:buChar char="q"/>
            </a:pPr>
            <a:r>
              <a:rPr lang="en-US" smtClean="0"/>
              <a:t>A piece of a graph</a:t>
            </a:r>
          </a:p>
          <a:p>
            <a:pPr eaLnBrk="1" hangingPunct="1">
              <a:buFont typeface="Wingdings" charset="2"/>
              <a:buChar char="q"/>
            </a:pPr>
            <a:r>
              <a:rPr lang="en-US" smtClean="0"/>
              <a:t>A piece of XML code</a:t>
            </a:r>
          </a:p>
          <a:p>
            <a:pPr eaLnBrk="1" hangingPunct="1">
              <a:buFont typeface="Wingdings" charset="2"/>
              <a:buNone/>
            </a:pPr>
            <a:endParaRPr lang="en-US" smtClean="0"/>
          </a:p>
          <a:p>
            <a:pPr eaLnBrk="1" hangingPunct="1">
              <a:buFont typeface="Wingdings" charset="2"/>
              <a:buNone/>
            </a:pPr>
            <a:r>
              <a:rPr lang="en-US" smtClean="0">
                <a:solidFill>
                  <a:srgbClr val="FF0000"/>
                </a:solidFill>
              </a:rPr>
              <a:t>Hence, a RDF document can be seen as,</a:t>
            </a:r>
          </a:p>
          <a:p>
            <a:pPr eaLnBrk="1" hangingPunct="1">
              <a:buFont typeface="Wingdings" charset="2"/>
              <a:buChar char="q"/>
            </a:pPr>
            <a:r>
              <a:rPr lang="en-US" smtClean="0"/>
              <a:t>A set of triples</a:t>
            </a:r>
          </a:p>
          <a:p>
            <a:pPr eaLnBrk="1" hangingPunct="1">
              <a:buFont typeface="Wingdings" charset="2"/>
              <a:buChar char="q"/>
            </a:pPr>
            <a:r>
              <a:rPr lang="en-US" smtClean="0"/>
              <a:t>A graph (semantic net)</a:t>
            </a:r>
          </a:p>
          <a:p>
            <a:pPr eaLnBrk="1" hangingPunct="1">
              <a:buFont typeface="Wingdings" charset="2"/>
              <a:buChar char="q"/>
            </a:pPr>
            <a:r>
              <a:rPr lang="en-US" smtClean="0"/>
              <a:t>An XML document</a:t>
            </a:r>
            <a:endParaRPr lang="el-GR" smtClean="0"/>
          </a:p>
        </p:txBody>
      </p:sp>
      <p:sp>
        <p:nvSpPr>
          <p:cNvPr id="25604" name="AutoShape 2"/>
          <p:cNvSpPr txBox="1">
            <a:spLocks noChangeArrowheads="1"/>
          </p:cNvSpPr>
          <p:nvPr/>
        </p:nvSpPr>
        <p:spPr bwMode="auto">
          <a:xfrm>
            <a:off x="660400" y="230188"/>
            <a:ext cx="9144000" cy="1100137"/>
          </a:xfrm>
          <a:prstGeom prst="rect">
            <a:avLst/>
          </a:prstGeom>
          <a:noFill/>
          <a:ln w="9525">
            <a:noFill/>
            <a:miter lim="800000"/>
            <a:headEnd/>
            <a:tailEnd/>
          </a:ln>
        </p:spPr>
        <p:txBody>
          <a:bodyPr lIns="101599" tIns="50799" rIns="101599" bIns="50799" anchor="b"/>
          <a:lstStyle/>
          <a:p>
            <a:r>
              <a:rPr lang="en-US" sz="3600" dirty="0">
                <a:solidFill>
                  <a:schemeClr val="tx2"/>
                </a:solidFill>
                <a:latin typeface="Bookman Old Style" charset="0"/>
              </a:rPr>
              <a:t>Fundamentals of </a:t>
            </a:r>
            <a:r>
              <a:rPr lang="en-US" sz="3600" dirty="0" smtClean="0">
                <a:solidFill>
                  <a:schemeClr val="tx2"/>
                </a:solidFill>
                <a:latin typeface="Bookman Old Style" charset="0"/>
              </a:rPr>
              <a:t>RDF (</a:t>
            </a:r>
            <a:r>
              <a:rPr lang="en-US" sz="3600" dirty="0" err="1" smtClean="0">
                <a:solidFill>
                  <a:schemeClr val="tx2"/>
                </a:solidFill>
                <a:latin typeface="Bookman Old Style" charset="0"/>
              </a:rPr>
              <a:t>contd</a:t>
            </a:r>
            <a:r>
              <a:rPr lang="en-US" sz="3600" dirty="0" smtClean="0">
                <a:solidFill>
                  <a:schemeClr val="tx2"/>
                </a:solidFill>
                <a:latin typeface="Bookman Old Style" charset="0"/>
              </a:rPr>
              <a:t>…6)   </a:t>
            </a:r>
            <a:endParaRPr lang="el-GR" sz="3600" dirty="0">
              <a:solidFill>
                <a:schemeClr val="tx2"/>
              </a:solidFill>
              <a:latin typeface="Cambria" charset="0"/>
            </a:endParaRPr>
          </a:p>
        </p:txBody>
      </p:sp>
      <p:sp>
        <p:nvSpPr>
          <p:cNvPr id="25605" name="TextBox 6"/>
          <p:cNvSpPr txBox="1">
            <a:spLocks noChangeArrowheads="1"/>
          </p:cNvSpPr>
          <p:nvPr/>
        </p:nvSpPr>
        <p:spPr bwMode="auto">
          <a:xfrm>
            <a:off x="650875" y="1408113"/>
            <a:ext cx="9001125" cy="538162"/>
          </a:xfrm>
          <a:prstGeom prst="rect">
            <a:avLst/>
          </a:prstGeom>
          <a:noFill/>
          <a:ln w="9525">
            <a:noFill/>
            <a:miter lim="800000"/>
            <a:headEnd/>
            <a:tailEnd/>
          </a:ln>
        </p:spPr>
        <p:txBody>
          <a:bodyPr>
            <a:spAutoFit/>
          </a:bodyPr>
          <a:lstStyle/>
          <a:p>
            <a:pPr algn="just"/>
            <a:r>
              <a:rPr lang="en-US" sz="2900">
                <a:solidFill>
                  <a:srgbClr val="FF0000"/>
                </a:solidFill>
              </a:rPr>
              <a:t>Three views of a RDF statement </a:t>
            </a:r>
          </a:p>
        </p:txBody>
      </p:sp>
      <p:sp>
        <p:nvSpPr>
          <p:cNvPr id="25606" name="Rectangle 28"/>
          <p:cNvSpPr>
            <a:spLocks noChangeArrowheads="1"/>
          </p:cNvSpPr>
          <p:nvPr/>
        </p:nvSpPr>
        <p:spPr bwMode="auto">
          <a:xfrm>
            <a:off x="1814513" y="260350"/>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a:t>
            </a:r>
            <a:r>
              <a:rPr lang="en-US" sz="1200" b="1">
                <a:solidFill>
                  <a:srgbClr val="FF3300"/>
                </a:solidFill>
                <a:latin typeface="Arial" charset="0"/>
              </a:rPr>
              <a:t>FUNDAMENTALS</a:t>
            </a:r>
            <a:r>
              <a:rPr lang="en-US" sz="1200" b="1">
                <a:solidFill>
                  <a:schemeClr val="tx1"/>
                </a:solidFill>
                <a:latin typeface="Arial" charset="0"/>
              </a:rPr>
              <a:t> :: SYNTAX :: CAPABILITIES :: RDFSUMMARY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531">
                                            <p:txEl>
                                              <p:pRg st="4" end="4"/>
                                            </p:txEl>
                                          </p:spTgt>
                                        </p:tgtEl>
                                        <p:attrNameLst>
                                          <p:attrName>style.visibility</p:attrName>
                                        </p:attrNameLst>
                                      </p:cBhvr>
                                      <p:to>
                                        <p:strVal val="visible"/>
                                      </p:to>
                                    </p:set>
                                    <p:anim calcmode="lin" valueType="num">
                                      <p:cBhvr additive="base">
                                        <p:cTn id="25"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531">
                                            <p:txEl>
                                              <p:pRg st="5" end="5"/>
                                            </p:txEl>
                                          </p:spTgt>
                                        </p:tgtEl>
                                        <p:attrNameLst>
                                          <p:attrName>style.visibility</p:attrName>
                                        </p:attrNameLst>
                                      </p:cBhvr>
                                      <p:to>
                                        <p:strVal val="visible"/>
                                      </p:to>
                                    </p:set>
                                    <p:anim calcmode="lin" valueType="num">
                                      <p:cBhvr additive="base">
                                        <p:cTn id="31"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3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531">
                                            <p:txEl>
                                              <p:pRg st="6" end="6"/>
                                            </p:txEl>
                                          </p:spTgt>
                                        </p:tgtEl>
                                        <p:attrNameLst>
                                          <p:attrName>style.visibility</p:attrName>
                                        </p:attrNameLst>
                                      </p:cBhvr>
                                      <p:to>
                                        <p:strVal val="visible"/>
                                      </p:to>
                                    </p:set>
                                    <p:anim calcmode="lin" valueType="num">
                                      <p:cBhvr additive="base">
                                        <p:cTn id="37" dur="5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53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531">
                                            <p:txEl>
                                              <p:pRg st="7" end="7"/>
                                            </p:txEl>
                                          </p:spTgt>
                                        </p:tgtEl>
                                        <p:attrNameLst>
                                          <p:attrName>style.visibility</p:attrName>
                                        </p:attrNameLst>
                                      </p:cBhvr>
                                      <p:to>
                                        <p:strVal val="visible"/>
                                      </p:to>
                                    </p:set>
                                    <p:anim calcmode="lin" valueType="num">
                                      <p:cBhvr additive="base">
                                        <p:cTn id="43" dur="500" fill="hold"/>
                                        <p:tgtEl>
                                          <p:spTgt spid="22531">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253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11</a:t>
            </a:r>
            <a:endParaRPr lang="el-GR" b="1"/>
          </a:p>
        </p:txBody>
      </p:sp>
      <p:sp>
        <p:nvSpPr>
          <p:cNvPr id="26627" name="Rectangle 3"/>
          <p:cNvSpPr>
            <a:spLocks noGrp="1" noChangeArrowheads="1"/>
          </p:cNvSpPr>
          <p:nvPr>
            <p:ph type="body" idx="1"/>
          </p:nvPr>
        </p:nvSpPr>
        <p:spPr>
          <a:xfrm>
            <a:off x="508000" y="2024063"/>
            <a:ext cx="9144000" cy="3027362"/>
          </a:xfrm>
        </p:spPr>
        <p:txBody>
          <a:bodyPr/>
          <a:lstStyle/>
          <a:p>
            <a:pPr algn="just" eaLnBrk="1" hangingPunct="1">
              <a:buFont typeface="Wingdings" charset="2"/>
              <a:buNone/>
            </a:pPr>
            <a:r>
              <a:rPr lang="en-US" b="1" smtClean="0"/>
              <a:t>	{</a:t>
            </a:r>
            <a:r>
              <a:rPr lang="en-US" sz="2800" smtClean="0"/>
              <a:t>http://semanticmatching.org/semantic-matching.html,  http://disi.unitn.it/terms/author,  Fausto Giunchiglia</a:t>
            </a:r>
            <a:r>
              <a:rPr lang="en-US" sz="2700" b="1" smtClean="0"/>
              <a:t>}</a:t>
            </a:r>
          </a:p>
          <a:p>
            <a:pPr eaLnBrk="1" hangingPunct="1">
              <a:buFont typeface="Wingdings" charset="2"/>
              <a:buNone/>
            </a:pPr>
            <a:endParaRPr lang="en-US" sz="2700" b="1" smtClean="0"/>
          </a:p>
          <a:p>
            <a:pPr eaLnBrk="1" hangingPunct="1">
              <a:buFont typeface="Wingdings" charset="2"/>
              <a:buChar char="q"/>
            </a:pPr>
            <a:r>
              <a:rPr lang="en-US" smtClean="0"/>
              <a:t>Triple (x, P, y) can be considered as a logical formula            	</a:t>
            </a:r>
            <a:r>
              <a:rPr lang="en-US" smtClean="0">
                <a:solidFill>
                  <a:srgbClr val="FF3300"/>
                </a:solidFill>
              </a:rPr>
              <a:t>P(x, y)</a:t>
            </a:r>
            <a:endParaRPr lang="en-GB" smtClean="0">
              <a:solidFill>
                <a:srgbClr val="FF3300"/>
              </a:solidFill>
            </a:endParaRPr>
          </a:p>
          <a:p>
            <a:pPr lvl="1" eaLnBrk="1" hangingPunct="1">
              <a:buFont typeface="Wingdings" charset="2"/>
              <a:buChar char="q"/>
            </a:pPr>
            <a:r>
              <a:rPr lang="en-GB" smtClean="0">
                <a:solidFill>
                  <a:srgbClr val="0900C0"/>
                </a:solidFill>
              </a:rPr>
              <a:t>Binary predicate</a:t>
            </a:r>
            <a:r>
              <a:rPr lang="en-GB" smtClean="0"/>
              <a:t> P relates object x to object y </a:t>
            </a:r>
          </a:p>
        </p:txBody>
      </p:sp>
      <p:sp>
        <p:nvSpPr>
          <p:cNvPr id="26628" name="AutoShape 2"/>
          <p:cNvSpPr txBox="1">
            <a:spLocks noChangeArrowheads="1"/>
          </p:cNvSpPr>
          <p:nvPr/>
        </p:nvSpPr>
        <p:spPr bwMode="auto">
          <a:xfrm>
            <a:off x="660400" y="230188"/>
            <a:ext cx="9144000" cy="1100137"/>
          </a:xfrm>
          <a:prstGeom prst="rect">
            <a:avLst/>
          </a:prstGeom>
          <a:noFill/>
          <a:ln w="9525">
            <a:noFill/>
            <a:miter lim="800000"/>
            <a:headEnd/>
            <a:tailEnd/>
          </a:ln>
        </p:spPr>
        <p:txBody>
          <a:bodyPr lIns="101599" tIns="50799" rIns="101599" bIns="50799" anchor="b"/>
          <a:lstStyle/>
          <a:p>
            <a:r>
              <a:rPr lang="en-US" sz="3600" dirty="0">
                <a:solidFill>
                  <a:schemeClr val="tx2"/>
                </a:solidFill>
                <a:latin typeface="Bookman Old Style" charset="0"/>
              </a:rPr>
              <a:t>Fundamentals of </a:t>
            </a:r>
            <a:r>
              <a:rPr lang="en-US" sz="3600" dirty="0" smtClean="0">
                <a:solidFill>
                  <a:schemeClr val="tx2"/>
                </a:solidFill>
                <a:latin typeface="Bookman Old Style" charset="0"/>
              </a:rPr>
              <a:t>RDF (</a:t>
            </a:r>
            <a:r>
              <a:rPr lang="en-US" sz="3600" dirty="0" err="1" smtClean="0">
                <a:solidFill>
                  <a:schemeClr val="tx2"/>
                </a:solidFill>
                <a:latin typeface="Bookman Old Style" charset="0"/>
              </a:rPr>
              <a:t>contd</a:t>
            </a:r>
            <a:r>
              <a:rPr lang="en-US" sz="3600" dirty="0" smtClean="0">
                <a:solidFill>
                  <a:schemeClr val="tx2"/>
                </a:solidFill>
                <a:latin typeface="Bookman Old Style" charset="0"/>
              </a:rPr>
              <a:t>…7) </a:t>
            </a:r>
            <a:endParaRPr lang="el-GR" sz="3600" dirty="0">
              <a:solidFill>
                <a:schemeClr val="tx2"/>
              </a:solidFill>
              <a:latin typeface="Cambria" charset="0"/>
            </a:endParaRPr>
          </a:p>
        </p:txBody>
      </p:sp>
      <p:sp>
        <p:nvSpPr>
          <p:cNvPr id="26629" name="TextBox 6"/>
          <p:cNvSpPr txBox="1">
            <a:spLocks noChangeArrowheads="1"/>
          </p:cNvSpPr>
          <p:nvPr/>
        </p:nvSpPr>
        <p:spPr bwMode="auto">
          <a:xfrm>
            <a:off x="650875" y="1408113"/>
            <a:ext cx="9001125" cy="523875"/>
          </a:xfrm>
          <a:prstGeom prst="rect">
            <a:avLst/>
          </a:prstGeom>
          <a:noFill/>
          <a:ln w="9525">
            <a:noFill/>
            <a:miter lim="800000"/>
            <a:headEnd/>
            <a:tailEnd/>
          </a:ln>
        </p:spPr>
        <p:txBody>
          <a:bodyPr>
            <a:spAutoFit/>
          </a:bodyPr>
          <a:lstStyle/>
          <a:p>
            <a:pPr algn="just"/>
            <a:r>
              <a:rPr lang="en-US" sz="2800">
                <a:solidFill>
                  <a:srgbClr val="FF0000"/>
                </a:solidFill>
              </a:rPr>
              <a:t>Statements as Triples</a:t>
            </a:r>
            <a:endParaRPr lang="en-US" sz="2900">
              <a:solidFill>
                <a:srgbClr val="FF0000"/>
              </a:solidFill>
            </a:endParaRPr>
          </a:p>
        </p:txBody>
      </p:sp>
      <p:sp>
        <p:nvSpPr>
          <p:cNvPr id="26630" name="Rectangle 28"/>
          <p:cNvSpPr>
            <a:spLocks noChangeArrowheads="1"/>
          </p:cNvSpPr>
          <p:nvPr/>
        </p:nvSpPr>
        <p:spPr bwMode="auto">
          <a:xfrm>
            <a:off x="1755775" y="260350"/>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a:t>
            </a:r>
            <a:r>
              <a:rPr lang="en-US" sz="1200" b="1">
                <a:solidFill>
                  <a:srgbClr val="FF3300"/>
                </a:solidFill>
                <a:latin typeface="Arial" charset="0"/>
              </a:rPr>
              <a:t>FUNDAMENTALS</a:t>
            </a:r>
            <a:r>
              <a:rPr lang="en-US" sz="1200" b="1">
                <a:solidFill>
                  <a:schemeClr val="tx1"/>
                </a:solidFill>
                <a:latin typeface="Arial" charset="0"/>
              </a:rPr>
              <a:t> :: SYNTAX :: CAPABILITIES :: RDFSUMMARY :: RDFS :: RDFS SUMMARY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12</a:t>
            </a:r>
            <a:endParaRPr lang="el-GR" b="1"/>
          </a:p>
        </p:txBody>
      </p:sp>
      <p:sp>
        <p:nvSpPr>
          <p:cNvPr id="27651" name="AutoShape 2"/>
          <p:cNvSpPr txBox="1">
            <a:spLocks noChangeArrowheads="1"/>
          </p:cNvSpPr>
          <p:nvPr/>
        </p:nvSpPr>
        <p:spPr bwMode="auto">
          <a:xfrm>
            <a:off x="660400" y="230188"/>
            <a:ext cx="9144000" cy="1100137"/>
          </a:xfrm>
          <a:prstGeom prst="rect">
            <a:avLst/>
          </a:prstGeom>
          <a:noFill/>
          <a:ln w="9525">
            <a:noFill/>
            <a:miter lim="800000"/>
            <a:headEnd/>
            <a:tailEnd/>
          </a:ln>
        </p:spPr>
        <p:txBody>
          <a:bodyPr lIns="101599" tIns="50799" rIns="101599" bIns="50799" anchor="b"/>
          <a:lstStyle/>
          <a:p>
            <a:r>
              <a:rPr lang="en-US" sz="3600" dirty="0">
                <a:solidFill>
                  <a:schemeClr val="tx2"/>
                </a:solidFill>
                <a:latin typeface="Bookman Old Style" charset="0"/>
              </a:rPr>
              <a:t>Fundamentals of </a:t>
            </a:r>
            <a:r>
              <a:rPr lang="en-US" sz="3600" dirty="0" smtClean="0">
                <a:solidFill>
                  <a:schemeClr val="tx2"/>
                </a:solidFill>
                <a:latin typeface="Bookman Old Style" charset="0"/>
              </a:rPr>
              <a:t>RDF (</a:t>
            </a:r>
            <a:r>
              <a:rPr lang="en-US" sz="3600" dirty="0" err="1" smtClean="0">
                <a:solidFill>
                  <a:schemeClr val="tx2"/>
                </a:solidFill>
                <a:latin typeface="Bookman Old Style" charset="0"/>
              </a:rPr>
              <a:t>contd</a:t>
            </a:r>
            <a:r>
              <a:rPr lang="en-US" sz="3600" dirty="0" smtClean="0">
                <a:solidFill>
                  <a:schemeClr val="tx2"/>
                </a:solidFill>
                <a:latin typeface="Bookman Old Style" charset="0"/>
              </a:rPr>
              <a:t>…8) </a:t>
            </a:r>
            <a:endParaRPr lang="el-GR" sz="3600" dirty="0">
              <a:solidFill>
                <a:schemeClr val="tx2"/>
              </a:solidFill>
              <a:latin typeface="Cambria" charset="0"/>
            </a:endParaRPr>
          </a:p>
        </p:txBody>
      </p:sp>
      <p:sp>
        <p:nvSpPr>
          <p:cNvPr id="27652" name="TextBox 6"/>
          <p:cNvSpPr txBox="1">
            <a:spLocks noChangeArrowheads="1"/>
          </p:cNvSpPr>
          <p:nvPr/>
        </p:nvSpPr>
        <p:spPr bwMode="auto">
          <a:xfrm>
            <a:off x="650875" y="1408113"/>
            <a:ext cx="9001125" cy="523875"/>
          </a:xfrm>
          <a:prstGeom prst="rect">
            <a:avLst/>
          </a:prstGeom>
          <a:noFill/>
          <a:ln w="9525">
            <a:noFill/>
            <a:miter lim="800000"/>
            <a:headEnd/>
            <a:tailEnd/>
          </a:ln>
        </p:spPr>
        <p:txBody>
          <a:bodyPr>
            <a:spAutoFit/>
          </a:bodyPr>
          <a:lstStyle/>
          <a:p>
            <a:pPr algn="just"/>
            <a:r>
              <a:rPr lang="en-US" sz="2800">
                <a:solidFill>
                  <a:srgbClr val="FF0000"/>
                </a:solidFill>
              </a:rPr>
              <a:t>A Set of Triples as a Semantic Net</a:t>
            </a:r>
            <a:endParaRPr lang="en-US" sz="2900">
              <a:solidFill>
                <a:srgbClr val="FF0000"/>
              </a:solidFill>
            </a:endParaRPr>
          </a:p>
        </p:txBody>
      </p:sp>
      <p:cxnSp>
        <p:nvCxnSpPr>
          <p:cNvPr id="12" name="Straight Arrow Connector 11"/>
          <p:cNvCxnSpPr/>
          <p:nvPr/>
        </p:nvCxnSpPr>
        <p:spPr bwMode="auto">
          <a:xfrm>
            <a:off x="4183063" y="3116263"/>
            <a:ext cx="20891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bwMode="auto">
          <a:xfrm>
            <a:off x="1079500" y="2873375"/>
            <a:ext cx="3103563" cy="50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55" name="TextBox 7"/>
          <p:cNvSpPr txBox="1">
            <a:spLocks noChangeArrowheads="1"/>
          </p:cNvSpPr>
          <p:nvPr/>
        </p:nvSpPr>
        <p:spPr bwMode="auto">
          <a:xfrm>
            <a:off x="1597025" y="2936875"/>
            <a:ext cx="2290763" cy="409575"/>
          </a:xfrm>
          <a:prstGeom prst="rect">
            <a:avLst/>
          </a:prstGeom>
          <a:noFill/>
          <a:ln w="9525">
            <a:noFill/>
            <a:miter lim="800000"/>
            <a:headEnd/>
            <a:tailEnd/>
          </a:ln>
        </p:spPr>
        <p:txBody>
          <a:bodyPr>
            <a:spAutoFit/>
          </a:bodyPr>
          <a:lstStyle/>
          <a:p>
            <a:r>
              <a:rPr lang="en-US" sz="1200">
                <a:solidFill>
                  <a:schemeClr val="tx1"/>
                </a:solidFill>
              </a:rPr>
              <a:t>http://semanticmatching.org/semantic-matching.html</a:t>
            </a:r>
          </a:p>
        </p:txBody>
      </p:sp>
      <p:sp>
        <p:nvSpPr>
          <p:cNvPr id="15" name="Oval 14"/>
          <p:cNvSpPr/>
          <p:nvPr/>
        </p:nvSpPr>
        <p:spPr bwMode="auto">
          <a:xfrm>
            <a:off x="6257925" y="2862263"/>
            <a:ext cx="2179638" cy="44767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57" name="TextBox 9"/>
          <p:cNvSpPr txBox="1">
            <a:spLocks noChangeArrowheads="1"/>
          </p:cNvSpPr>
          <p:nvPr/>
        </p:nvSpPr>
        <p:spPr bwMode="auto">
          <a:xfrm>
            <a:off x="6489700" y="2967038"/>
            <a:ext cx="1770063" cy="276225"/>
          </a:xfrm>
          <a:prstGeom prst="rect">
            <a:avLst/>
          </a:prstGeom>
          <a:noFill/>
          <a:ln w="9525">
            <a:noFill/>
            <a:miter lim="800000"/>
            <a:headEnd/>
            <a:tailEnd/>
          </a:ln>
        </p:spPr>
        <p:txBody>
          <a:bodyPr>
            <a:spAutoFit/>
          </a:bodyPr>
          <a:lstStyle/>
          <a:p>
            <a:pPr algn="ctr"/>
            <a:r>
              <a:rPr lang="en-US" sz="1200">
                <a:solidFill>
                  <a:schemeClr val="tx1"/>
                </a:solidFill>
              </a:rPr>
              <a:t>Fausto Giunchiglia</a:t>
            </a:r>
          </a:p>
        </p:txBody>
      </p:sp>
      <p:sp>
        <p:nvSpPr>
          <p:cNvPr id="27658" name="TextBox 10"/>
          <p:cNvSpPr txBox="1">
            <a:spLocks noChangeArrowheads="1"/>
          </p:cNvSpPr>
          <p:nvPr/>
        </p:nvSpPr>
        <p:spPr bwMode="auto">
          <a:xfrm>
            <a:off x="4635500" y="2809875"/>
            <a:ext cx="960438" cy="246063"/>
          </a:xfrm>
          <a:prstGeom prst="rect">
            <a:avLst/>
          </a:prstGeom>
          <a:noFill/>
          <a:ln w="9525">
            <a:noFill/>
            <a:miter lim="800000"/>
            <a:headEnd/>
            <a:tailEnd/>
          </a:ln>
        </p:spPr>
        <p:txBody>
          <a:bodyPr>
            <a:spAutoFit/>
          </a:bodyPr>
          <a:lstStyle/>
          <a:p>
            <a:pPr algn="ctr"/>
            <a:r>
              <a:rPr lang="en-US" sz="1200"/>
              <a:t>author</a:t>
            </a:r>
          </a:p>
        </p:txBody>
      </p:sp>
      <p:cxnSp>
        <p:nvCxnSpPr>
          <p:cNvPr id="26" name="Straight Arrow Connector 25"/>
          <p:cNvCxnSpPr/>
          <p:nvPr/>
        </p:nvCxnSpPr>
        <p:spPr>
          <a:xfrm rot="16200000" flipH="1">
            <a:off x="6681787" y="4033838"/>
            <a:ext cx="1471613" cy="269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bwMode="auto">
          <a:xfrm>
            <a:off x="6665913" y="4797425"/>
            <a:ext cx="1538287" cy="53657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61" name="TextBox 7"/>
          <p:cNvSpPr txBox="1">
            <a:spLocks noChangeArrowheads="1"/>
          </p:cNvSpPr>
          <p:nvPr/>
        </p:nvSpPr>
        <p:spPr bwMode="auto">
          <a:xfrm>
            <a:off x="6919913" y="4913313"/>
            <a:ext cx="1055687" cy="276225"/>
          </a:xfrm>
          <a:prstGeom prst="rect">
            <a:avLst/>
          </a:prstGeom>
          <a:noFill/>
          <a:ln w="9525">
            <a:noFill/>
            <a:miter lim="800000"/>
            <a:headEnd/>
            <a:tailEnd/>
          </a:ln>
        </p:spPr>
        <p:txBody>
          <a:bodyPr>
            <a:spAutoFit/>
          </a:bodyPr>
          <a:lstStyle/>
          <a:p>
            <a:pPr algn="ctr"/>
            <a:r>
              <a:rPr lang="en-US" sz="1200">
                <a:solidFill>
                  <a:schemeClr val="tx1"/>
                </a:solidFill>
              </a:rPr>
              <a:t>DISI </a:t>
            </a:r>
          </a:p>
        </p:txBody>
      </p:sp>
      <p:sp>
        <p:nvSpPr>
          <p:cNvPr id="27662" name="TextBox 10"/>
          <p:cNvSpPr txBox="1">
            <a:spLocks noChangeArrowheads="1"/>
          </p:cNvSpPr>
          <p:nvPr/>
        </p:nvSpPr>
        <p:spPr bwMode="auto">
          <a:xfrm>
            <a:off x="6419850" y="3962400"/>
            <a:ext cx="960438" cy="276225"/>
          </a:xfrm>
          <a:prstGeom prst="rect">
            <a:avLst/>
          </a:prstGeom>
          <a:noFill/>
          <a:ln w="9525">
            <a:noFill/>
            <a:miter lim="800000"/>
            <a:headEnd/>
            <a:tailEnd/>
          </a:ln>
        </p:spPr>
        <p:txBody>
          <a:bodyPr>
            <a:spAutoFit/>
          </a:bodyPr>
          <a:lstStyle/>
          <a:p>
            <a:pPr algn="ctr"/>
            <a:r>
              <a:rPr lang="en-US" sz="1200"/>
              <a:t>professor</a:t>
            </a:r>
          </a:p>
        </p:txBody>
      </p:sp>
      <p:sp>
        <p:nvSpPr>
          <p:cNvPr id="40" name="Oval 39"/>
          <p:cNvSpPr/>
          <p:nvPr/>
        </p:nvSpPr>
        <p:spPr bwMode="auto">
          <a:xfrm>
            <a:off x="2990850" y="4751388"/>
            <a:ext cx="1143000" cy="70167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64" name="TextBox 7"/>
          <p:cNvSpPr txBox="1">
            <a:spLocks noChangeArrowheads="1"/>
          </p:cNvSpPr>
          <p:nvPr/>
        </p:nvSpPr>
        <p:spPr bwMode="auto">
          <a:xfrm>
            <a:off x="3008313" y="4972050"/>
            <a:ext cx="1071562" cy="276225"/>
          </a:xfrm>
          <a:prstGeom prst="rect">
            <a:avLst/>
          </a:prstGeom>
          <a:noFill/>
          <a:ln w="9525">
            <a:noFill/>
            <a:miter lim="800000"/>
            <a:headEnd/>
            <a:tailEnd/>
          </a:ln>
        </p:spPr>
        <p:txBody>
          <a:bodyPr>
            <a:spAutoFit/>
          </a:bodyPr>
          <a:lstStyle/>
          <a:p>
            <a:pPr algn="ctr"/>
            <a:r>
              <a:rPr lang="en-US" sz="1200">
                <a:solidFill>
                  <a:schemeClr val="tx1"/>
                </a:solidFill>
              </a:rPr>
              <a:t>F. D. Natale</a:t>
            </a:r>
          </a:p>
        </p:txBody>
      </p:sp>
      <p:cxnSp>
        <p:nvCxnSpPr>
          <p:cNvPr id="44" name="Straight Arrow Connector 43"/>
          <p:cNvCxnSpPr>
            <a:stCxn id="28" idx="2"/>
            <a:endCxn id="40" idx="6"/>
          </p:cNvCxnSpPr>
          <p:nvPr/>
        </p:nvCxnSpPr>
        <p:spPr>
          <a:xfrm rot="10800000" flipV="1">
            <a:off x="4133850" y="5065713"/>
            <a:ext cx="2532063" cy="36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666" name="TextBox 10"/>
          <p:cNvSpPr txBox="1">
            <a:spLocks noChangeArrowheads="1"/>
          </p:cNvSpPr>
          <p:nvPr/>
        </p:nvSpPr>
        <p:spPr bwMode="auto">
          <a:xfrm>
            <a:off x="4548188" y="4738688"/>
            <a:ext cx="960437" cy="276225"/>
          </a:xfrm>
          <a:prstGeom prst="rect">
            <a:avLst/>
          </a:prstGeom>
          <a:noFill/>
          <a:ln w="9525">
            <a:noFill/>
            <a:miter lim="800000"/>
            <a:headEnd/>
            <a:tailEnd/>
          </a:ln>
        </p:spPr>
        <p:txBody>
          <a:bodyPr>
            <a:spAutoFit/>
          </a:bodyPr>
          <a:lstStyle/>
          <a:p>
            <a:pPr algn="ctr"/>
            <a:r>
              <a:rPr lang="en-US" sz="1200"/>
              <a:t>director</a:t>
            </a:r>
          </a:p>
        </p:txBody>
      </p:sp>
      <p:sp>
        <p:nvSpPr>
          <p:cNvPr id="34" name="Rectangle 33"/>
          <p:cNvSpPr/>
          <p:nvPr/>
        </p:nvSpPr>
        <p:spPr>
          <a:xfrm>
            <a:off x="793750" y="2381250"/>
            <a:ext cx="7929563" cy="1357313"/>
          </a:xfrm>
          <a:prstGeom prst="rect">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5722938" y="2166938"/>
            <a:ext cx="3571875" cy="3500437"/>
          </a:xfrm>
          <a:prstGeom prst="rect">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36"/>
          <p:cNvSpPr/>
          <p:nvPr/>
        </p:nvSpPr>
        <p:spPr>
          <a:xfrm>
            <a:off x="2222500" y="4452938"/>
            <a:ext cx="7500938" cy="1643062"/>
          </a:xfrm>
          <a:prstGeom prst="rect">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70" name="Rectangle 28"/>
          <p:cNvSpPr>
            <a:spLocks noChangeArrowheads="1"/>
          </p:cNvSpPr>
          <p:nvPr/>
        </p:nvSpPr>
        <p:spPr bwMode="auto">
          <a:xfrm>
            <a:off x="1779588" y="260350"/>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a:t>
            </a:r>
            <a:r>
              <a:rPr lang="en-US" sz="1200" b="1">
                <a:solidFill>
                  <a:srgbClr val="FF3300"/>
                </a:solidFill>
                <a:latin typeface="Arial" charset="0"/>
              </a:rPr>
              <a:t>FUNDAMENTALS</a:t>
            </a:r>
            <a:r>
              <a:rPr lang="en-US" sz="1200" b="1">
                <a:solidFill>
                  <a:schemeClr val="tx1"/>
                </a:solidFill>
                <a:latin typeface="Arial" charset="0"/>
              </a:rPr>
              <a:t> :: SYNTAX :: CAPABILITIES :: RDFSUMMARY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2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20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37" grpId="0" animBg="1"/>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bwMode="auto">
          <a:noFill/>
          <a:ln>
            <a:miter lim="800000"/>
            <a:headEnd/>
            <a:tailEnd/>
          </a:ln>
        </p:spPr>
        <p:txBody>
          <a:bodyPr/>
          <a:lstStyle/>
          <a:p>
            <a:fld id="{00FE0100-0033-4029-9190-21BBFE7B29D2}" type="slidenum">
              <a:rPr lang="en-US"/>
              <a:pPr/>
              <a:t>14</a:t>
            </a:fld>
            <a:endParaRPr lang="en-US"/>
          </a:p>
        </p:txBody>
      </p:sp>
      <p:sp>
        <p:nvSpPr>
          <p:cNvPr id="28675" name="Rectangle 3"/>
          <p:cNvSpPr txBox="1">
            <a:spLocks noChangeArrowheads="1"/>
          </p:cNvSpPr>
          <p:nvPr/>
        </p:nvSpPr>
        <p:spPr bwMode="auto">
          <a:xfrm>
            <a:off x="609600" y="2122488"/>
            <a:ext cx="9215438" cy="3643312"/>
          </a:xfrm>
          <a:prstGeom prst="rect">
            <a:avLst/>
          </a:prstGeom>
          <a:noFill/>
          <a:ln w="9525">
            <a:noFill/>
            <a:miter lim="800000"/>
            <a:headEnd/>
            <a:tailEnd/>
          </a:ln>
        </p:spPr>
        <p:txBody>
          <a:bodyPr lIns="101599" tIns="50799" rIns="101599" bIns="50799"/>
          <a:lstStyle/>
          <a:p>
            <a:pPr marL="303213" indent="-303213">
              <a:lnSpc>
                <a:spcPct val="90000"/>
              </a:lnSpc>
              <a:spcBef>
                <a:spcPts val="663"/>
              </a:spcBef>
              <a:buClr>
                <a:schemeClr val="accent1"/>
              </a:buClr>
              <a:buSzPct val="76000"/>
              <a:buFont typeface="Wingdings" charset="2"/>
              <a:buNone/>
            </a:pPr>
            <a:r>
              <a:rPr lang="en-US" sz="2000"/>
              <a:t>&lt;?xml version="1.0"?&gt; </a:t>
            </a:r>
            <a:endParaRPr lang="en-US" sz="2000">
              <a:solidFill>
                <a:schemeClr val="tx1"/>
              </a:solidFill>
              <a:latin typeface="Gill Sans MT" charset="0"/>
              <a:sym typeface="Symbol" charset="2"/>
            </a:endParaRPr>
          </a:p>
          <a:p>
            <a:pPr marL="303213" indent="-303213">
              <a:lnSpc>
                <a:spcPct val="90000"/>
              </a:lnSpc>
              <a:spcBef>
                <a:spcPts val="663"/>
              </a:spcBef>
              <a:buClr>
                <a:schemeClr val="accent1"/>
              </a:buClr>
              <a:buSzPct val="76000"/>
              <a:buFont typeface="Wingdings" charset="2"/>
              <a:buNone/>
            </a:pPr>
            <a:r>
              <a:rPr lang="en-US" sz="2000">
                <a:solidFill>
                  <a:schemeClr val="tx1"/>
                </a:solidFill>
                <a:latin typeface="Gill Sans MT" charset="0"/>
                <a:sym typeface="Symbol" charset="2"/>
              </a:rPr>
              <a:t>&lt;rdf:RDF</a:t>
            </a:r>
            <a:endParaRPr lang="el-GR" sz="2000">
              <a:solidFill>
                <a:schemeClr val="tx1"/>
              </a:solidFill>
              <a:latin typeface="Calibri" charset="0"/>
              <a:sym typeface="Symbol" charset="2"/>
            </a:endParaRPr>
          </a:p>
          <a:p>
            <a:pPr marL="303213" indent="-303213">
              <a:lnSpc>
                <a:spcPct val="90000"/>
              </a:lnSpc>
              <a:spcBef>
                <a:spcPts val="663"/>
              </a:spcBef>
              <a:buClr>
                <a:schemeClr val="accent1"/>
              </a:buClr>
              <a:buSzPct val="76000"/>
              <a:buFont typeface="Wingdings" charset="2"/>
              <a:buNone/>
            </a:pPr>
            <a:r>
              <a:rPr lang="el-GR" sz="2000">
                <a:solidFill>
                  <a:schemeClr val="tx1"/>
                </a:solidFill>
                <a:latin typeface="Calibri" charset="0"/>
                <a:sym typeface="Symbol" charset="2"/>
              </a:rPr>
              <a:t>	</a:t>
            </a:r>
            <a:r>
              <a:rPr lang="en-US" sz="2000">
                <a:solidFill>
                  <a:schemeClr val="tx1"/>
                </a:solidFill>
                <a:latin typeface="Gill Sans MT" charset="0"/>
                <a:sym typeface="Symbol" charset="2"/>
              </a:rPr>
              <a:t>xmlns</a:t>
            </a:r>
            <a:r>
              <a:rPr lang="el-GR" sz="2000">
                <a:solidFill>
                  <a:schemeClr val="tx1"/>
                </a:solidFill>
                <a:latin typeface="Calibri" charset="0"/>
                <a:sym typeface="Symbol" charset="2"/>
              </a:rPr>
              <a:t>:</a:t>
            </a:r>
            <a:r>
              <a:rPr lang="en-US" sz="2000">
                <a:solidFill>
                  <a:schemeClr val="tx1"/>
                </a:solidFill>
                <a:latin typeface="Gill Sans MT" charset="0"/>
                <a:sym typeface="Symbol" charset="2"/>
              </a:rPr>
              <a:t>rdf</a:t>
            </a:r>
            <a:r>
              <a:rPr lang="el-GR" sz="2000">
                <a:solidFill>
                  <a:schemeClr val="tx1"/>
                </a:solidFill>
                <a:latin typeface="Calibri" charset="0"/>
                <a:sym typeface="Symbol" charset="2"/>
              </a:rPr>
              <a:t>="</a:t>
            </a:r>
            <a:r>
              <a:rPr lang="en-US" sz="2000">
                <a:solidFill>
                  <a:schemeClr val="tx1"/>
                </a:solidFill>
                <a:latin typeface="Gill Sans MT" charset="0"/>
                <a:sym typeface="Symbol" charset="2"/>
              </a:rPr>
              <a:t>http</a:t>
            </a:r>
            <a:r>
              <a:rPr lang="el-GR" sz="2000">
                <a:solidFill>
                  <a:schemeClr val="tx1"/>
                </a:solidFill>
                <a:latin typeface="Calibri" charset="0"/>
                <a:sym typeface="Symbol" charset="2"/>
              </a:rPr>
              <a:t>://</a:t>
            </a:r>
            <a:r>
              <a:rPr lang="en-US" sz="2000">
                <a:solidFill>
                  <a:schemeClr val="tx1"/>
                </a:solidFill>
                <a:latin typeface="Gill Sans MT" charset="0"/>
                <a:sym typeface="Symbol" charset="2"/>
              </a:rPr>
              <a:t>www</a:t>
            </a:r>
            <a:r>
              <a:rPr lang="el-GR" sz="2000">
                <a:solidFill>
                  <a:schemeClr val="tx1"/>
                </a:solidFill>
                <a:latin typeface="Calibri" charset="0"/>
                <a:sym typeface="Symbol" charset="2"/>
              </a:rPr>
              <a:t>.</a:t>
            </a:r>
            <a:r>
              <a:rPr lang="en-US" sz="2000">
                <a:solidFill>
                  <a:schemeClr val="tx1"/>
                </a:solidFill>
                <a:latin typeface="Gill Sans MT" charset="0"/>
                <a:sym typeface="Symbol" charset="2"/>
              </a:rPr>
              <a:t>w</a:t>
            </a:r>
            <a:r>
              <a:rPr lang="el-GR" sz="2000">
                <a:solidFill>
                  <a:schemeClr val="tx1"/>
                </a:solidFill>
                <a:latin typeface="Calibri" charset="0"/>
                <a:sym typeface="Symbol" charset="2"/>
              </a:rPr>
              <a:t>3.</a:t>
            </a:r>
            <a:r>
              <a:rPr lang="en-US" sz="2000">
                <a:solidFill>
                  <a:schemeClr val="tx1"/>
                </a:solidFill>
                <a:latin typeface="Gill Sans MT" charset="0"/>
                <a:sym typeface="Symbol" charset="2"/>
              </a:rPr>
              <a:t>org</a:t>
            </a:r>
            <a:r>
              <a:rPr lang="el-GR" sz="2000">
                <a:solidFill>
                  <a:schemeClr val="tx1"/>
                </a:solidFill>
                <a:latin typeface="Calibri" charset="0"/>
                <a:sym typeface="Symbol" charset="2"/>
              </a:rPr>
              <a:t>/1999/02/22-</a:t>
            </a:r>
            <a:r>
              <a:rPr lang="en-US" sz="2000">
                <a:solidFill>
                  <a:schemeClr val="tx1"/>
                </a:solidFill>
                <a:latin typeface="Gill Sans MT" charset="0"/>
                <a:sym typeface="Symbol" charset="2"/>
              </a:rPr>
              <a:t>rdf</a:t>
            </a:r>
            <a:r>
              <a:rPr lang="el-GR" sz="2000">
                <a:solidFill>
                  <a:schemeClr val="tx1"/>
                </a:solidFill>
                <a:latin typeface="Calibri" charset="0"/>
                <a:sym typeface="Symbol" charset="2"/>
              </a:rPr>
              <a:t>-</a:t>
            </a:r>
            <a:r>
              <a:rPr lang="en-US" sz="2000">
                <a:solidFill>
                  <a:schemeClr val="tx1"/>
                </a:solidFill>
                <a:latin typeface="Gill Sans MT" charset="0"/>
                <a:sym typeface="Symbol" charset="2"/>
              </a:rPr>
              <a:t>syntax</a:t>
            </a:r>
            <a:r>
              <a:rPr lang="el-GR" sz="2000">
                <a:solidFill>
                  <a:schemeClr val="tx1"/>
                </a:solidFill>
                <a:latin typeface="Calibri" charset="0"/>
                <a:sym typeface="Symbol" charset="2"/>
              </a:rPr>
              <a:t>-</a:t>
            </a:r>
            <a:r>
              <a:rPr lang="en-US" sz="2000">
                <a:solidFill>
                  <a:schemeClr val="tx1"/>
                </a:solidFill>
                <a:latin typeface="Gill Sans MT" charset="0"/>
                <a:sym typeface="Symbol" charset="2"/>
              </a:rPr>
              <a:t>ns</a:t>
            </a:r>
            <a:r>
              <a:rPr lang="el-GR" sz="2000">
                <a:solidFill>
                  <a:schemeClr val="tx1"/>
                </a:solidFill>
                <a:latin typeface="Calibri" charset="0"/>
                <a:sym typeface="Symbol" charset="2"/>
              </a:rPr>
              <a:t>#"</a:t>
            </a:r>
          </a:p>
          <a:p>
            <a:pPr marL="303213" indent="-303213">
              <a:lnSpc>
                <a:spcPct val="90000"/>
              </a:lnSpc>
              <a:spcBef>
                <a:spcPts val="663"/>
              </a:spcBef>
              <a:buClr>
                <a:schemeClr val="accent1"/>
              </a:buClr>
              <a:buSzPct val="76000"/>
              <a:buFont typeface="Wingdings" charset="2"/>
              <a:buNone/>
            </a:pPr>
            <a:r>
              <a:rPr lang="el-GR" sz="2000">
                <a:solidFill>
                  <a:schemeClr val="tx1"/>
                </a:solidFill>
                <a:latin typeface="Calibri" charset="0"/>
                <a:sym typeface="Symbol" charset="2"/>
              </a:rPr>
              <a:t>	</a:t>
            </a:r>
            <a:r>
              <a:rPr lang="en-US" sz="2000">
                <a:solidFill>
                  <a:schemeClr val="tx1"/>
                </a:solidFill>
                <a:latin typeface="Gill Sans MT" charset="0"/>
                <a:sym typeface="Symbol" charset="2"/>
              </a:rPr>
              <a:t>xmlns</a:t>
            </a:r>
            <a:r>
              <a:rPr lang="el-GR" sz="2000">
                <a:solidFill>
                  <a:schemeClr val="tx1"/>
                </a:solidFill>
                <a:latin typeface="Calibri" charset="0"/>
                <a:sym typeface="Symbol" charset="2"/>
              </a:rPr>
              <a:t>:</a:t>
            </a:r>
            <a:r>
              <a:rPr lang="en-US" sz="2000">
                <a:solidFill>
                  <a:schemeClr val="tx1"/>
                </a:solidFill>
                <a:latin typeface="Calibri" charset="0"/>
                <a:sym typeface="Symbol" charset="2"/>
              </a:rPr>
              <a:t>disi-</a:t>
            </a:r>
            <a:r>
              <a:rPr lang="en-US" sz="2000">
                <a:solidFill>
                  <a:schemeClr val="tx1"/>
                </a:solidFill>
                <a:latin typeface="Gill Sans MT" charset="0"/>
                <a:sym typeface="Symbol" charset="2"/>
              </a:rPr>
              <a:t>voc</a:t>
            </a:r>
            <a:r>
              <a:rPr lang="el-GR" sz="2000">
                <a:solidFill>
                  <a:schemeClr val="tx1"/>
                </a:solidFill>
                <a:latin typeface="Calibri" charset="0"/>
                <a:sym typeface="Symbol" charset="2"/>
              </a:rPr>
              <a:t>="</a:t>
            </a:r>
            <a:r>
              <a:rPr lang="en-US" sz="2000">
                <a:solidFill>
                  <a:schemeClr val="tx1"/>
                </a:solidFill>
                <a:latin typeface="Gill Sans MT" charset="0"/>
                <a:sym typeface="Symbol" charset="2"/>
              </a:rPr>
              <a:t>http</a:t>
            </a:r>
            <a:r>
              <a:rPr lang="el-GR" sz="2000">
                <a:solidFill>
                  <a:schemeClr val="tx1"/>
                </a:solidFill>
                <a:latin typeface="Calibri" charset="0"/>
                <a:sym typeface="Symbol" charset="2"/>
              </a:rPr>
              <a:t>://</a:t>
            </a:r>
            <a:r>
              <a:rPr lang="en-US" sz="2000">
                <a:solidFill>
                  <a:schemeClr val="tx1"/>
                </a:solidFill>
                <a:latin typeface="Gill Sans MT" charset="0"/>
                <a:sym typeface="Symbol" charset="2"/>
              </a:rPr>
              <a:t>www</a:t>
            </a:r>
            <a:r>
              <a:rPr lang="el-GR" sz="2000">
                <a:solidFill>
                  <a:schemeClr val="tx1"/>
                </a:solidFill>
                <a:latin typeface="Calibri" charset="0"/>
                <a:sym typeface="Symbol" charset="2"/>
              </a:rPr>
              <a:t>.</a:t>
            </a:r>
            <a:r>
              <a:rPr lang="en-US" sz="2000">
                <a:solidFill>
                  <a:schemeClr val="tx1"/>
                </a:solidFill>
                <a:latin typeface="Calibri" charset="0"/>
                <a:sym typeface="Symbol" charset="2"/>
              </a:rPr>
              <a:t>disi.unitn.it/terms/</a:t>
            </a:r>
            <a:r>
              <a:rPr lang="el-GR" sz="2000">
                <a:solidFill>
                  <a:schemeClr val="tx1"/>
                </a:solidFill>
                <a:latin typeface="Calibri" charset="0"/>
                <a:sym typeface="Symbol" charset="2"/>
              </a:rPr>
              <a:t>"&gt;</a:t>
            </a:r>
          </a:p>
          <a:p>
            <a:pPr marL="303213" indent="-303213">
              <a:lnSpc>
                <a:spcPct val="90000"/>
              </a:lnSpc>
              <a:spcBef>
                <a:spcPts val="663"/>
              </a:spcBef>
              <a:buClr>
                <a:schemeClr val="accent1"/>
              </a:buClr>
              <a:buSzPct val="76000"/>
              <a:buFont typeface="Wingdings" charset="2"/>
              <a:buNone/>
            </a:pPr>
            <a:r>
              <a:rPr lang="el-GR" sz="2000">
                <a:solidFill>
                  <a:schemeClr val="tx1"/>
                </a:solidFill>
                <a:latin typeface="Calibri" charset="0"/>
                <a:sym typeface="Symbol" charset="2"/>
              </a:rPr>
              <a:t>		</a:t>
            </a:r>
            <a:endParaRPr lang="en-US" sz="2000">
              <a:solidFill>
                <a:schemeClr val="tx1"/>
              </a:solidFill>
              <a:latin typeface="Gill Sans MT" charset="0"/>
              <a:sym typeface="Symbol" charset="2"/>
            </a:endParaRPr>
          </a:p>
          <a:p>
            <a:pPr marL="303213" indent="-303213">
              <a:lnSpc>
                <a:spcPct val="90000"/>
              </a:lnSpc>
              <a:spcBef>
                <a:spcPts val="663"/>
              </a:spcBef>
              <a:buClr>
                <a:schemeClr val="accent1"/>
              </a:buClr>
              <a:buSzPct val="76000"/>
              <a:buFont typeface="Wingdings" charset="2"/>
              <a:buNone/>
            </a:pPr>
            <a:r>
              <a:rPr lang="fr-FR" sz="2000">
                <a:solidFill>
                  <a:schemeClr val="tx1"/>
                </a:solidFill>
                <a:latin typeface="Gill Sans MT" charset="0"/>
                <a:sym typeface="Symbol" charset="2"/>
              </a:rPr>
              <a:t>       &lt;rdf:Description</a:t>
            </a:r>
          </a:p>
          <a:p>
            <a:pPr marL="303213" indent="-303213">
              <a:lnSpc>
                <a:spcPct val="90000"/>
              </a:lnSpc>
              <a:spcBef>
                <a:spcPts val="663"/>
              </a:spcBef>
              <a:buClr>
                <a:schemeClr val="accent1"/>
              </a:buClr>
              <a:buSzPct val="76000"/>
              <a:buFont typeface="Wingdings" charset="2"/>
              <a:buNone/>
            </a:pPr>
            <a:r>
              <a:rPr lang="fr-FR" sz="2000">
                <a:solidFill>
                  <a:schemeClr val="tx1"/>
                </a:solidFill>
                <a:latin typeface="Gill Sans MT" charset="0"/>
                <a:sym typeface="Symbol" charset="2"/>
              </a:rPr>
              <a:t>	    rdf:about=" http://www.http://semanticmatching.org/semantic-matching.html"&gt;</a:t>
            </a:r>
          </a:p>
          <a:p>
            <a:pPr marL="303213" indent="-303213">
              <a:lnSpc>
                <a:spcPct val="90000"/>
              </a:lnSpc>
              <a:spcBef>
                <a:spcPts val="663"/>
              </a:spcBef>
              <a:buClr>
                <a:schemeClr val="accent1"/>
              </a:buClr>
              <a:buSzPct val="76000"/>
              <a:buFont typeface="Wingdings" charset="2"/>
              <a:buNone/>
            </a:pPr>
            <a:r>
              <a:rPr lang="fr-FR" sz="2000">
                <a:solidFill>
                  <a:schemeClr val="tx1"/>
                </a:solidFill>
                <a:latin typeface="Gill Sans MT" charset="0"/>
                <a:sym typeface="Symbol" charset="2"/>
              </a:rPr>
              <a:t>	    	</a:t>
            </a:r>
            <a:r>
              <a:rPr lang="en-US" sz="2000">
                <a:solidFill>
                  <a:schemeClr val="tx1"/>
                </a:solidFill>
                <a:latin typeface="Gill Sans MT" charset="0"/>
                <a:sym typeface="Symbol" charset="2"/>
              </a:rPr>
              <a:t>&lt;disi-voc:author&gt;Fausto Giunchiglia&lt;/disi-voc:author&gt;</a:t>
            </a:r>
            <a:endParaRPr lang="en-GB" sz="2000">
              <a:solidFill>
                <a:schemeClr val="tx1"/>
              </a:solidFill>
              <a:latin typeface="Gill Sans MT" charset="0"/>
              <a:sym typeface="Symbol" charset="2"/>
            </a:endParaRPr>
          </a:p>
          <a:p>
            <a:pPr marL="303213" indent="-303213">
              <a:lnSpc>
                <a:spcPct val="90000"/>
              </a:lnSpc>
              <a:spcBef>
                <a:spcPts val="663"/>
              </a:spcBef>
              <a:buClr>
                <a:schemeClr val="accent1"/>
              </a:buClr>
              <a:buSzPct val="76000"/>
              <a:buFont typeface="Wingdings" charset="2"/>
              <a:buNone/>
            </a:pPr>
            <a:r>
              <a:rPr lang="el-GR" sz="2000">
                <a:solidFill>
                  <a:schemeClr val="tx1"/>
                </a:solidFill>
                <a:latin typeface="Calibri" charset="0"/>
                <a:sym typeface="Symbol" charset="2"/>
              </a:rPr>
              <a:t>	</a:t>
            </a:r>
            <a:r>
              <a:rPr lang="en-US" sz="2000">
                <a:solidFill>
                  <a:schemeClr val="tx1"/>
                </a:solidFill>
                <a:latin typeface="Gill Sans MT" charset="0"/>
                <a:sym typeface="Symbol" charset="2"/>
              </a:rPr>
              <a:t>  &lt;/rdf:Description&gt;</a:t>
            </a:r>
          </a:p>
          <a:p>
            <a:pPr marL="303213" indent="-303213">
              <a:lnSpc>
                <a:spcPct val="90000"/>
              </a:lnSpc>
              <a:spcBef>
                <a:spcPts val="663"/>
              </a:spcBef>
              <a:buClr>
                <a:schemeClr val="accent1"/>
              </a:buClr>
              <a:buSzPct val="76000"/>
              <a:buFont typeface="Wingdings" charset="2"/>
              <a:buNone/>
            </a:pPr>
            <a:r>
              <a:rPr lang="en-US" sz="2000">
                <a:solidFill>
                  <a:schemeClr val="tx1"/>
                </a:solidFill>
                <a:latin typeface="Gill Sans MT" charset="0"/>
                <a:sym typeface="Symbol" charset="2"/>
              </a:rPr>
              <a:t>&lt;/rdf:RDF&gt;</a:t>
            </a:r>
            <a:endParaRPr lang="el-GR" sz="2000">
              <a:solidFill>
                <a:schemeClr val="tx1"/>
              </a:solidFill>
              <a:latin typeface="Calibri" charset="0"/>
              <a:sym typeface="Symbol" charset="2"/>
            </a:endParaRPr>
          </a:p>
        </p:txBody>
      </p:sp>
      <p:sp>
        <p:nvSpPr>
          <p:cNvPr id="28676" name="AutoShape 2"/>
          <p:cNvSpPr txBox="1">
            <a:spLocks noChangeArrowheads="1"/>
          </p:cNvSpPr>
          <p:nvPr/>
        </p:nvSpPr>
        <p:spPr bwMode="auto">
          <a:xfrm>
            <a:off x="660400" y="230188"/>
            <a:ext cx="9144000" cy="1100137"/>
          </a:xfrm>
          <a:prstGeom prst="rect">
            <a:avLst/>
          </a:prstGeom>
          <a:noFill/>
          <a:ln w="9525">
            <a:noFill/>
            <a:miter lim="800000"/>
            <a:headEnd/>
            <a:tailEnd/>
          </a:ln>
        </p:spPr>
        <p:txBody>
          <a:bodyPr lIns="101599" tIns="50799" rIns="101599" bIns="50799" anchor="b"/>
          <a:lstStyle/>
          <a:p>
            <a:r>
              <a:rPr lang="en-US" sz="3600" dirty="0">
                <a:solidFill>
                  <a:schemeClr val="tx2"/>
                </a:solidFill>
                <a:latin typeface="Bookman Old Style" charset="0"/>
              </a:rPr>
              <a:t>Fundamentals of </a:t>
            </a:r>
            <a:r>
              <a:rPr lang="en-US" sz="3600" dirty="0" smtClean="0">
                <a:solidFill>
                  <a:schemeClr val="tx2"/>
                </a:solidFill>
                <a:latin typeface="Bookman Old Style" charset="0"/>
              </a:rPr>
              <a:t>RDF (</a:t>
            </a:r>
            <a:r>
              <a:rPr lang="en-US" sz="3600" dirty="0" err="1" smtClean="0">
                <a:solidFill>
                  <a:schemeClr val="tx2"/>
                </a:solidFill>
                <a:latin typeface="Bookman Old Style" charset="0"/>
              </a:rPr>
              <a:t>contd</a:t>
            </a:r>
            <a:r>
              <a:rPr lang="en-US" sz="3600" dirty="0" smtClean="0">
                <a:solidFill>
                  <a:schemeClr val="tx2"/>
                </a:solidFill>
                <a:latin typeface="Bookman Old Style" charset="0"/>
              </a:rPr>
              <a:t>…9) </a:t>
            </a:r>
            <a:endParaRPr lang="el-GR" sz="3600" dirty="0">
              <a:solidFill>
                <a:schemeClr val="tx2"/>
              </a:solidFill>
              <a:latin typeface="Cambria" charset="0"/>
            </a:endParaRPr>
          </a:p>
        </p:txBody>
      </p:sp>
      <p:sp>
        <p:nvSpPr>
          <p:cNvPr id="28677" name="TextBox 6"/>
          <p:cNvSpPr txBox="1">
            <a:spLocks noChangeArrowheads="1"/>
          </p:cNvSpPr>
          <p:nvPr/>
        </p:nvSpPr>
        <p:spPr bwMode="auto">
          <a:xfrm>
            <a:off x="650875" y="1408113"/>
            <a:ext cx="9001125" cy="523875"/>
          </a:xfrm>
          <a:prstGeom prst="rect">
            <a:avLst/>
          </a:prstGeom>
          <a:noFill/>
          <a:ln w="9525">
            <a:noFill/>
            <a:miter lim="800000"/>
            <a:headEnd/>
            <a:tailEnd/>
          </a:ln>
        </p:spPr>
        <p:txBody>
          <a:bodyPr>
            <a:spAutoFit/>
          </a:bodyPr>
          <a:lstStyle/>
          <a:p>
            <a:pPr algn="just"/>
            <a:r>
              <a:rPr lang="en-US" sz="2800">
                <a:solidFill>
                  <a:srgbClr val="FF0000"/>
                </a:solidFill>
              </a:rPr>
              <a:t>Statement in XML</a:t>
            </a:r>
            <a:endParaRPr lang="en-US" sz="2900">
              <a:solidFill>
                <a:srgbClr val="FF0000"/>
              </a:solidFill>
            </a:endParaRPr>
          </a:p>
        </p:txBody>
      </p:sp>
      <p:sp>
        <p:nvSpPr>
          <p:cNvPr id="28678" name="Rectangle 28"/>
          <p:cNvSpPr>
            <a:spLocks noChangeArrowheads="1"/>
          </p:cNvSpPr>
          <p:nvPr/>
        </p:nvSpPr>
        <p:spPr bwMode="auto">
          <a:xfrm>
            <a:off x="1731963" y="260350"/>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a:t>
            </a:r>
            <a:r>
              <a:rPr lang="en-US" sz="1200" b="1">
                <a:solidFill>
                  <a:srgbClr val="FF3300"/>
                </a:solidFill>
                <a:latin typeface="Arial" charset="0"/>
              </a:rPr>
              <a:t>FUNDAMENTALS</a:t>
            </a:r>
            <a:r>
              <a:rPr lang="en-US" sz="1200" b="1">
                <a:solidFill>
                  <a:schemeClr val="tx1"/>
                </a:solidFill>
                <a:latin typeface="Arial" charset="0"/>
              </a:rPr>
              <a:t> :: SYNTAX :: CAPABILITIES :: RDFSUMMARY :: RDFS :: RDFS SUMMARY </a:t>
            </a:r>
          </a:p>
        </p:txBody>
      </p:sp>
      <p:grpSp>
        <p:nvGrpSpPr>
          <p:cNvPr id="2" name="Group 12"/>
          <p:cNvGrpSpPr>
            <a:grpSpLocks/>
          </p:cNvGrpSpPr>
          <p:nvPr/>
        </p:nvGrpSpPr>
        <p:grpSpPr bwMode="auto">
          <a:xfrm>
            <a:off x="6908800" y="1524000"/>
            <a:ext cx="2895600" cy="1500188"/>
            <a:chOff x="6743701" y="1600200"/>
            <a:chExt cx="2895600" cy="1499589"/>
          </a:xfrm>
        </p:grpSpPr>
        <p:sp>
          <p:nvSpPr>
            <p:cNvPr id="7" name="Oval 6"/>
            <p:cNvSpPr/>
            <p:nvPr/>
          </p:nvSpPr>
          <p:spPr bwMode="auto">
            <a:xfrm>
              <a:off x="6743701" y="1600200"/>
              <a:ext cx="2895600" cy="60459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681" name="TextBox 7"/>
            <p:cNvSpPr txBox="1">
              <a:spLocks noChangeArrowheads="1"/>
            </p:cNvSpPr>
            <p:nvPr/>
          </p:nvSpPr>
          <p:spPr bwMode="auto">
            <a:xfrm>
              <a:off x="7124701" y="1646110"/>
              <a:ext cx="2209799" cy="461739"/>
            </a:xfrm>
            <a:prstGeom prst="rect">
              <a:avLst/>
            </a:prstGeom>
            <a:noFill/>
            <a:ln w="9525">
              <a:noFill/>
              <a:miter lim="800000"/>
              <a:headEnd/>
              <a:tailEnd/>
            </a:ln>
          </p:spPr>
          <p:txBody>
            <a:bodyPr>
              <a:spAutoFit/>
            </a:bodyPr>
            <a:lstStyle/>
            <a:p>
              <a:pPr algn="ctr"/>
              <a:r>
                <a:rPr lang="en-US" sz="1200">
                  <a:solidFill>
                    <a:schemeClr val="tx1"/>
                  </a:solidFill>
                </a:rPr>
                <a:t>http://semanticmatching.org/semantic-matching.html</a:t>
              </a:r>
            </a:p>
          </p:txBody>
        </p:sp>
        <p:cxnSp>
          <p:nvCxnSpPr>
            <p:cNvPr id="9" name="Straight Arrow Connector 8"/>
            <p:cNvCxnSpPr/>
            <p:nvPr/>
          </p:nvCxnSpPr>
          <p:spPr bwMode="auto">
            <a:xfrm rot="16200000" flipH="1">
              <a:off x="7940799" y="2492014"/>
              <a:ext cx="609357" cy="222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683" name="TextBox 10"/>
            <p:cNvSpPr txBox="1">
              <a:spLocks noChangeArrowheads="1"/>
            </p:cNvSpPr>
            <p:nvPr/>
          </p:nvSpPr>
          <p:spPr bwMode="auto">
            <a:xfrm>
              <a:off x="7547483" y="2814861"/>
              <a:ext cx="1582260" cy="284928"/>
            </a:xfrm>
            <a:prstGeom prst="rect">
              <a:avLst/>
            </a:prstGeom>
            <a:noFill/>
            <a:ln w="9525">
              <a:solidFill>
                <a:schemeClr val="tx1"/>
              </a:solidFill>
              <a:miter lim="800000"/>
              <a:headEnd/>
              <a:tailEnd/>
            </a:ln>
          </p:spPr>
          <p:txBody>
            <a:bodyPr>
              <a:spAutoFit/>
            </a:bodyPr>
            <a:lstStyle/>
            <a:p>
              <a:r>
                <a:rPr lang="en-US" sz="1200">
                  <a:solidFill>
                    <a:schemeClr val="tx1"/>
                  </a:solidFill>
                </a:rPr>
                <a:t>Fausto Giunchiglia</a:t>
              </a:r>
            </a:p>
          </p:txBody>
        </p:sp>
        <p:sp>
          <p:nvSpPr>
            <p:cNvPr id="28684" name="TextBox 11"/>
            <p:cNvSpPr txBox="1">
              <a:spLocks noChangeArrowheads="1"/>
            </p:cNvSpPr>
            <p:nvPr/>
          </p:nvSpPr>
          <p:spPr bwMode="auto">
            <a:xfrm>
              <a:off x="8204200" y="2361282"/>
              <a:ext cx="1354171" cy="286120"/>
            </a:xfrm>
            <a:prstGeom prst="rect">
              <a:avLst/>
            </a:prstGeom>
            <a:noFill/>
            <a:ln w="9525">
              <a:noFill/>
              <a:miter lim="800000"/>
              <a:headEnd/>
              <a:tailEnd/>
            </a:ln>
          </p:spPr>
          <p:txBody>
            <a:bodyPr>
              <a:spAutoFit/>
            </a:bodyPr>
            <a:lstStyle/>
            <a:p>
              <a:r>
                <a:rPr lang="en-US" sz="1200">
                  <a:solidFill>
                    <a:schemeClr val="tx1"/>
                  </a:solidFill>
                </a:rPr>
                <a:t>disi-voc:author</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14</a:t>
            </a:r>
            <a:endParaRPr lang="el-GR" b="1"/>
          </a:p>
        </p:txBody>
      </p:sp>
      <p:sp>
        <p:nvSpPr>
          <p:cNvPr id="29699" name="Rectangle 3"/>
          <p:cNvSpPr>
            <a:spLocks noGrp="1" noChangeArrowheads="1"/>
          </p:cNvSpPr>
          <p:nvPr>
            <p:ph type="body" idx="1"/>
          </p:nvPr>
        </p:nvSpPr>
        <p:spPr>
          <a:xfrm>
            <a:off x="508000" y="1354138"/>
            <a:ext cx="9144000" cy="5351462"/>
          </a:xfrm>
        </p:spPr>
        <p:txBody>
          <a:bodyPr/>
          <a:lstStyle/>
          <a:p>
            <a:pPr algn="just" eaLnBrk="1" hangingPunct="1">
              <a:buFont typeface="Wingdings" charset="2"/>
              <a:buChar char="q"/>
            </a:pPr>
            <a:r>
              <a:rPr lang="en-US" dirty="0" smtClean="0"/>
              <a:t>The RDF graphs are useful tool for human understanding </a:t>
            </a:r>
            <a:r>
              <a:rPr lang="en-US" dirty="0" smtClean="0">
                <a:solidFill>
                  <a:srgbClr val="FF0000"/>
                </a:solidFill>
              </a:rPr>
              <a:t>while </a:t>
            </a:r>
          </a:p>
          <a:p>
            <a:pPr algn="just" eaLnBrk="1" hangingPunct="1">
              <a:buFont typeface="Wingdings" charset="2"/>
              <a:buChar char="q"/>
            </a:pPr>
            <a:r>
              <a:rPr lang="en-US" dirty="0" smtClean="0"/>
              <a:t>The Semantic Web (SW) vision requires “</a:t>
            </a:r>
            <a:r>
              <a:rPr lang="en-US" dirty="0" smtClean="0">
                <a:solidFill>
                  <a:srgbClr val="FF3300"/>
                </a:solidFill>
              </a:rPr>
              <a:t>machine accessible</a:t>
            </a:r>
            <a:r>
              <a:rPr lang="en-US" dirty="0" smtClean="0"/>
              <a:t>” and “</a:t>
            </a:r>
            <a:r>
              <a:rPr lang="en-US" dirty="0" smtClean="0">
                <a:solidFill>
                  <a:srgbClr val="FF3300"/>
                </a:solidFill>
              </a:rPr>
              <a:t>machine </a:t>
            </a:r>
            <a:r>
              <a:rPr lang="en-US" dirty="0" err="1" smtClean="0">
                <a:solidFill>
                  <a:srgbClr val="FF3300"/>
                </a:solidFill>
              </a:rPr>
              <a:t>processable</a:t>
            </a:r>
            <a:r>
              <a:rPr lang="en-US" dirty="0" smtClean="0"/>
              <a:t>” representations </a:t>
            </a:r>
          </a:p>
          <a:p>
            <a:pPr algn="just" eaLnBrk="1" hangingPunct="1">
              <a:buFont typeface="Wingdings" charset="2"/>
              <a:buChar char="q"/>
            </a:pPr>
            <a:r>
              <a:rPr lang="en-US" dirty="0" smtClean="0"/>
              <a:t>RDF uses </a:t>
            </a:r>
            <a:r>
              <a:rPr lang="en-US" dirty="0" err="1" smtClean="0"/>
              <a:t>eXtensible</a:t>
            </a:r>
            <a:r>
              <a:rPr lang="en-US" dirty="0" smtClean="0"/>
              <a:t> Markup Language (XML) where XML is used as a </a:t>
            </a:r>
            <a:r>
              <a:rPr lang="en-US" dirty="0" smtClean="0">
                <a:solidFill>
                  <a:srgbClr val="FF0000"/>
                </a:solidFill>
              </a:rPr>
              <a:t>transfer syntax</a:t>
            </a:r>
            <a:r>
              <a:rPr lang="en-US" dirty="0" smtClean="0"/>
              <a:t> for RDF  </a:t>
            </a:r>
          </a:p>
          <a:p>
            <a:pPr lvl="1" algn="just" eaLnBrk="1" hangingPunct="1">
              <a:buFont typeface="Wingdings" charset="2"/>
              <a:buChar char="q"/>
            </a:pPr>
            <a:r>
              <a:rPr lang="en-US" dirty="0" smtClean="0">
                <a:solidFill>
                  <a:srgbClr val="FF0000"/>
                </a:solidFill>
              </a:rPr>
              <a:t>Important</a:t>
            </a:r>
            <a:r>
              <a:rPr lang="en-US" dirty="0" smtClean="0"/>
              <a:t>: XML is </a:t>
            </a:r>
            <a:r>
              <a:rPr lang="en-US" dirty="0" smtClean="0">
                <a:solidFill>
                  <a:srgbClr val="FF3300"/>
                </a:solidFill>
              </a:rPr>
              <a:t>not</a:t>
            </a:r>
            <a:r>
              <a:rPr lang="en-US" dirty="0" smtClean="0"/>
              <a:t> a part of the RDF data model </a:t>
            </a:r>
          </a:p>
          <a:p>
            <a:pPr algn="just">
              <a:buFont typeface="Wingdings" charset="2"/>
              <a:buChar char="q"/>
            </a:pPr>
            <a:r>
              <a:rPr lang="en-US" dirty="0" smtClean="0"/>
              <a:t>RDF provides only </a:t>
            </a:r>
            <a:r>
              <a:rPr lang="en-US" dirty="0" smtClean="0">
                <a:solidFill>
                  <a:srgbClr val="FF0000"/>
                </a:solidFill>
              </a:rPr>
              <a:t>binary predicates</a:t>
            </a:r>
            <a:r>
              <a:rPr lang="en-US" dirty="0" smtClean="0"/>
              <a:t> (properties) </a:t>
            </a:r>
          </a:p>
          <a:p>
            <a:pPr lvl="1" algn="just">
              <a:buFont typeface="Wingdings" charset="2"/>
              <a:buChar char="q"/>
            </a:pPr>
            <a:r>
              <a:rPr lang="en-US" dirty="0" smtClean="0"/>
              <a:t>E.g., P(</a:t>
            </a:r>
            <a:r>
              <a:rPr lang="en-US" dirty="0" err="1" smtClean="0"/>
              <a:t>x,y</a:t>
            </a:r>
            <a:r>
              <a:rPr lang="en-US" dirty="0" smtClean="0"/>
              <a:t>), here, </a:t>
            </a:r>
            <a:r>
              <a:rPr lang="en-GB" dirty="0" smtClean="0"/>
              <a:t>binary predicate P relates object x to object y </a:t>
            </a:r>
            <a:endParaRPr lang="en-US" dirty="0" smtClean="0"/>
          </a:p>
          <a:p>
            <a:pPr algn="just">
              <a:buFont typeface="Wingdings" charset="2"/>
              <a:buChar char="q"/>
            </a:pPr>
            <a:r>
              <a:rPr lang="en-US" dirty="0" smtClean="0"/>
              <a:t>Property Names and Values are always </a:t>
            </a:r>
            <a:r>
              <a:rPr lang="en-US" dirty="0" smtClean="0">
                <a:solidFill>
                  <a:srgbClr val="FF3300"/>
                </a:solidFill>
              </a:rPr>
              <a:t>unambiguous</a:t>
            </a:r>
            <a:r>
              <a:rPr lang="en-US" dirty="0" smtClean="0"/>
              <a:t> </a:t>
            </a:r>
          </a:p>
        </p:txBody>
      </p:sp>
      <p:sp>
        <p:nvSpPr>
          <p:cNvPr id="29700" name="AutoShape 2"/>
          <p:cNvSpPr txBox="1">
            <a:spLocks noChangeArrowheads="1"/>
          </p:cNvSpPr>
          <p:nvPr/>
        </p:nvSpPr>
        <p:spPr bwMode="auto">
          <a:xfrm>
            <a:off x="660400" y="230188"/>
            <a:ext cx="9144000" cy="1100137"/>
          </a:xfrm>
          <a:prstGeom prst="rect">
            <a:avLst/>
          </a:prstGeom>
          <a:noFill/>
          <a:ln w="9525">
            <a:noFill/>
            <a:miter lim="800000"/>
            <a:headEnd/>
            <a:tailEnd/>
          </a:ln>
        </p:spPr>
        <p:txBody>
          <a:bodyPr lIns="101599" tIns="50799" rIns="101599" bIns="50799" anchor="b"/>
          <a:lstStyle/>
          <a:p>
            <a:r>
              <a:rPr lang="en-US" sz="3600">
                <a:solidFill>
                  <a:schemeClr val="tx2"/>
                </a:solidFill>
                <a:latin typeface="Bookman Old Style" charset="0"/>
              </a:rPr>
              <a:t>RDF Syntax</a:t>
            </a:r>
            <a:endParaRPr lang="el-GR" sz="3600">
              <a:solidFill>
                <a:schemeClr val="tx2"/>
              </a:solidFill>
              <a:latin typeface="Cambria" charset="0"/>
            </a:endParaRPr>
          </a:p>
        </p:txBody>
      </p:sp>
      <p:sp>
        <p:nvSpPr>
          <p:cNvPr id="29701" name="Rectangle 28"/>
          <p:cNvSpPr>
            <a:spLocks noChangeArrowheads="1"/>
          </p:cNvSpPr>
          <p:nvPr/>
        </p:nvSpPr>
        <p:spPr bwMode="auto">
          <a:xfrm>
            <a:off x="1827213" y="260350"/>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a:t>
            </a:r>
            <a:r>
              <a:rPr lang="en-US" sz="1200" b="1">
                <a:solidFill>
                  <a:srgbClr val="FF0000"/>
                </a:solidFill>
                <a:latin typeface="Arial" charset="0"/>
              </a:rPr>
              <a:t>SYNTAX</a:t>
            </a:r>
            <a:r>
              <a:rPr lang="en-US" sz="1200" b="1">
                <a:solidFill>
                  <a:schemeClr val="tx1"/>
                </a:solidFill>
                <a:latin typeface="Arial" charset="0"/>
              </a:rPr>
              <a:t> :: CAPABILITIES :: RDFSUMMARY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69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AutoShape 2"/>
          <p:cNvSpPr txBox="1">
            <a:spLocks noChangeArrowheads="1"/>
          </p:cNvSpPr>
          <p:nvPr/>
        </p:nvSpPr>
        <p:spPr bwMode="auto">
          <a:xfrm>
            <a:off x="660400" y="230188"/>
            <a:ext cx="9144000" cy="1100137"/>
          </a:xfrm>
          <a:prstGeom prst="rect">
            <a:avLst/>
          </a:prstGeom>
          <a:noFill/>
          <a:ln w="9525">
            <a:noFill/>
            <a:miter lim="800000"/>
            <a:headEnd/>
            <a:tailEnd/>
          </a:ln>
        </p:spPr>
        <p:txBody>
          <a:bodyPr lIns="101599" tIns="50799" rIns="101599" bIns="50799" anchor="b"/>
          <a:lstStyle/>
          <a:p>
            <a:r>
              <a:rPr lang="en-US" sz="3600">
                <a:solidFill>
                  <a:schemeClr val="tx2"/>
                </a:solidFill>
                <a:latin typeface="Bookman Old Style" charset="0"/>
              </a:rPr>
              <a:t>RDF/XML</a:t>
            </a:r>
            <a:endParaRPr lang="el-GR" sz="3600">
              <a:solidFill>
                <a:schemeClr val="tx2"/>
              </a:solidFill>
              <a:latin typeface="Cambria" charset="0"/>
            </a:endParaRPr>
          </a:p>
        </p:txBody>
      </p:sp>
      <p:sp>
        <p:nvSpPr>
          <p:cNvPr id="30723" name="Rectangle 3"/>
          <p:cNvSpPr txBox="1">
            <a:spLocks noChangeArrowheads="1"/>
          </p:cNvSpPr>
          <p:nvPr/>
        </p:nvSpPr>
        <p:spPr bwMode="auto">
          <a:xfrm>
            <a:off x="609600" y="2438400"/>
            <a:ext cx="8970963" cy="4343400"/>
          </a:xfrm>
          <a:prstGeom prst="rect">
            <a:avLst/>
          </a:prstGeom>
          <a:noFill/>
          <a:ln w="9525">
            <a:noFill/>
            <a:miter lim="800000"/>
            <a:headEnd/>
            <a:tailEnd/>
          </a:ln>
        </p:spPr>
        <p:txBody>
          <a:bodyPr lIns="101599" tIns="50799" rIns="101599" bIns="50799"/>
          <a:lstStyle/>
          <a:p>
            <a:pPr marL="303213" indent="-303213">
              <a:lnSpc>
                <a:spcPct val="90000"/>
              </a:lnSpc>
              <a:spcBef>
                <a:spcPts val="663"/>
              </a:spcBef>
              <a:buClr>
                <a:schemeClr val="accent1"/>
              </a:buClr>
              <a:buSzPct val="76000"/>
              <a:buFont typeface="Wingdings" charset="2"/>
              <a:buNone/>
            </a:pPr>
            <a:r>
              <a:rPr lang="en-US" sz="2000" dirty="0"/>
              <a:t>&lt;?xml version="1.0"?&gt;</a:t>
            </a:r>
            <a:endParaRPr lang="en-US" sz="2000" dirty="0">
              <a:solidFill>
                <a:schemeClr val="tx1"/>
              </a:solidFill>
              <a:latin typeface="Gill Sans MT" charset="0"/>
              <a:sym typeface="Symbol" charset="2"/>
            </a:endParaRPr>
          </a:p>
          <a:p>
            <a:pPr marL="303213" indent="-303213">
              <a:lnSpc>
                <a:spcPct val="90000"/>
              </a:lnSpc>
              <a:spcBef>
                <a:spcPts val="663"/>
              </a:spcBef>
              <a:buClr>
                <a:schemeClr val="accent1"/>
              </a:buClr>
              <a:buSzPct val="76000"/>
              <a:buFont typeface="Wingdings" charset="2"/>
              <a:buNone/>
            </a:pPr>
            <a:r>
              <a:rPr lang="en-US" sz="2000" dirty="0">
                <a:solidFill>
                  <a:schemeClr val="tx1"/>
                </a:solidFill>
                <a:latin typeface="Gill Sans MT" charset="0"/>
                <a:sym typeface="Symbol" charset="2"/>
              </a:rPr>
              <a:t>&lt;</a:t>
            </a:r>
            <a:r>
              <a:rPr lang="en-US" sz="2000" dirty="0" err="1">
                <a:solidFill>
                  <a:srgbClr val="FF0000"/>
                </a:solidFill>
                <a:latin typeface="Gill Sans MT" charset="0"/>
                <a:sym typeface="Symbol" charset="2"/>
              </a:rPr>
              <a:t>rdf:RDF</a:t>
            </a:r>
            <a:endParaRPr lang="el-GR" sz="2000" dirty="0">
              <a:solidFill>
                <a:srgbClr val="FF0000"/>
              </a:solidFill>
              <a:latin typeface="Calibri" charset="0"/>
              <a:sym typeface="Symbol" charset="2"/>
            </a:endParaRPr>
          </a:p>
          <a:p>
            <a:pPr marL="303213" indent="-303213">
              <a:lnSpc>
                <a:spcPct val="90000"/>
              </a:lnSpc>
              <a:spcBef>
                <a:spcPts val="663"/>
              </a:spcBef>
              <a:buClr>
                <a:schemeClr val="accent1"/>
              </a:buClr>
              <a:buSzPct val="76000"/>
              <a:buFont typeface="Wingdings" charset="2"/>
              <a:buNone/>
            </a:pPr>
            <a:r>
              <a:rPr lang="el-GR" sz="2000" dirty="0">
                <a:solidFill>
                  <a:schemeClr val="tx1"/>
                </a:solidFill>
                <a:latin typeface="Calibri" charset="0"/>
                <a:sym typeface="Symbol" charset="2"/>
              </a:rPr>
              <a:t>	</a:t>
            </a:r>
            <a:r>
              <a:rPr lang="en-US" sz="2000" dirty="0" err="1">
                <a:solidFill>
                  <a:schemeClr val="tx1"/>
                </a:solidFill>
                <a:latin typeface="Gill Sans MT" charset="0"/>
                <a:sym typeface="Symbol" charset="2"/>
              </a:rPr>
              <a:t>xmlns</a:t>
            </a:r>
            <a:r>
              <a:rPr lang="el-GR" sz="2000" dirty="0">
                <a:solidFill>
                  <a:schemeClr val="tx1"/>
                </a:solidFill>
                <a:latin typeface="Calibri" charset="0"/>
                <a:sym typeface="Symbol" charset="2"/>
              </a:rPr>
              <a:t>:</a:t>
            </a:r>
            <a:r>
              <a:rPr lang="en-US" sz="2000" dirty="0" err="1">
                <a:solidFill>
                  <a:schemeClr val="tx1"/>
                </a:solidFill>
                <a:latin typeface="Gill Sans MT" charset="0"/>
                <a:sym typeface="Symbol" charset="2"/>
              </a:rPr>
              <a:t>rdf</a:t>
            </a:r>
            <a:r>
              <a:rPr lang="el-GR" sz="2000" dirty="0">
                <a:solidFill>
                  <a:schemeClr val="tx1"/>
                </a:solidFill>
                <a:latin typeface="Calibri" charset="0"/>
                <a:sym typeface="Symbol" charset="2"/>
              </a:rPr>
              <a:t>="</a:t>
            </a:r>
            <a:r>
              <a:rPr lang="en-US" sz="2000" dirty="0">
                <a:solidFill>
                  <a:schemeClr val="tx1"/>
                </a:solidFill>
                <a:latin typeface="Gill Sans MT" charset="0"/>
                <a:sym typeface="Symbol" charset="2"/>
              </a:rPr>
              <a:t>http</a:t>
            </a:r>
            <a:r>
              <a:rPr lang="el-GR" sz="2000" dirty="0">
                <a:solidFill>
                  <a:schemeClr val="tx1"/>
                </a:solidFill>
                <a:latin typeface="Calibri" charset="0"/>
                <a:sym typeface="Symbol" charset="2"/>
              </a:rPr>
              <a:t>://</a:t>
            </a:r>
            <a:r>
              <a:rPr lang="en-US" sz="2000" dirty="0">
                <a:solidFill>
                  <a:schemeClr val="tx1"/>
                </a:solidFill>
                <a:latin typeface="Gill Sans MT" charset="0"/>
                <a:sym typeface="Symbol" charset="2"/>
              </a:rPr>
              <a:t>www</a:t>
            </a:r>
            <a:r>
              <a:rPr lang="el-GR" sz="2000" dirty="0">
                <a:solidFill>
                  <a:schemeClr val="tx1"/>
                </a:solidFill>
                <a:latin typeface="Calibri" charset="0"/>
                <a:sym typeface="Symbol" charset="2"/>
              </a:rPr>
              <a:t>.</a:t>
            </a:r>
            <a:r>
              <a:rPr lang="en-US" sz="2000" dirty="0">
                <a:solidFill>
                  <a:schemeClr val="tx1"/>
                </a:solidFill>
                <a:latin typeface="Gill Sans MT" charset="0"/>
                <a:sym typeface="Symbol" charset="2"/>
              </a:rPr>
              <a:t>w</a:t>
            </a:r>
            <a:r>
              <a:rPr lang="el-GR" sz="2000" dirty="0">
                <a:solidFill>
                  <a:schemeClr val="tx1"/>
                </a:solidFill>
                <a:latin typeface="Calibri" charset="0"/>
                <a:sym typeface="Symbol" charset="2"/>
              </a:rPr>
              <a:t>3.</a:t>
            </a:r>
            <a:r>
              <a:rPr lang="en-US" sz="2000" dirty="0">
                <a:solidFill>
                  <a:schemeClr val="tx1"/>
                </a:solidFill>
                <a:latin typeface="Gill Sans MT" charset="0"/>
                <a:sym typeface="Symbol" charset="2"/>
              </a:rPr>
              <a:t>org</a:t>
            </a:r>
            <a:r>
              <a:rPr lang="el-GR" sz="2000" dirty="0">
                <a:solidFill>
                  <a:schemeClr val="tx1"/>
                </a:solidFill>
                <a:latin typeface="Calibri" charset="0"/>
                <a:sym typeface="Symbol" charset="2"/>
              </a:rPr>
              <a:t>/1999/02/22-</a:t>
            </a:r>
            <a:r>
              <a:rPr lang="en-US" sz="2000" dirty="0" err="1">
                <a:solidFill>
                  <a:schemeClr val="tx1"/>
                </a:solidFill>
                <a:latin typeface="Gill Sans MT" charset="0"/>
                <a:sym typeface="Symbol" charset="2"/>
              </a:rPr>
              <a:t>rdf</a:t>
            </a:r>
            <a:r>
              <a:rPr lang="el-GR" sz="2000" dirty="0">
                <a:solidFill>
                  <a:schemeClr val="tx1"/>
                </a:solidFill>
                <a:latin typeface="Calibri" charset="0"/>
                <a:sym typeface="Symbol" charset="2"/>
              </a:rPr>
              <a:t>-</a:t>
            </a:r>
            <a:r>
              <a:rPr lang="en-US" sz="2000" dirty="0">
                <a:solidFill>
                  <a:schemeClr val="tx1"/>
                </a:solidFill>
                <a:latin typeface="Gill Sans MT" charset="0"/>
                <a:sym typeface="Symbol" charset="2"/>
              </a:rPr>
              <a:t>syntax</a:t>
            </a:r>
            <a:r>
              <a:rPr lang="el-GR" sz="2000" dirty="0">
                <a:solidFill>
                  <a:schemeClr val="tx1"/>
                </a:solidFill>
                <a:latin typeface="Calibri" charset="0"/>
                <a:sym typeface="Symbol" charset="2"/>
              </a:rPr>
              <a:t>-</a:t>
            </a:r>
            <a:r>
              <a:rPr lang="en-US" sz="2000" dirty="0">
                <a:solidFill>
                  <a:schemeClr val="tx1"/>
                </a:solidFill>
                <a:latin typeface="Gill Sans MT" charset="0"/>
                <a:sym typeface="Symbol" charset="2"/>
              </a:rPr>
              <a:t>ns</a:t>
            </a:r>
            <a:r>
              <a:rPr lang="el-GR" sz="2000" dirty="0">
                <a:solidFill>
                  <a:schemeClr val="tx1"/>
                </a:solidFill>
                <a:latin typeface="Calibri" charset="0"/>
                <a:sym typeface="Symbol" charset="2"/>
              </a:rPr>
              <a:t>#"</a:t>
            </a:r>
          </a:p>
          <a:p>
            <a:pPr marL="303213" indent="-303213">
              <a:lnSpc>
                <a:spcPct val="90000"/>
              </a:lnSpc>
              <a:spcBef>
                <a:spcPts val="663"/>
              </a:spcBef>
              <a:buClr>
                <a:schemeClr val="accent1"/>
              </a:buClr>
              <a:buSzPct val="76000"/>
              <a:buFont typeface="Wingdings" charset="2"/>
              <a:buNone/>
            </a:pPr>
            <a:r>
              <a:rPr lang="el-GR" sz="2000" dirty="0">
                <a:solidFill>
                  <a:schemeClr val="tx1"/>
                </a:solidFill>
                <a:latin typeface="Calibri" charset="0"/>
                <a:sym typeface="Symbol" charset="2"/>
              </a:rPr>
              <a:t>	</a:t>
            </a:r>
            <a:r>
              <a:rPr lang="en-US" sz="2000" dirty="0" err="1">
                <a:solidFill>
                  <a:schemeClr val="tx1"/>
                </a:solidFill>
                <a:latin typeface="Gill Sans MT" charset="0"/>
                <a:sym typeface="Symbol" charset="2"/>
              </a:rPr>
              <a:t>xmlns</a:t>
            </a:r>
            <a:r>
              <a:rPr lang="el-GR" sz="2000" dirty="0">
                <a:solidFill>
                  <a:schemeClr val="tx1"/>
                </a:solidFill>
                <a:latin typeface="Calibri" charset="0"/>
                <a:sym typeface="Symbol" charset="2"/>
              </a:rPr>
              <a:t>:</a:t>
            </a:r>
            <a:r>
              <a:rPr lang="en-US" sz="2000" dirty="0" err="1">
                <a:solidFill>
                  <a:srgbClr val="FF0000"/>
                </a:solidFill>
                <a:latin typeface="Calibri" charset="0"/>
                <a:sym typeface="Symbol" charset="2"/>
              </a:rPr>
              <a:t>disi</a:t>
            </a:r>
            <a:r>
              <a:rPr lang="en-US" sz="2000" dirty="0">
                <a:solidFill>
                  <a:srgbClr val="FF0000"/>
                </a:solidFill>
                <a:latin typeface="Calibri" charset="0"/>
                <a:sym typeface="Symbol" charset="2"/>
              </a:rPr>
              <a:t>-</a:t>
            </a:r>
            <a:r>
              <a:rPr lang="en-US" sz="2000" dirty="0">
                <a:solidFill>
                  <a:srgbClr val="FF0000"/>
                </a:solidFill>
                <a:latin typeface="Gill Sans MT" charset="0"/>
                <a:sym typeface="Symbol" charset="2"/>
              </a:rPr>
              <a:t>voc</a:t>
            </a:r>
            <a:r>
              <a:rPr lang="el-GR" sz="2000" dirty="0">
                <a:solidFill>
                  <a:schemeClr val="tx1"/>
                </a:solidFill>
                <a:latin typeface="Calibri" charset="0"/>
                <a:sym typeface="Symbol" charset="2"/>
              </a:rPr>
              <a:t>="</a:t>
            </a:r>
            <a:r>
              <a:rPr lang="en-US" sz="2000" dirty="0">
                <a:solidFill>
                  <a:schemeClr val="tx1"/>
                </a:solidFill>
                <a:latin typeface="Gill Sans MT" charset="0"/>
                <a:sym typeface="Symbol" charset="2"/>
              </a:rPr>
              <a:t>http</a:t>
            </a:r>
            <a:r>
              <a:rPr lang="el-GR" sz="2000" dirty="0">
                <a:solidFill>
                  <a:schemeClr val="tx1"/>
                </a:solidFill>
                <a:latin typeface="Calibri" charset="0"/>
                <a:sym typeface="Symbol" charset="2"/>
              </a:rPr>
              <a:t>://</a:t>
            </a:r>
            <a:r>
              <a:rPr lang="en-US" sz="2000" dirty="0">
                <a:solidFill>
                  <a:schemeClr val="tx1"/>
                </a:solidFill>
                <a:latin typeface="Gill Sans MT" charset="0"/>
                <a:sym typeface="Symbol" charset="2"/>
              </a:rPr>
              <a:t>www</a:t>
            </a:r>
            <a:r>
              <a:rPr lang="el-GR" sz="2000" dirty="0">
                <a:solidFill>
                  <a:schemeClr val="tx1"/>
                </a:solidFill>
                <a:latin typeface="Calibri" charset="0"/>
                <a:sym typeface="Symbol" charset="2"/>
              </a:rPr>
              <a:t>.</a:t>
            </a:r>
            <a:r>
              <a:rPr lang="en-US" sz="2000" dirty="0">
                <a:solidFill>
                  <a:schemeClr val="tx1"/>
                </a:solidFill>
                <a:latin typeface="Calibri" charset="0"/>
                <a:sym typeface="Symbol" charset="2"/>
              </a:rPr>
              <a:t>disi.unitn.it/terms/</a:t>
            </a:r>
            <a:r>
              <a:rPr lang="el-GR" sz="2000" dirty="0">
                <a:solidFill>
                  <a:schemeClr val="tx1"/>
                </a:solidFill>
                <a:latin typeface="Calibri" charset="0"/>
                <a:sym typeface="Symbol" charset="2"/>
              </a:rPr>
              <a:t>"&gt;</a:t>
            </a:r>
          </a:p>
          <a:p>
            <a:pPr marL="303213" indent="-303213">
              <a:lnSpc>
                <a:spcPct val="90000"/>
              </a:lnSpc>
              <a:spcBef>
                <a:spcPts val="663"/>
              </a:spcBef>
              <a:buClr>
                <a:schemeClr val="accent1"/>
              </a:buClr>
              <a:buSzPct val="76000"/>
              <a:buFont typeface="Wingdings" charset="2"/>
              <a:buNone/>
            </a:pPr>
            <a:r>
              <a:rPr lang="el-GR" sz="2000" dirty="0">
                <a:solidFill>
                  <a:schemeClr val="tx1"/>
                </a:solidFill>
                <a:latin typeface="Calibri" charset="0"/>
                <a:sym typeface="Symbol" charset="2"/>
              </a:rPr>
              <a:t>		</a:t>
            </a:r>
            <a:endParaRPr lang="en-US" sz="2000" dirty="0">
              <a:solidFill>
                <a:schemeClr val="tx1"/>
              </a:solidFill>
              <a:latin typeface="Gill Sans MT" charset="0"/>
              <a:sym typeface="Symbol" charset="2"/>
            </a:endParaRPr>
          </a:p>
          <a:p>
            <a:pPr marL="303213" indent="-303213">
              <a:lnSpc>
                <a:spcPct val="90000"/>
              </a:lnSpc>
              <a:spcBef>
                <a:spcPts val="663"/>
              </a:spcBef>
              <a:buClr>
                <a:schemeClr val="accent1"/>
              </a:buClr>
              <a:buSzPct val="76000"/>
              <a:buFont typeface="Wingdings" charset="2"/>
              <a:buNone/>
            </a:pPr>
            <a:r>
              <a:rPr lang="fr-FR" sz="2000" dirty="0">
                <a:solidFill>
                  <a:schemeClr val="tx1"/>
                </a:solidFill>
                <a:latin typeface="Gill Sans MT" charset="0"/>
                <a:sym typeface="Symbol" charset="2"/>
              </a:rPr>
              <a:t>      &lt;</a:t>
            </a:r>
            <a:r>
              <a:rPr lang="fr-FR" sz="2000" dirty="0" err="1">
                <a:solidFill>
                  <a:srgbClr val="FF0000"/>
                </a:solidFill>
                <a:latin typeface="Gill Sans MT" charset="0"/>
                <a:sym typeface="Symbol" charset="2"/>
              </a:rPr>
              <a:t>rdf:Description</a:t>
            </a:r>
            <a:endParaRPr lang="fr-FR" sz="2000" dirty="0">
              <a:solidFill>
                <a:srgbClr val="FF0000"/>
              </a:solidFill>
              <a:latin typeface="Gill Sans MT" charset="0"/>
              <a:sym typeface="Symbol" charset="2"/>
            </a:endParaRPr>
          </a:p>
          <a:p>
            <a:pPr marL="303213" indent="-303213">
              <a:lnSpc>
                <a:spcPct val="90000"/>
              </a:lnSpc>
              <a:spcBef>
                <a:spcPts val="663"/>
              </a:spcBef>
              <a:buClr>
                <a:schemeClr val="accent1"/>
              </a:buClr>
              <a:buSzPct val="76000"/>
              <a:buFont typeface="Wingdings" charset="2"/>
              <a:buNone/>
            </a:pPr>
            <a:r>
              <a:rPr lang="fr-FR" sz="2000" dirty="0">
                <a:solidFill>
                  <a:schemeClr val="tx1"/>
                </a:solidFill>
                <a:latin typeface="Gill Sans MT" charset="0"/>
                <a:sym typeface="Symbol" charset="2"/>
              </a:rPr>
              <a:t>	    </a:t>
            </a:r>
            <a:r>
              <a:rPr lang="fr-FR" sz="2000" dirty="0" err="1">
                <a:solidFill>
                  <a:srgbClr val="FF0000"/>
                </a:solidFill>
                <a:latin typeface="Gill Sans MT" charset="0"/>
                <a:sym typeface="Symbol" charset="2"/>
              </a:rPr>
              <a:t>rdf:about</a:t>
            </a:r>
            <a:r>
              <a:rPr lang="fr-FR" sz="2000" dirty="0">
                <a:solidFill>
                  <a:schemeClr val="tx1"/>
                </a:solidFill>
                <a:latin typeface="Gill Sans MT" charset="0"/>
                <a:sym typeface="Symbol" charset="2"/>
              </a:rPr>
              <a:t>="http://www.http://semanticmatching.org/semantic-matching.html"&gt;</a:t>
            </a:r>
          </a:p>
          <a:p>
            <a:pPr marL="303213" indent="-303213">
              <a:lnSpc>
                <a:spcPct val="90000"/>
              </a:lnSpc>
              <a:spcBef>
                <a:spcPts val="663"/>
              </a:spcBef>
              <a:buClr>
                <a:schemeClr val="accent1"/>
              </a:buClr>
              <a:buSzPct val="76000"/>
              <a:buFont typeface="Wingdings" charset="2"/>
              <a:buNone/>
            </a:pPr>
            <a:r>
              <a:rPr lang="fr-FR" sz="2000" dirty="0">
                <a:solidFill>
                  <a:schemeClr val="tx1"/>
                </a:solidFill>
                <a:latin typeface="Gill Sans MT" charset="0"/>
                <a:sym typeface="Symbol" charset="2"/>
              </a:rPr>
              <a:t>	    	</a:t>
            </a:r>
            <a:r>
              <a:rPr lang="en-US" sz="2000" dirty="0">
                <a:solidFill>
                  <a:schemeClr val="tx1"/>
                </a:solidFill>
                <a:latin typeface="Gill Sans MT" charset="0"/>
                <a:sym typeface="Symbol" charset="2"/>
              </a:rPr>
              <a:t>&lt;</a:t>
            </a:r>
            <a:r>
              <a:rPr lang="en-US" sz="2000" dirty="0" err="1">
                <a:solidFill>
                  <a:srgbClr val="FF0000"/>
                </a:solidFill>
                <a:latin typeface="Gill Sans MT" charset="0"/>
                <a:sym typeface="Symbol" charset="2"/>
              </a:rPr>
              <a:t>disi-voc</a:t>
            </a:r>
            <a:r>
              <a:rPr lang="en-US" sz="2000" dirty="0" err="1">
                <a:solidFill>
                  <a:schemeClr val="tx1"/>
                </a:solidFill>
                <a:latin typeface="Gill Sans MT" charset="0"/>
                <a:sym typeface="Symbol" charset="2"/>
              </a:rPr>
              <a:t>:author</a:t>
            </a:r>
            <a:r>
              <a:rPr lang="en-US" sz="2000" dirty="0">
                <a:solidFill>
                  <a:schemeClr val="tx1"/>
                </a:solidFill>
                <a:latin typeface="Gill Sans MT" charset="0"/>
                <a:sym typeface="Symbol" charset="2"/>
              </a:rPr>
              <a:t> </a:t>
            </a:r>
            <a:r>
              <a:rPr lang="en-US" sz="2000" dirty="0" err="1">
                <a:solidFill>
                  <a:schemeClr val="tx1"/>
                </a:solidFill>
                <a:latin typeface="Gill Sans MT" charset="0"/>
                <a:sym typeface="Symbol" charset="2"/>
              </a:rPr>
              <a:t>rdf:resource</a:t>
            </a:r>
            <a:r>
              <a:rPr lang="en-US" sz="2000" dirty="0">
                <a:solidFill>
                  <a:schemeClr val="tx1"/>
                </a:solidFill>
                <a:latin typeface="Gill Sans MT" charset="0"/>
                <a:sym typeface="Symbol" charset="2"/>
              </a:rPr>
              <a:t>=“http://www.disi.unitn.it/teachers/FaustoGiunchiglia“/&gt;</a:t>
            </a:r>
          </a:p>
          <a:p>
            <a:pPr marL="303213" indent="-303213">
              <a:lnSpc>
                <a:spcPct val="90000"/>
              </a:lnSpc>
              <a:spcBef>
                <a:spcPts val="663"/>
              </a:spcBef>
              <a:buClr>
                <a:schemeClr val="accent1"/>
              </a:buClr>
              <a:buSzPct val="76000"/>
              <a:buFont typeface="Wingdings" charset="2"/>
              <a:buNone/>
            </a:pPr>
            <a:r>
              <a:rPr lang="en-US" sz="2000" dirty="0">
                <a:solidFill>
                  <a:schemeClr val="tx1"/>
                </a:solidFill>
                <a:latin typeface="Gill Sans MT" charset="0"/>
                <a:sym typeface="Symbol" charset="2"/>
              </a:rPr>
              <a:t>		&lt;</a:t>
            </a:r>
            <a:r>
              <a:rPr lang="en-US" sz="2000" dirty="0" err="1">
                <a:solidFill>
                  <a:srgbClr val="FF0000"/>
                </a:solidFill>
                <a:latin typeface="Gill Sans MT" charset="0"/>
                <a:sym typeface="Symbol" charset="2"/>
              </a:rPr>
              <a:t>disi-voc</a:t>
            </a:r>
            <a:r>
              <a:rPr lang="en-US" sz="2000" dirty="0" err="1">
                <a:solidFill>
                  <a:schemeClr val="tx1"/>
                </a:solidFill>
                <a:latin typeface="Gill Sans MT" charset="0"/>
                <a:sym typeface="Symbol" charset="2"/>
              </a:rPr>
              <a:t>:createdOn</a:t>
            </a:r>
            <a:r>
              <a:rPr lang="en-US" sz="2000" dirty="0">
                <a:solidFill>
                  <a:schemeClr val="tx1"/>
                </a:solidFill>
                <a:latin typeface="Gill Sans MT" charset="0"/>
                <a:sym typeface="Symbol" charset="2"/>
              </a:rPr>
              <a:t>&gt;2009&lt;</a:t>
            </a:r>
            <a:r>
              <a:rPr lang="en-US" sz="2000" dirty="0">
                <a:solidFill>
                  <a:srgbClr val="FF0000"/>
                </a:solidFill>
                <a:latin typeface="Gill Sans MT" charset="0"/>
                <a:sym typeface="Symbol" charset="2"/>
              </a:rPr>
              <a:t>/</a:t>
            </a:r>
            <a:r>
              <a:rPr lang="en-US" sz="2000" dirty="0" err="1">
                <a:solidFill>
                  <a:srgbClr val="FF0000"/>
                </a:solidFill>
                <a:latin typeface="Gill Sans MT" charset="0"/>
                <a:sym typeface="Symbol" charset="2"/>
              </a:rPr>
              <a:t>disi-voc</a:t>
            </a:r>
            <a:r>
              <a:rPr lang="en-US" sz="2000" dirty="0" err="1">
                <a:solidFill>
                  <a:schemeClr val="tx1"/>
                </a:solidFill>
                <a:latin typeface="Gill Sans MT" charset="0"/>
                <a:sym typeface="Symbol" charset="2"/>
              </a:rPr>
              <a:t>:createdOn</a:t>
            </a:r>
            <a:r>
              <a:rPr lang="en-US" sz="2000" dirty="0">
                <a:solidFill>
                  <a:schemeClr val="tx1"/>
                </a:solidFill>
                <a:latin typeface="Gill Sans MT" charset="0"/>
                <a:sym typeface="Symbol" charset="2"/>
              </a:rPr>
              <a:t>&gt;</a:t>
            </a:r>
            <a:r>
              <a:rPr lang="en-US" sz="2000" dirty="0">
                <a:solidFill>
                  <a:schemeClr val="tx1"/>
                </a:solidFill>
                <a:latin typeface="Calibri" charset="0"/>
                <a:sym typeface="Symbol" charset="2"/>
              </a:rPr>
              <a:t> </a:t>
            </a:r>
            <a:endParaRPr lang="en-GB" sz="2000" dirty="0">
              <a:solidFill>
                <a:schemeClr val="tx1"/>
              </a:solidFill>
              <a:latin typeface="Gill Sans MT" charset="0"/>
              <a:sym typeface="Symbol" charset="2"/>
            </a:endParaRPr>
          </a:p>
          <a:p>
            <a:pPr marL="303213" indent="-303213">
              <a:lnSpc>
                <a:spcPct val="90000"/>
              </a:lnSpc>
              <a:spcBef>
                <a:spcPts val="663"/>
              </a:spcBef>
              <a:buClr>
                <a:schemeClr val="accent1"/>
              </a:buClr>
              <a:buSzPct val="76000"/>
              <a:buFont typeface="Wingdings" charset="2"/>
              <a:buNone/>
            </a:pPr>
            <a:r>
              <a:rPr lang="el-GR" sz="2000" dirty="0">
                <a:solidFill>
                  <a:schemeClr val="tx1"/>
                </a:solidFill>
                <a:latin typeface="Calibri" charset="0"/>
                <a:sym typeface="Symbol" charset="2"/>
              </a:rPr>
              <a:t>	</a:t>
            </a:r>
            <a:r>
              <a:rPr lang="en-US" sz="2000" dirty="0">
                <a:solidFill>
                  <a:schemeClr val="tx1"/>
                </a:solidFill>
                <a:latin typeface="Gill Sans MT" charset="0"/>
                <a:sym typeface="Symbol" charset="2"/>
              </a:rPr>
              <a:t>  &lt;</a:t>
            </a:r>
            <a:r>
              <a:rPr lang="en-US" sz="2000" dirty="0">
                <a:solidFill>
                  <a:srgbClr val="FF0000"/>
                </a:solidFill>
                <a:latin typeface="Gill Sans MT" charset="0"/>
                <a:sym typeface="Symbol" charset="2"/>
              </a:rPr>
              <a:t>/</a:t>
            </a:r>
            <a:r>
              <a:rPr lang="en-US" sz="2000" dirty="0" err="1">
                <a:solidFill>
                  <a:srgbClr val="FF0000"/>
                </a:solidFill>
                <a:latin typeface="Gill Sans MT" charset="0"/>
                <a:sym typeface="Symbol" charset="2"/>
              </a:rPr>
              <a:t>rdf:Description</a:t>
            </a:r>
            <a:r>
              <a:rPr lang="en-US" sz="2000" dirty="0">
                <a:solidFill>
                  <a:schemeClr val="tx1"/>
                </a:solidFill>
                <a:latin typeface="Gill Sans MT" charset="0"/>
                <a:sym typeface="Symbol" charset="2"/>
              </a:rPr>
              <a:t>&gt;</a:t>
            </a:r>
          </a:p>
          <a:p>
            <a:pPr marL="303213" indent="-303213">
              <a:lnSpc>
                <a:spcPct val="90000"/>
              </a:lnSpc>
              <a:spcBef>
                <a:spcPts val="663"/>
              </a:spcBef>
              <a:buClr>
                <a:schemeClr val="accent1"/>
              </a:buClr>
              <a:buSzPct val="76000"/>
              <a:buFont typeface="Wingdings" charset="2"/>
              <a:buNone/>
            </a:pPr>
            <a:r>
              <a:rPr lang="en-US" sz="2000" dirty="0">
                <a:solidFill>
                  <a:schemeClr val="tx1"/>
                </a:solidFill>
                <a:latin typeface="Gill Sans MT" charset="0"/>
                <a:sym typeface="Symbol" charset="2"/>
              </a:rPr>
              <a:t>&lt;</a:t>
            </a:r>
            <a:r>
              <a:rPr lang="en-US" sz="2000" dirty="0">
                <a:solidFill>
                  <a:srgbClr val="FF0000"/>
                </a:solidFill>
                <a:latin typeface="Gill Sans MT" charset="0"/>
                <a:sym typeface="Symbol" charset="2"/>
              </a:rPr>
              <a:t>/</a:t>
            </a:r>
            <a:r>
              <a:rPr lang="en-US" sz="2000" dirty="0" err="1">
                <a:solidFill>
                  <a:srgbClr val="FF0000"/>
                </a:solidFill>
                <a:latin typeface="Gill Sans MT" charset="0"/>
                <a:sym typeface="Symbol" charset="2"/>
              </a:rPr>
              <a:t>rdf:RDF</a:t>
            </a:r>
            <a:r>
              <a:rPr lang="en-US" sz="2000" dirty="0">
                <a:solidFill>
                  <a:schemeClr val="tx1"/>
                </a:solidFill>
                <a:latin typeface="Gill Sans MT" charset="0"/>
                <a:sym typeface="Symbol" charset="2"/>
              </a:rPr>
              <a:t>&gt; </a:t>
            </a:r>
          </a:p>
        </p:txBody>
      </p:sp>
      <p:sp>
        <p:nvSpPr>
          <p:cNvPr id="30724" name="3 - Θέση ημερομηνίας"/>
          <p:cNvSpPr txBox="1">
            <a:spLocks/>
          </p:cNvSpPr>
          <p:nvPr/>
        </p:nvSpPr>
        <p:spPr bwMode="auto">
          <a:xfrm>
            <a:off x="681038" y="7062788"/>
            <a:ext cx="2200275" cy="406400"/>
          </a:xfrm>
          <a:prstGeom prst="rect">
            <a:avLst/>
          </a:prstGeom>
          <a:noFill/>
          <a:ln w="9525">
            <a:noFill/>
            <a:miter lim="800000"/>
            <a:headEnd/>
            <a:tailEnd/>
          </a:ln>
        </p:spPr>
        <p:txBody>
          <a:bodyPr lIns="101599" tIns="50799" rIns="101599" bIns="50799"/>
          <a:lstStyle/>
          <a:p>
            <a:r>
              <a:rPr lang="en-US" sz="1600" b="1">
                <a:solidFill>
                  <a:schemeClr val="tx2"/>
                </a:solidFill>
              </a:rPr>
              <a:t>15</a:t>
            </a:r>
            <a:endParaRPr lang="el-GR" sz="1600" b="1">
              <a:solidFill>
                <a:schemeClr val="tx2"/>
              </a:solidFill>
            </a:endParaRPr>
          </a:p>
        </p:txBody>
      </p:sp>
      <p:grpSp>
        <p:nvGrpSpPr>
          <p:cNvPr id="2" name="Group 20"/>
          <p:cNvGrpSpPr>
            <a:grpSpLocks/>
          </p:cNvGrpSpPr>
          <p:nvPr/>
        </p:nvGrpSpPr>
        <p:grpSpPr bwMode="auto">
          <a:xfrm>
            <a:off x="6146800" y="1524000"/>
            <a:ext cx="3733800" cy="1828800"/>
            <a:chOff x="6146800" y="1524000"/>
            <a:chExt cx="3733800" cy="1828800"/>
          </a:xfrm>
        </p:grpSpPr>
        <p:sp>
          <p:nvSpPr>
            <p:cNvPr id="6" name="Oval 5"/>
            <p:cNvSpPr/>
            <p:nvPr/>
          </p:nvSpPr>
          <p:spPr bwMode="auto">
            <a:xfrm>
              <a:off x="6908800" y="1524000"/>
              <a:ext cx="2895600" cy="60483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28" name="TextBox 6"/>
            <p:cNvSpPr txBox="1">
              <a:spLocks noChangeArrowheads="1"/>
            </p:cNvSpPr>
            <p:nvPr/>
          </p:nvSpPr>
          <p:spPr bwMode="auto">
            <a:xfrm>
              <a:off x="7354141" y="1581785"/>
              <a:ext cx="2133583" cy="461739"/>
            </a:xfrm>
            <a:prstGeom prst="rect">
              <a:avLst/>
            </a:prstGeom>
            <a:noFill/>
            <a:ln w="9525">
              <a:noFill/>
              <a:miter lim="800000"/>
              <a:headEnd/>
              <a:tailEnd/>
            </a:ln>
          </p:spPr>
          <p:txBody>
            <a:bodyPr>
              <a:spAutoFit/>
            </a:bodyPr>
            <a:lstStyle/>
            <a:p>
              <a:pPr algn="ctr"/>
              <a:r>
                <a:rPr lang="en-US" sz="1200">
                  <a:solidFill>
                    <a:schemeClr val="tx1"/>
                  </a:solidFill>
                </a:rPr>
                <a:t>http://semanticmatching.org/semantic-matching.html</a:t>
              </a:r>
            </a:p>
          </p:txBody>
        </p:sp>
        <p:cxnSp>
          <p:nvCxnSpPr>
            <p:cNvPr id="8" name="Straight Arrow Connector 7"/>
            <p:cNvCxnSpPr/>
            <p:nvPr/>
          </p:nvCxnSpPr>
          <p:spPr bwMode="auto">
            <a:xfrm rot="16200000" flipH="1">
              <a:off x="8105776" y="2416175"/>
              <a:ext cx="609600" cy="22225"/>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30730" name="TextBox 9"/>
            <p:cNvSpPr txBox="1">
              <a:spLocks noChangeArrowheads="1"/>
            </p:cNvSpPr>
            <p:nvPr/>
          </p:nvSpPr>
          <p:spPr bwMode="auto">
            <a:xfrm>
              <a:off x="8369299" y="2237601"/>
              <a:ext cx="1425609" cy="286515"/>
            </a:xfrm>
            <a:prstGeom prst="rect">
              <a:avLst/>
            </a:prstGeom>
            <a:noFill/>
            <a:ln w="9525">
              <a:noFill/>
              <a:miter lim="800000"/>
              <a:headEnd/>
              <a:tailEnd/>
            </a:ln>
          </p:spPr>
          <p:txBody>
            <a:bodyPr>
              <a:spAutoFit/>
            </a:bodyPr>
            <a:lstStyle/>
            <a:p>
              <a:r>
                <a:rPr lang="en-US" sz="1200">
                  <a:solidFill>
                    <a:schemeClr val="tx1"/>
                  </a:solidFill>
                </a:rPr>
                <a:t>disi-voc:author</a:t>
              </a:r>
            </a:p>
          </p:txBody>
        </p:sp>
        <p:sp>
          <p:nvSpPr>
            <p:cNvPr id="11" name="Oval 10"/>
            <p:cNvSpPr/>
            <p:nvPr/>
          </p:nvSpPr>
          <p:spPr bwMode="auto">
            <a:xfrm>
              <a:off x="6985000" y="2747963"/>
              <a:ext cx="2895600" cy="6048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32" name="TextBox 11"/>
            <p:cNvSpPr txBox="1">
              <a:spLocks noChangeArrowheads="1"/>
            </p:cNvSpPr>
            <p:nvPr/>
          </p:nvSpPr>
          <p:spPr bwMode="auto">
            <a:xfrm>
              <a:off x="7294578" y="2831973"/>
              <a:ext cx="2281221" cy="461665"/>
            </a:xfrm>
            <a:prstGeom prst="rect">
              <a:avLst/>
            </a:prstGeom>
            <a:noFill/>
            <a:ln w="9525">
              <a:noFill/>
              <a:miter lim="800000"/>
              <a:headEnd/>
              <a:tailEnd/>
            </a:ln>
          </p:spPr>
          <p:txBody>
            <a:bodyPr>
              <a:spAutoFit/>
            </a:bodyPr>
            <a:lstStyle/>
            <a:p>
              <a:pPr algn="ctr"/>
              <a:r>
                <a:rPr lang="en-US" sz="1200">
                  <a:solidFill>
                    <a:schemeClr val="tx1"/>
                  </a:solidFill>
                </a:rPr>
                <a:t>http://www.disi.unitn.it/teachers/FaustoGiunchiglia</a:t>
              </a:r>
            </a:p>
          </p:txBody>
        </p:sp>
        <p:cxnSp>
          <p:nvCxnSpPr>
            <p:cNvPr id="15" name="Straight Arrow Connector 14"/>
            <p:cNvCxnSpPr>
              <a:stCxn id="6" idx="4"/>
            </p:cNvCxnSpPr>
            <p:nvPr/>
          </p:nvCxnSpPr>
          <p:spPr bwMode="auto">
            <a:xfrm rot="5400000">
              <a:off x="7287419" y="1521619"/>
              <a:ext cx="461962" cy="167640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30734" name="TextBox 17"/>
            <p:cNvSpPr txBox="1">
              <a:spLocks noChangeArrowheads="1"/>
            </p:cNvSpPr>
            <p:nvPr/>
          </p:nvSpPr>
          <p:spPr bwMode="auto">
            <a:xfrm>
              <a:off x="6146800" y="2578100"/>
              <a:ext cx="762000" cy="276999"/>
            </a:xfrm>
            <a:prstGeom prst="rect">
              <a:avLst/>
            </a:prstGeom>
            <a:noFill/>
            <a:ln w="9525">
              <a:solidFill>
                <a:srgbClr val="000000"/>
              </a:solidFill>
              <a:miter lim="800000"/>
              <a:headEnd/>
              <a:tailEnd/>
            </a:ln>
          </p:spPr>
          <p:txBody>
            <a:bodyPr>
              <a:spAutoFit/>
            </a:bodyPr>
            <a:lstStyle/>
            <a:p>
              <a:pPr algn="ctr"/>
              <a:r>
                <a:rPr lang="en-US" sz="1200"/>
                <a:t>2009</a:t>
              </a:r>
            </a:p>
          </p:txBody>
        </p:sp>
        <p:sp>
          <p:nvSpPr>
            <p:cNvPr id="30735" name="TextBox 19"/>
            <p:cNvSpPr txBox="1">
              <a:spLocks noChangeArrowheads="1"/>
            </p:cNvSpPr>
            <p:nvPr/>
          </p:nvSpPr>
          <p:spPr bwMode="auto">
            <a:xfrm>
              <a:off x="6151570" y="2133601"/>
              <a:ext cx="1611487" cy="276999"/>
            </a:xfrm>
            <a:prstGeom prst="rect">
              <a:avLst/>
            </a:prstGeom>
            <a:noFill/>
            <a:ln w="9525">
              <a:noFill/>
              <a:miter lim="800000"/>
              <a:headEnd/>
              <a:tailEnd/>
            </a:ln>
          </p:spPr>
          <p:txBody>
            <a:bodyPr>
              <a:spAutoFit/>
            </a:bodyPr>
            <a:lstStyle/>
            <a:p>
              <a:r>
                <a:rPr lang="en-US" sz="1200">
                  <a:solidFill>
                    <a:schemeClr val="tx1"/>
                  </a:solidFill>
                </a:rPr>
                <a:t>disi-voc:createdOn</a:t>
              </a:r>
            </a:p>
          </p:txBody>
        </p:sp>
      </p:grpSp>
      <p:sp>
        <p:nvSpPr>
          <p:cNvPr id="30726" name="Rectangle 28"/>
          <p:cNvSpPr>
            <a:spLocks noChangeArrowheads="1"/>
          </p:cNvSpPr>
          <p:nvPr/>
        </p:nvSpPr>
        <p:spPr bwMode="auto">
          <a:xfrm>
            <a:off x="1743075" y="260350"/>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a:t>
            </a:r>
            <a:r>
              <a:rPr lang="en-US" sz="1200" b="1">
                <a:solidFill>
                  <a:srgbClr val="FF0000"/>
                </a:solidFill>
                <a:latin typeface="Arial" charset="0"/>
              </a:rPr>
              <a:t>SYNTAX</a:t>
            </a:r>
            <a:r>
              <a:rPr lang="en-US" sz="1200" b="1">
                <a:solidFill>
                  <a:schemeClr val="tx1"/>
                </a:solidFill>
                <a:latin typeface="Arial" charset="0"/>
              </a:rPr>
              <a:t> :: CAPABILITIES :: RDFSUMMARY :: RDFS :: RDFS SUMMARY </a:t>
            </a:r>
          </a:p>
        </p:txBody>
      </p:sp>
      <p:sp>
        <p:nvSpPr>
          <p:cNvPr id="16" name="TextBox 15"/>
          <p:cNvSpPr txBox="1"/>
          <p:nvPr/>
        </p:nvSpPr>
        <p:spPr>
          <a:xfrm>
            <a:off x="6960950" y="6723961"/>
            <a:ext cx="2571768" cy="276999"/>
          </a:xfrm>
          <a:prstGeom prst="rect">
            <a:avLst/>
          </a:prstGeom>
          <a:noFill/>
        </p:spPr>
        <p:txBody>
          <a:bodyPr wrap="square" rtlCol="0">
            <a:spAutoFit/>
          </a:bodyPr>
          <a:lstStyle/>
          <a:p>
            <a:pPr algn="just"/>
            <a:r>
              <a:rPr lang="en-US" sz="1200" dirty="0" smtClean="0">
                <a:solidFill>
                  <a:srgbClr val="0900C0"/>
                </a:solidFill>
              </a:rPr>
              <a:t>See next slide for the explanation</a:t>
            </a:r>
            <a:endParaRPr lang="en-US" sz="1200" dirty="0">
              <a:solidFill>
                <a:srgbClr val="0900C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16</a:t>
            </a:r>
            <a:endParaRPr lang="el-GR" b="1"/>
          </a:p>
        </p:txBody>
      </p:sp>
      <p:sp>
        <p:nvSpPr>
          <p:cNvPr id="31747" name="Rectangle 3"/>
          <p:cNvSpPr>
            <a:spLocks noGrp="1" noChangeArrowheads="1"/>
          </p:cNvSpPr>
          <p:nvPr>
            <p:ph type="body" idx="1"/>
          </p:nvPr>
        </p:nvSpPr>
        <p:spPr>
          <a:xfrm>
            <a:off x="508000" y="1354138"/>
            <a:ext cx="9144000" cy="5122862"/>
          </a:xfrm>
        </p:spPr>
        <p:txBody>
          <a:bodyPr/>
          <a:lstStyle/>
          <a:p>
            <a:pPr eaLnBrk="1" hangingPunct="1">
              <a:buFont typeface="Wingdings" charset="2"/>
              <a:buChar char="q"/>
            </a:pPr>
            <a:r>
              <a:rPr lang="en-US" sz="2400" smtClean="0">
                <a:sym typeface="Symbol" charset="2"/>
              </a:rPr>
              <a:t>An RDF document is represented by an XML element with the tag </a:t>
            </a:r>
            <a:r>
              <a:rPr lang="en-US" sz="2400" smtClean="0">
                <a:solidFill>
                  <a:srgbClr val="FF3300"/>
                </a:solidFill>
                <a:sym typeface="Symbol" charset="2"/>
              </a:rPr>
              <a:t>rdf:RDF</a:t>
            </a:r>
            <a:endParaRPr lang="en-GB" sz="2400" smtClean="0">
              <a:solidFill>
                <a:srgbClr val="FF3300"/>
              </a:solidFill>
              <a:sym typeface="Symbol" charset="2"/>
            </a:endParaRPr>
          </a:p>
          <a:p>
            <a:pPr lvl="1" eaLnBrk="1" hangingPunct="1">
              <a:buFont typeface="Wingdings" charset="2"/>
              <a:buChar char="q"/>
            </a:pPr>
            <a:r>
              <a:rPr lang="en-GB" sz="2000" smtClean="0">
                <a:solidFill>
                  <a:schemeClr val="tx1"/>
                </a:solidFill>
                <a:sym typeface="Symbol" charset="2"/>
              </a:rPr>
              <a:t>The </a:t>
            </a:r>
            <a:r>
              <a:rPr lang="en-GB" sz="2000" smtClean="0">
                <a:solidFill>
                  <a:srgbClr val="FF3300"/>
                </a:solidFill>
                <a:sym typeface="Symbol" charset="2"/>
              </a:rPr>
              <a:t>content</a:t>
            </a:r>
            <a:r>
              <a:rPr lang="en-GB" sz="2000" smtClean="0">
                <a:solidFill>
                  <a:schemeClr val="tx1"/>
                </a:solidFill>
                <a:sym typeface="Symbol" charset="2"/>
              </a:rPr>
              <a:t> of this rdf:RDF element is a </a:t>
            </a:r>
            <a:r>
              <a:rPr lang="en-GB" sz="2000" smtClean="0">
                <a:solidFill>
                  <a:srgbClr val="FF3300"/>
                </a:solidFill>
                <a:sym typeface="Symbol" charset="2"/>
              </a:rPr>
              <a:t>number of descriptions</a:t>
            </a:r>
            <a:r>
              <a:rPr lang="en-GB" sz="2000" smtClean="0">
                <a:solidFill>
                  <a:schemeClr val="tx1"/>
                </a:solidFill>
                <a:sym typeface="Symbol" charset="2"/>
              </a:rPr>
              <a:t>, which use rdf:Description tags. </a:t>
            </a:r>
            <a:endParaRPr lang="en-US" sz="2000" smtClean="0">
              <a:solidFill>
                <a:schemeClr val="tx1"/>
              </a:solidFill>
              <a:sym typeface="Symbol" charset="2"/>
            </a:endParaRPr>
          </a:p>
          <a:p>
            <a:pPr eaLnBrk="1" hangingPunct="1">
              <a:buFont typeface="Wingdings" charset="2"/>
              <a:buChar char="q"/>
            </a:pPr>
            <a:r>
              <a:rPr lang="en-US" sz="2400" smtClean="0">
                <a:sym typeface="Symbol" charset="2"/>
              </a:rPr>
              <a:t>The rdf:Description element </a:t>
            </a:r>
            <a:r>
              <a:rPr lang="en-US" sz="2400" smtClean="0">
                <a:solidFill>
                  <a:srgbClr val="FF3300"/>
                </a:solidFill>
                <a:sym typeface="Symbol" charset="2"/>
              </a:rPr>
              <a:t>makes a statement</a:t>
            </a:r>
            <a:r>
              <a:rPr lang="en-US" sz="2400" smtClean="0">
                <a:sym typeface="Symbol" charset="2"/>
              </a:rPr>
              <a:t> about the resource </a:t>
            </a:r>
            <a:r>
              <a:rPr lang="fr-FR" sz="2400" smtClean="0">
                <a:sym typeface="Symbol" charset="2"/>
              </a:rPr>
              <a:t>http://www.http://semanticmatching.org/semantic-matching.html</a:t>
            </a:r>
            <a:endParaRPr lang="en-US" sz="2400" smtClean="0">
              <a:sym typeface="Symbol" charset="2"/>
            </a:endParaRPr>
          </a:p>
          <a:p>
            <a:pPr eaLnBrk="1" hangingPunct="1">
              <a:buFont typeface="Wingdings" charset="2"/>
              <a:buChar char="q"/>
            </a:pPr>
            <a:r>
              <a:rPr lang="en-US" sz="2400" smtClean="0">
                <a:sym typeface="Symbol" charset="2"/>
              </a:rPr>
              <a:t>Within the description</a:t>
            </a:r>
            <a:endParaRPr lang="en-GB" sz="2400" smtClean="0">
              <a:sym typeface="Symbol" charset="2"/>
            </a:endParaRPr>
          </a:p>
          <a:p>
            <a:pPr lvl="1" eaLnBrk="1" hangingPunct="1">
              <a:buFont typeface="Wingdings" charset="2"/>
              <a:buChar char="q"/>
            </a:pPr>
            <a:r>
              <a:rPr lang="en-GB" sz="2400" smtClean="0">
                <a:sym typeface="Symbol" charset="2"/>
              </a:rPr>
              <a:t>the </a:t>
            </a:r>
            <a:r>
              <a:rPr lang="en-GB" sz="2400" smtClean="0">
                <a:solidFill>
                  <a:srgbClr val="FF3300"/>
                </a:solidFill>
                <a:sym typeface="Symbol" charset="2"/>
              </a:rPr>
              <a:t>property</a:t>
            </a:r>
            <a:r>
              <a:rPr lang="en-GB" sz="2400" smtClean="0">
                <a:sym typeface="Symbol" charset="2"/>
              </a:rPr>
              <a:t> “</a:t>
            </a:r>
            <a:r>
              <a:rPr lang="en-GB" sz="2400" smtClean="0">
                <a:solidFill>
                  <a:schemeClr val="tx1"/>
                </a:solidFill>
                <a:sym typeface="Symbol" charset="2"/>
              </a:rPr>
              <a:t>disi-voc:author</a:t>
            </a:r>
            <a:r>
              <a:rPr lang="en-GB" sz="2400" smtClean="0">
                <a:sym typeface="Symbol" charset="2"/>
              </a:rPr>
              <a:t>” is used as a tag</a:t>
            </a:r>
          </a:p>
          <a:p>
            <a:pPr lvl="2" eaLnBrk="1" hangingPunct="1">
              <a:buFont typeface="Wingdings" charset="2"/>
              <a:buChar char="q"/>
            </a:pPr>
            <a:r>
              <a:rPr lang="en-GB" sz="2000" smtClean="0">
                <a:sym typeface="Symbol" charset="2"/>
              </a:rPr>
              <a:t>the content “</a:t>
            </a:r>
            <a:r>
              <a:rPr lang="en-US" sz="2000" smtClean="0">
                <a:sym typeface="Symbol" charset="2"/>
              </a:rPr>
              <a:t>http//www.disi.unitn.it/teachers/FaustoGiunchiglia”</a:t>
            </a:r>
            <a:r>
              <a:rPr lang="en-GB" sz="2000" smtClean="0">
                <a:sym typeface="Symbol" charset="2"/>
              </a:rPr>
              <a:t> is the </a:t>
            </a:r>
            <a:r>
              <a:rPr lang="en-GB" sz="2000" smtClean="0">
                <a:solidFill>
                  <a:srgbClr val="FF3300"/>
                </a:solidFill>
                <a:sym typeface="Symbol" charset="2"/>
              </a:rPr>
              <a:t>value</a:t>
            </a:r>
            <a:r>
              <a:rPr lang="en-GB" sz="2000" smtClean="0">
                <a:sym typeface="Symbol" charset="2"/>
              </a:rPr>
              <a:t> of the property “disi-voc:</a:t>
            </a:r>
            <a:r>
              <a:rPr lang="en-US" sz="2000" smtClean="0">
                <a:sym typeface="Symbol" charset="2"/>
              </a:rPr>
              <a:t>author” </a:t>
            </a:r>
          </a:p>
          <a:p>
            <a:pPr lvl="1" eaLnBrk="1" hangingPunct="1">
              <a:buFont typeface="Wingdings" charset="2"/>
              <a:buChar char="q"/>
            </a:pPr>
            <a:r>
              <a:rPr lang="en-US" sz="2400" smtClean="0">
                <a:sym typeface="Symbol" charset="2"/>
              </a:rPr>
              <a:t>the content of the </a:t>
            </a:r>
            <a:r>
              <a:rPr lang="en-US" sz="2400" smtClean="0">
                <a:solidFill>
                  <a:srgbClr val="FF3300"/>
                </a:solidFill>
                <a:sym typeface="Symbol" charset="2"/>
              </a:rPr>
              <a:t>property</a:t>
            </a:r>
            <a:r>
              <a:rPr lang="en-US" sz="2400" smtClean="0">
                <a:sym typeface="Symbol" charset="2"/>
              </a:rPr>
              <a:t> element “</a:t>
            </a:r>
            <a:r>
              <a:rPr lang="en-US" sz="2400" smtClean="0">
                <a:solidFill>
                  <a:srgbClr val="FF3300"/>
                </a:solidFill>
                <a:sym typeface="Symbol" charset="2"/>
              </a:rPr>
              <a:t>disi-voc:createdOn</a:t>
            </a:r>
            <a:r>
              <a:rPr lang="en-US" sz="2400" smtClean="0">
                <a:sym typeface="Symbol" charset="2"/>
              </a:rPr>
              <a:t>” is the </a:t>
            </a:r>
            <a:r>
              <a:rPr lang="en-US" sz="2400" smtClean="0">
                <a:solidFill>
                  <a:srgbClr val="FF3300"/>
                </a:solidFill>
                <a:sym typeface="Symbol" charset="2"/>
              </a:rPr>
              <a:t>object</a:t>
            </a:r>
            <a:r>
              <a:rPr lang="en-US" sz="2400" smtClean="0">
                <a:sym typeface="Symbol" charset="2"/>
              </a:rPr>
              <a:t> of the statement, the plain literal, 2009.  </a:t>
            </a:r>
          </a:p>
        </p:txBody>
      </p:sp>
      <p:sp>
        <p:nvSpPr>
          <p:cNvPr id="31748" name="AutoShape 2"/>
          <p:cNvSpPr txBox="1">
            <a:spLocks noChangeArrowheads="1"/>
          </p:cNvSpPr>
          <p:nvPr/>
        </p:nvSpPr>
        <p:spPr bwMode="auto">
          <a:xfrm>
            <a:off x="660400" y="230188"/>
            <a:ext cx="9144000" cy="1100137"/>
          </a:xfrm>
          <a:prstGeom prst="rect">
            <a:avLst/>
          </a:prstGeom>
          <a:noFill/>
          <a:ln w="9525">
            <a:noFill/>
            <a:miter lim="800000"/>
            <a:headEnd/>
            <a:tailEnd/>
          </a:ln>
        </p:spPr>
        <p:txBody>
          <a:bodyPr lIns="101599" tIns="50799" rIns="101599" bIns="50799" anchor="b"/>
          <a:lstStyle/>
          <a:p>
            <a:r>
              <a:rPr lang="en-US" sz="3600" dirty="0">
                <a:solidFill>
                  <a:schemeClr val="tx2"/>
                </a:solidFill>
                <a:latin typeface="Bookman Old Style" charset="0"/>
              </a:rPr>
              <a:t>RDF/</a:t>
            </a:r>
            <a:r>
              <a:rPr lang="en-US" sz="3600" dirty="0" smtClean="0">
                <a:solidFill>
                  <a:schemeClr val="tx2"/>
                </a:solidFill>
                <a:latin typeface="Bookman Old Style" charset="0"/>
              </a:rPr>
              <a:t>XML (</a:t>
            </a:r>
            <a:r>
              <a:rPr lang="en-US" sz="3600" dirty="0" err="1" smtClean="0">
                <a:solidFill>
                  <a:schemeClr val="tx2"/>
                </a:solidFill>
                <a:latin typeface="Bookman Old Style" charset="0"/>
              </a:rPr>
              <a:t>contd</a:t>
            </a:r>
            <a:r>
              <a:rPr lang="en-US" sz="3600" dirty="0" smtClean="0">
                <a:solidFill>
                  <a:schemeClr val="tx2"/>
                </a:solidFill>
                <a:latin typeface="Bookman Old Style" charset="0"/>
              </a:rPr>
              <a:t>…2)</a:t>
            </a:r>
            <a:endParaRPr lang="el-GR" sz="3600" dirty="0">
              <a:solidFill>
                <a:schemeClr val="tx2"/>
              </a:solidFill>
              <a:latin typeface="Cambria" charset="0"/>
            </a:endParaRPr>
          </a:p>
        </p:txBody>
      </p:sp>
      <p:sp>
        <p:nvSpPr>
          <p:cNvPr id="31749" name="Rectangle 28"/>
          <p:cNvSpPr>
            <a:spLocks noChangeArrowheads="1"/>
          </p:cNvSpPr>
          <p:nvPr/>
        </p:nvSpPr>
        <p:spPr bwMode="auto">
          <a:xfrm>
            <a:off x="1731963" y="260350"/>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a:t>
            </a:r>
            <a:r>
              <a:rPr lang="en-US" sz="1200" b="1">
                <a:solidFill>
                  <a:srgbClr val="FF0000"/>
                </a:solidFill>
                <a:latin typeface="Arial" charset="0"/>
              </a:rPr>
              <a:t>SYNTAX</a:t>
            </a:r>
            <a:r>
              <a:rPr lang="en-US" sz="1200" b="1">
                <a:solidFill>
                  <a:schemeClr val="tx1"/>
                </a:solidFill>
                <a:latin typeface="Arial" charset="0"/>
              </a:rPr>
              <a:t> :: CAPABILITIES :: RDFSUMMARY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74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74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4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17</a:t>
            </a:r>
            <a:endParaRPr lang="el-GR" b="1"/>
          </a:p>
        </p:txBody>
      </p:sp>
      <p:sp>
        <p:nvSpPr>
          <p:cNvPr id="33795" name="Rectangle 3"/>
          <p:cNvSpPr>
            <a:spLocks noGrp="1" noChangeArrowheads="1"/>
          </p:cNvSpPr>
          <p:nvPr>
            <p:ph type="body" idx="1"/>
          </p:nvPr>
        </p:nvSpPr>
        <p:spPr>
          <a:xfrm>
            <a:off x="508000" y="1354138"/>
            <a:ext cx="9144000" cy="5486400"/>
          </a:xfrm>
        </p:spPr>
        <p:txBody>
          <a:bodyPr/>
          <a:lstStyle/>
          <a:p>
            <a:pPr eaLnBrk="1" hangingPunct="1">
              <a:buFont typeface="Wingdings" charset="2"/>
              <a:buChar char="q"/>
            </a:pPr>
            <a:r>
              <a:rPr lang="en-US" sz="2700" smtClean="0">
                <a:sym typeface="Symbol" charset="2"/>
              </a:rPr>
              <a:t>Every description makes a statement about a resource, identified in </a:t>
            </a:r>
            <a:r>
              <a:rPr lang="en-GB" sz="2700" smtClean="0">
                <a:sym typeface="Symbol" charset="2"/>
              </a:rPr>
              <a:t>3</a:t>
            </a:r>
            <a:r>
              <a:rPr lang="en-US" sz="2700" smtClean="0">
                <a:sym typeface="Symbol" charset="2"/>
              </a:rPr>
              <a:t> ways:</a:t>
            </a:r>
            <a:endParaRPr lang="en-GB" sz="2700" smtClean="0">
              <a:sym typeface="Symbol" charset="2"/>
            </a:endParaRPr>
          </a:p>
          <a:p>
            <a:pPr lvl="1" eaLnBrk="1" hangingPunct="1">
              <a:buFont typeface="Wingdings" charset="2"/>
              <a:buChar char="q"/>
            </a:pPr>
            <a:r>
              <a:rPr lang="en-GB" sz="2200" smtClean="0">
                <a:sym typeface="Symbol" charset="2"/>
              </a:rPr>
              <a:t>an </a:t>
            </a:r>
            <a:r>
              <a:rPr lang="en-GB" sz="2200" smtClean="0">
                <a:solidFill>
                  <a:srgbClr val="0900C0"/>
                </a:solidFill>
                <a:sym typeface="Symbol" charset="2"/>
              </a:rPr>
              <a:t>about</a:t>
            </a:r>
            <a:r>
              <a:rPr lang="en-GB" sz="2200" smtClean="0">
                <a:sym typeface="Symbol" charset="2"/>
              </a:rPr>
              <a:t> attribute, referencing an existing resource</a:t>
            </a:r>
          </a:p>
          <a:p>
            <a:pPr lvl="1" eaLnBrk="1" hangingPunct="1">
              <a:buFont typeface="Wingdings" charset="2"/>
              <a:buChar char="q"/>
            </a:pPr>
            <a:r>
              <a:rPr lang="en-GB" sz="2200" smtClean="0">
                <a:sym typeface="Symbol" charset="2"/>
              </a:rPr>
              <a:t>an </a:t>
            </a:r>
            <a:r>
              <a:rPr lang="en-GB" sz="2200" smtClean="0">
                <a:solidFill>
                  <a:srgbClr val="0900C0"/>
                </a:solidFill>
                <a:sym typeface="Symbol" charset="2"/>
              </a:rPr>
              <a:t>ID</a:t>
            </a:r>
            <a:r>
              <a:rPr lang="en-GB" sz="2200" smtClean="0">
                <a:sym typeface="Symbol" charset="2"/>
              </a:rPr>
              <a:t> attribute, creating a new resource</a:t>
            </a:r>
          </a:p>
          <a:p>
            <a:pPr lvl="1" eaLnBrk="1" hangingPunct="1">
              <a:buFont typeface="Wingdings" charset="2"/>
              <a:buChar char="q"/>
            </a:pPr>
            <a:r>
              <a:rPr lang="en-GB" sz="2200" smtClean="0">
                <a:sym typeface="Symbol" charset="2"/>
              </a:rPr>
              <a:t>without a name, creating an anonymous resource</a:t>
            </a:r>
            <a:endParaRPr lang="el-GR" sz="2200" smtClean="0">
              <a:sym typeface="Symbol" charset="2"/>
            </a:endParaRPr>
          </a:p>
          <a:p>
            <a:pPr eaLnBrk="1" hangingPunct="1">
              <a:buFont typeface="Wingdings" charset="2"/>
              <a:buChar char="q"/>
            </a:pPr>
            <a:endParaRPr lang="en-US" smtClean="0">
              <a:sym typeface="Symbol" charset="2"/>
            </a:endParaRPr>
          </a:p>
        </p:txBody>
      </p:sp>
      <p:sp>
        <p:nvSpPr>
          <p:cNvPr id="33796" name="AutoShape 2"/>
          <p:cNvSpPr txBox="1">
            <a:spLocks noChangeArrowheads="1"/>
          </p:cNvSpPr>
          <p:nvPr/>
        </p:nvSpPr>
        <p:spPr bwMode="auto">
          <a:xfrm>
            <a:off x="660400" y="230188"/>
            <a:ext cx="9144000" cy="1100137"/>
          </a:xfrm>
          <a:prstGeom prst="rect">
            <a:avLst/>
          </a:prstGeom>
          <a:noFill/>
          <a:ln w="9525">
            <a:noFill/>
            <a:miter lim="800000"/>
            <a:headEnd/>
            <a:tailEnd/>
          </a:ln>
        </p:spPr>
        <p:txBody>
          <a:bodyPr lIns="101599" tIns="50799" rIns="101599" bIns="50799" anchor="b"/>
          <a:lstStyle/>
          <a:p>
            <a:r>
              <a:rPr lang="en-US" sz="3600" dirty="0">
                <a:solidFill>
                  <a:schemeClr val="tx2"/>
                </a:solidFill>
                <a:latin typeface="Bookman Old Style" charset="0"/>
              </a:rPr>
              <a:t>RDF/</a:t>
            </a:r>
            <a:r>
              <a:rPr lang="en-US" sz="3600" dirty="0" smtClean="0">
                <a:solidFill>
                  <a:schemeClr val="tx2"/>
                </a:solidFill>
                <a:latin typeface="Bookman Old Style" charset="0"/>
              </a:rPr>
              <a:t>XML (</a:t>
            </a:r>
            <a:r>
              <a:rPr lang="en-US" sz="3600" dirty="0" err="1" smtClean="0">
                <a:solidFill>
                  <a:schemeClr val="tx2"/>
                </a:solidFill>
                <a:latin typeface="Bookman Old Style" charset="0"/>
              </a:rPr>
              <a:t>contd</a:t>
            </a:r>
            <a:r>
              <a:rPr lang="en-US" sz="3600" dirty="0" smtClean="0">
                <a:solidFill>
                  <a:schemeClr val="tx2"/>
                </a:solidFill>
                <a:latin typeface="Bookman Old Style" charset="0"/>
              </a:rPr>
              <a:t>…3)</a:t>
            </a:r>
            <a:endParaRPr lang="el-GR" sz="3600" dirty="0">
              <a:solidFill>
                <a:schemeClr val="tx2"/>
              </a:solidFill>
              <a:latin typeface="Cambria" charset="0"/>
            </a:endParaRPr>
          </a:p>
        </p:txBody>
      </p:sp>
      <p:sp>
        <p:nvSpPr>
          <p:cNvPr id="33797" name="Rectangle 28"/>
          <p:cNvSpPr>
            <a:spLocks noChangeArrowheads="1"/>
          </p:cNvSpPr>
          <p:nvPr/>
        </p:nvSpPr>
        <p:spPr bwMode="auto">
          <a:xfrm>
            <a:off x="1719263" y="260350"/>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a:t>
            </a:r>
            <a:r>
              <a:rPr lang="en-US" sz="1200" b="1">
                <a:solidFill>
                  <a:srgbClr val="FF0000"/>
                </a:solidFill>
                <a:latin typeface="Arial" charset="0"/>
              </a:rPr>
              <a:t>SYNTAX</a:t>
            </a:r>
            <a:r>
              <a:rPr lang="en-US" sz="1200" b="1">
                <a:solidFill>
                  <a:schemeClr val="tx1"/>
                </a:solidFill>
                <a:latin typeface="Arial" charset="0"/>
              </a:rPr>
              <a:t> :: CAPABILITIES :: RDFSUMMARY :: RDFS :: RDFS SUMMARY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18</a:t>
            </a:r>
            <a:endParaRPr lang="el-GR" b="1"/>
          </a:p>
        </p:txBody>
      </p:sp>
      <p:sp>
        <p:nvSpPr>
          <p:cNvPr id="34819" name="AutoShape 2"/>
          <p:cNvSpPr>
            <a:spLocks noGrp="1" noChangeArrowheads="1"/>
          </p:cNvSpPr>
          <p:nvPr>
            <p:ph type="title"/>
          </p:nvPr>
        </p:nvSpPr>
        <p:spPr/>
        <p:txBody>
          <a:bodyPr/>
          <a:lstStyle/>
          <a:p>
            <a:pPr eaLnBrk="1" hangingPunct="1"/>
            <a:r>
              <a:rPr lang="en-US" smtClean="0"/>
              <a:t>rdf:about vs. rdf:ID</a:t>
            </a:r>
            <a:endParaRPr lang="el-GR" smtClean="0"/>
          </a:p>
        </p:txBody>
      </p:sp>
      <p:sp>
        <p:nvSpPr>
          <p:cNvPr id="33796" name="Rectangle 3"/>
          <p:cNvSpPr>
            <a:spLocks noGrp="1" noChangeArrowheads="1"/>
          </p:cNvSpPr>
          <p:nvPr>
            <p:ph type="body" idx="1"/>
          </p:nvPr>
        </p:nvSpPr>
        <p:spPr>
          <a:xfrm>
            <a:off x="508000" y="1354138"/>
            <a:ext cx="9144000" cy="5486400"/>
          </a:xfrm>
        </p:spPr>
        <p:txBody>
          <a:bodyPr/>
          <a:lstStyle/>
          <a:p>
            <a:pPr eaLnBrk="1" hangingPunct="1">
              <a:buFont typeface="Wingdings" charset="2"/>
              <a:buChar char="q"/>
            </a:pPr>
            <a:r>
              <a:rPr lang="en-US" sz="2700" dirty="0" smtClean="0"/>
              <a:t>An </a:t>
            </a:r>
            <a:r>
              <a:rPr lang="el-GR" sz="2700" dirty="0" smtClean="0"/>
              <a:t>element rdf:Description </a:t>
            </a:r>
            <a:r>
              <a:rPr lang="en-US" sz="2700" dirty="0" smtClean="0"/>
              <a:t>has</a:t>
            </a:r>
          </a:p>
          <a:p>
            <a:pPr lvl="1" eaLnBrk="1" hangingPunct="1">
              <a:buFont typeface="Wingdings" charset="2"/>
              <a:buChar char="q"/>
            </a:pPr>
            <a:r>
              <a:rPr lang="en-US" sz="2200" dirty="0" smtClean="0"/>
              <a:t>an</a:t>
            </a:r>
            <a:r>
              <a:rPr lang="el-GR" sz="2200" dirty="0" smtClean="0"/>
              <a:t> </a:t>
            </a:r>
            <a:r>
              <a:rPr lang="el-GR" sz="2200" dirty="0" smtClean="0">
                <a:solidFill>
                  <a:srgbClr val="0900C0"/>
                </a:solidFill>
              </a:rPr>
              <a:t>rdf:about</a:t>
            </a:r>
            <a:r>
              <a:rPr lang="en-US" sz="2200" dirty="0" smtClean="0"/>
              <a:t> </a:t>
            </a:r>
            <a:r>
              <a:rPr lang="el-GR" sz="2200" dirty="0" smtClean="0"/>
              <a:t>attribute </a:t>
            </a:r>
            <a:r>
              <a:rPr lang="en-US" sz="2200" dirty="0" smtClean="0"/>
              <a:t>indicates that the resource has been “defined” elsewhere (</a:t>
            </a:r>
            <a:r>
              <a:rPr lang="en-US" sz="2200" i="1" dirty="0" smtClean="0"/>
              <a:t>refer slide 15</a:t>
            </a:r>
            <a:r>
              <a:rPr lang="en-US" sz="2200" dirty="0" smtClean="0"/>
              <a:t>) </a:t>
            </a:r>
          </a:p>
          <a:p>
            <a:pPr lvl="2" eaLnBrk="1" hangingPunct="1">
              <a:buFont typeface="Wingdings" charset="2"/>
              <a:buChar char="q"/>
            </a:pPr>
            <a:r>
              <a:rPr lang="en-US" sz="1800" dirty="0" smtClean="0"/>
              <a:t>Assigns an </a:t>
            </a:r>
            <a:r>
              <a:rPr lang="en-US" sz="1800" dirty="0" smtClean="0">
                <a:solidFill>
                  <a:srgbClr val="FF0000"/>
                </a:solidFill>
              </a:rPr>
              <a:t>absolute identifier</a:t>
            </a:r>
            <a:r>
              <a:rPr lang="en-US" sz="1800" dirty="0" smtClean="0"/>
              <a:t> in general </a:t>
            </a:r>
          </a:p>
          <a:p>
            <a:pPr lvl="1" eaLnBrk="1" hangingPunct="1">
              <a:buFont typeface="Wingdings" charset="2"/>
              <a:buChar char="q"/>
            </a:pPr>
            <a:r>
              <a:rPr lang="en-US" sz="2200" dirty="0" smtClean="0"/>
              <a:t>An </a:t>
            </a:r>
            <a:r>
              <a:rPr lang="en-US" sz="2200" dirty="0" err="1" smtClean="0">
                <a:solidFill>
                  <a:srgbClr val="0900C0"/>
                </a:solidFill>
              </a:rPr>
              <a:t>rdf:ID</a:t>
            </a:r>
            <a:r>
              <a:rPr lang="en-US" sz="2200" dirty="0" smtClean="0"/>
              <a:t> attribute indicates that the resource is defined (</a:t>
            </a:r>
            <a:r>
              <a:rPr lang="en-US" sz="2200" i="1" dirty="0" smtClean="0"/>
              <a:t>refer slide 22</a:t>
            </a:r>
            <a:r>
              <a:rPr lang="en-US" sz="2200" dirty="0" smtClean="0"/>
              <a:t>) </a:t>
            </a:r>
          </a:p>
          <a:p>
            <a:pPr lvl="2" eaLnBrk="1" hangingPunct="1">
              <a:buFont typeface="Wingdings" charset="2"/>
              <a:buChar char="q"/>
            </a:pPr>
            <a:r>
              <a:rPr lang="en-US" sz="1800" dirty="0" smtClean="0"/>
              <a:t>Assigns a fragment </a:t>
            </a:r>
            <a:r>
              <a:rPr lang="en-US" sz="1800" dirty="0" err="1" smtClean="0"/>
              <a:t>identitfier</a:t>
            </a:r>
            <a:r>
              <a:rPr lang="en-US" sz="1800" dirty="0" smtClean="0"/>
              <a:t> (</a:t>
            </a:r>
            <a:r>
              <a:rPr lang="en-US" sz="1800" dirty="0" smtClean="0">
                <a:solidFill>
                  <a:srgbClr val="FF0000"/>
                </a:solidFill>
              </a:rPr>
              <a:t>relative </a:t>
            </a:r>
            <a:r>
              <a:rPr lang="en-US" sz="1800" dirty="0" err="1" smtClean="0">
                <a:solidFill>
                  <a:srgbClr val="FF0000"/>
                </a:solidFill>
              </a:rPr>
              <a:t>URIref</a:t>
            </a:r>
            <a:r>
              <a:rPr lang="en-US" sz="1800" dirty="0" smtClean="0"/>
              <a:t>) </a:t>
            </a:r>
          </a:p>
          <a:p>
            <a:pPr eaLnBrk="1" hangingPunct="1">
              <a:buFont typeface="Wingdings" charset="2"/>
              <a:buChar char="q"/>
            </a:pPr>
            <a:endParaRPr lang="en-US" sz="2700" dirty="0" smtClean="0"/>
          </a:p>
          <a:p>
            <a:pPr eaLnBrk="1" hangingPunct="1">
              <a:buFont typeface="Wingdings" charset="2"/>
              <a:buChar char="q"/>
            </a:pPr>
            <a:r>
              <a:rPr lang="en-US" sz="2700" dirty="0" smtClean="0"/>
              <a:t>Sometimes it is good (for </a:t>
            </a:r>
            <a:r>
              <a:rPr lang="en-US" sz="2700" dirty="0" smtClean="0">
                <a:solidFill>
                  <a:srgbClr val="FF3300"/>
                </a:solidFill>
              </a:rPr>
              <a:t>better organization</a:t>
            </a:r>
            <a:r>
              <a:rPr lang="en-US" sz="2700" dirty="0" smtClean="0"/>
              <a:t> and </a:t>
            </a:r>
            <a:r>
              <a:rPr lang="en-US" sz="2700" dirty="0" smtClean="0">
                <a:solidFill>
                  <a:srgbClr val="FF3300"/>
                </a:solidFill>
              </a:rPr>
              <a:t>human readability</a:t>
            </a:r>
            <a:r>
              <a:rPr lang="en-US" sz="2700" dirty="0" smtClean="0"/>
              <a:t>) to have things defined in one location, while other location state “additional” properties </a:t>
            </a:r>
          </a:p>
        </p:txBody>
      </p:sp>
      <p:sp>
        <p:nvSpPr>
          <p:cNvPr id="34821" name="Rectangle 28"/>
          <p:cNvSpPr>
            <a:spLocks noChangeArrowheads="1"/>
          </p:cNvSpPr>
          <p:nvPr/>
        </p:nvSpPr>
        <p:spPr bwMode="auto">
          <a:xfrm>
            <a:off x="1766888" y="249238"/>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a:t>
            </a:r>
            <a:r>
              <a:rPr lang="en-US" sz="1200" b="1">
                <a:solidFill>
                  <a:srgbClr val="FF0000"/>
                </a:solidFill>
                <a:latin typeface="Arial" charset="0"/>
              </a:rPr>
              <a:t>SYNTAX</a:t>
            </a:r>
            <a:r>
              <a:rPr lang="en-US" sz="1200" b="1">
                <a:solidFill>
                  <a:schemeClr val="tx1"/>
                </a:solidFill>
                <a:latin typeface="Arial" charset="0"/>
              </a:rPr>
              <a:t> :: CAPABILITIES :: RDFSUMMARY :: RDFS :: RDFS SUMMARY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79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0"/>
          </p:nvPr>
        </p:nvSpPr>
        <p:spPr bwMode="auto">
          <a:noFill/>
          <a:ln>
            <a:miter lim="800000"/>
            <a:headEnd/>
            <a:tailEnd/>
          </a:ln>
        </p:spPr>
        <p:txBody>
          <a:bodyPr/>
          <a:lstStyle/>
          <a:p>
            <a:fld id="{DEE88102-ADEB-42F9-8DAE-121CCFCBF471}" type="slidenum">
              <a:rPr lang="en-US"/>
              <a:pPr/>
              <a:t>2</a:t>
            </a:fld>
            <a:endParaRPr lang="en-US"/>
          </a:p>
        </p:txBody>
      </p:sp>
      <p:sp>
        <p:nvSpPr>
          <p:cNvPr id="15363" name="Rectangle 1"/>
          <p:cNvSpPr>
            <a:spLocks noGrp="1" noChangeArrowheads="1"/>
          </p:cNvSpPr>
          <p:nvPr>
            <p:ph type="title"/>
          </p:nvPr>
        </p:nvSpPr>
        <p:spPr/>
        <p:txBody>
          <a:bodyPr/>
          <a:lstStyle/>
          <a:p>
            <a:pPr eaLnBrk="1" hangingPunct="1"/>
            <a:r>
              <a:rPr lang="en-US" smtClean="0"/>
              <a:t>Outline</a:t>
            </a:r>
          </a:p>
        </p:txBody>
      </p:sp>
      <p:sp>
        <p:nvSpPr>
          <p:cNvPr id="15364" name="Rectangle 2"/>
          <p:cNvSpPr>
            <a:spLocks noGrp="1" noChangeArrowheads="1"/>
          </p:cNvSpPr>
          <p:nvPr>
            <p:ph sz="quarter" idx="1"/>
          </p:nvPr>
        </p:nvSpPr>
        <p:spPr>
          <a:xfrm>
            <a:off x="508000" y="1354138"/>
            <a:ext cx="9144000" cy="5486400"/>
          </a:xfrm>
        </p:spPr>
        <p:txBody>
          <a:bodyPr/>
          <a:lstStyle/>
          <a:p>
            <a:pPr eaLnBrk="1" hangingPunct="1">
              <a:buFont typeface="Wingdings" charset="2"/>
              <a:buChar char="q"/>
            </a:pPr>
            <a:r>
              <a:rPr lang="en-US" sz="2400" smtClean="0"/>
              <a:t>Introduction </a:t>
            </a:r>
          </a:p>
          <a:p>
            <a:pPr eaLnBrk="1" hangingPunct="1">
              <a:buFont typeface="Wingdings" charset="2"/>
              <a:buChar char="q"/>
            </a:pPr>
            <a:r>
              <a:rPr lang="en-US" sz="2400" smtClean="0"/>
              <a:t>Fundamentals of RDF </a:t>
            </a:r>
          </a:p>
          <a:p>
            <a:pPr eaLnBrk="1" hangingPunct="1">
              <a:buFont typeface="Wingdings" charset="2"/>
              <a:buChar char="q"/>
            </a:pPr>
            <a:r>
              <a:rPr lang="en-US" sz="2400" smtClean="0"/>
              <a:t>Syntax </a:t>
            </a:r>
          </a:p>
          <a:p>
            <a:pPr eaLnBrk="1" hangingPunct="1">
              <a:buFont typeface="Wingdings" charset="2"/>
              <a:buChar char="q"/>
            </a:pPr>
            <a:r>
              <a:rPr lang="en-US" sz="2400" smtClean="0"/>
              <a:t>Capabilities of RDF </a:t>
            </a:r>
          </a:p>
          <a:p>
            <a:pPr lvl="1" eaLnBrk="1" hangingPunct="1">
              <a:buFont typeface="Wingdings" charset="2"/>
              <a:buChar char="q"/>
            </a:pPr>
            <a:r>
              <a:rPr lang="en-US" sz="2200" smtClean="0">
                <a:solidFill>
                  <a:schemeClr val="tx1"/>
                </a:solidFill>
              </a:rPr>
              <a:t>Containers </a:t>
            </a:r>
          </a:p>
          <a:p>
            <a:pPr lvl="1" eaLnBrk="1" hangingPunct="1">
              <a:buFont typeface="Wingdings" charset="2"/>
              <a:buChar char="q"/>
            </a:pPr>
            <a:r>
              <a:rPr lang="en-US" sz="2200" smtClean="0">
                <a:solidFill>
                  <a:schemeClr val="tx1"/>
                </a:solidFill>
              </a:rPr>
              <a:t>Collections </a:t>
            </a:r>
          </a:p>
          <a:p>
            <a:pPr lvl="1" eaLnBrk="1" hangingPunct="1">
              <a:buFont typeface="Wingdings" charset="2"/>
              <a:buChar char="q"/>
            </a:pPr>
            <a:r>
              <a:rPr lang="en-US" sz="2200" smtClean="0">
                <a:solidFill>
                  <a:schemeClr val="tx1"/>
                </a:solidFill>
              </a:rPr>
              <a:t>Reification </a:t>
            </a:r>
          </a:p>
          <a:p>
            <a:pPr eaLnBrk="1" hangingPunct="1">
              <a:buFont typeface="Wingdings" charset="2"/>
              <a:buChar char="q"/>
            </a:pPr>
            <a:r>
              <a:rPr lang="en-US" sz="2400" smtClean="0"/>
              <a:t>RDF Summary </a:t>
            </a:r>
          </a:p>
          <a:p>
            <a:pPr eaLnBrk="1" hangingPunct="1">
              <a:buFont typeface="Wingdings" charset="2"/>
              <a:buChar char="q"/>
            </a:pPr>
            <a:r>
              <a:rPr lang="en-US" sz="2400" smtClean="0"/>
              <a:t>RDF Schema </a:t>
            </a:r>
          </a:p>
          <a:p>
            <a:pPr lvl="1" eaLnBrk="1" hangingPunct="1">
              <a:buFont typeface="Wingdings" charset="2"/>
              <a:buChar char="q"/>
            </a:pPr>
            <a:r>
              <a:rPr lang="en-US" sz="2100" smtClean="0"/>
              <a:t>RDF vs. RDFS </a:t>
            </a:r>
          </a:p>
          <a:p>
            <a:pPr lvl="1" eaLnBrk="1" hangingPunct="1">
              <a:buFont typeface="Wingdings" charset="2"/>
              <a:buChar char="q"/>
            </a:pPr>
            <a:r>
              <a:rPr lang="en-US" sz="2100" smtClean="0"/>
              <a:t>RDF/ RDFS:  Core classes and Properties </a:t>
            </a:r>
          </a:p>
          <a:p>
            <a:pPr eaLnBrk="1" hangingPunct="1">
              <a:buFont typeface="Wingdings" charset="2"/>
              <a:buChar char="q"/>
            </a:pPr>
            <a:r>
              <a:rPr lang="en-US" sz="2400" smtClean="0"/>
              <a:t>RDFS Summary </a:t>
            </a:r>
          </a:p>
        </p:txBody>
      </p:sp>
      <p:sp>
        <p:nvSpPr>
          <p:cNvPr id="15365" name="Slide Number Placeholder 8"/>
          <p:cNvSpPr txBox="1">
            <a:spLocks noGrp="1"/>
          </p:cNvSpPr>
          <p:nvPr/>
        </p:nvSpPr>
        <p:spPr bwMode="auto">
          <a:xfrm>
            <a:off x="681038" y="7062788"/>
            <a:ext cx="2200275" cy="406400"/>
          </a:xfrm>
          <a:prstGeom prst="rect">
            <a:avLst/>
          </a:prstGeom>
          <a:noFill/>
          <a:ln w="9525">
            <a:noFill/>
            <a:miter lim="800000"/>
            <a:headEnd/>
            <a:tailEnd/>
          </a:ln>
        </p:spPr>
        <p:txBody>
          <a:bodyPr lIns="101599" tIns="50799" rIns="101599" bIns="50799"/>
          <a:lstStyle/>
          <a:p>
            <a:fld id="{403C6D2B-A57E-4328-9049-FDCDAB318833}" type="slidenum">
              <a:rPr lang="en-US" sz="1600">
                <a:solidFill>
                  <a:schemeClr val="tx2"/>
                </a:solidFill>
              </a:rPr>
              <a:pPr/>
              <a:t>2</a:t>
            </a:fld>
            <a:endParaRPr lang="en-US" sz="1600">
              <a:solidFill>
                <a:schemeClr val="tx2"/>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19</a:t>
            </a:r>
            <a:endParaRPr lang="el-GR" b="1"/>
          </a:p>
        </p:txBody>
      </p:sp>
      <p:sp>
        <p:nvSpPr>
          <p:cNvPr id="36867" name="AutoShape 2"/>
          <p:cNvSpPr>
            <a:spLocks noGrp="1" noChangeArrowheads="1"/>
          </p:cNvSpPr>
          <p:nvPr>
            <p:ph type="title"/>
          </p:nvPr>
        </p:nvSpPr>
        <p:spPr/>
        <p:txBody>
          <a:bodyPr/>
          <a:lstStyle/>
          <a:p>
            <a:pPr eaLnBrk="1" hangingPunct="1"/>
            <a:r>
              <a:rPr lang="en-US" smtClean="0"/>
              <a:t>Data Types</a:t>
            </a:r>
            <a:endParaRPr lang="el-GR" smtClean="0"/>
          </a:p>
        </p:txBody>
      </p:sp>
      <p:sp>
        <p:nvSpPr>
          <p:cNvPr id="35844" name="Rectangle 3"/>
          <p:cNvSpPr>
            <a:spLocks noGrp="1" noChangeArrowheads="1"/>
          </p:cNvSpPr>
          <p:nvPr>
            <p:ph type="body" idx="1"/>
          </p:nvPr>
        </p:nvSpPr>
        <p:spPr>
          <a:xfrm>
            <a:off x="508000" y="1354138"/>
            <a:ext cx="9144000" cy="5486400"/>
          </a:xfrm>
        </p:spPr>
        <p:txBody>
          <a:bodyPr/>
          <a:lstStyle/>
          <a:p>
            <a:pPr eaLnBrk="1" hangingPunct="1">
              <a:spcAft>
                <a:spcPct val="50000"/>
              </a:spcAft>
              <a:buFont typeface="Wingdings" charset="2"/>
              <a:buChar char="q"/>
            </a:pPr>
            <a:r>
              <a:rPr lang="en-US" sz="2600" smtClean="0"/>
              <a:t>Unlike typical programming languages and database systems, RDF has </a:t>
            </a:r>
            <a:r>
              <a:rPr lang="en-US" sz="2600" smtClean="0">
                <a:solidFill>
                  <a:srgbClr val="FF3300"/>
                </a:solidFill>
              </a:rPr>
              <a:t>no</a:t>
            </a:r>
            <a:r>
              <a:rPr lang="en-US" sz="2600" smtClean="0"/>
              <a:t> built-in set of data types of its own (e.g., integers, strings, dates)</a:t>
            </a:r>
          </a:p>
          <a:p>
            <a:pPr eaLnBrk="1" hangingPunct="1">
              <a:spcAft>
                <a:spcPct val="50000"/>
              </a:spcAft>
              <a:buFont typeface="Wingdings" charset="2"/>
              <a:buChar char="q"/>
            </a:pPr>
            <a:r>
              <a:rPr lang="en-US" sz="2600" smtClean="0"/>
              <a:t>Basic XML Schema datatypes such as xsd:string, xsd:boolean, xsd:time, xsd:date, etc. are </a:t>
            </a:r>
            <a:r>
              <a:rPr lang="en-US" sz="2600" smtClean="0">
                <a:solidFill>
                  <a:srgbClr val="FF3300"/>
                </a:solidFill>
              </a:rPr>
              <a:t>suitable</a:t>
            </a:r>
            <a:r>
              <a:rPr lang="en-US" sz="2600" smtClean="0"/>
              <a:t> for use in RDF</a:t>
            </a:r>
          </a:p>
          <a:p>
            <a:pPr lvl="1" eaLnBrk="1" hangingPunct="1">
              <a:spcAft>
                <a:spcPct val="50000"/>
              </a:spcAft>
              <a:buFont typeface="Wingdings" charset="2"/>
              <a:buChar char="q"/>
            </a:pPr>
            <a:r>
              <a:rPr lang="en-US" sz="2400" smtClean="0">
                <a:solidFill>
                  <a:srgbClr val="FF0000"/>
                </a:solidFill>
              </a:rPr>
              <a:t>Important</a:t>
            </a:r>
            <a:r>
              <a:rPr lang="en-US" sz="2400" smtClean="0"/>
              <a:t>: some of the built-in XML Schema datatypes are </a:t>
            </a:r>
            <a:r>
              <a:rPr lang="en-US" sz="2400" smtClean="0">
                <a:solidFill>
                  <a:srgbClr val="FF0000"/>
                </a:solidFill>
              </a:rPr>
              <a:t>not</a:t>
            </a:r>
            <a:r>
              <a:rPr lang="en-US" sz="2400" smtClean="0"/>
              <a:t> suitable for use in RDF (e.g., xsd:duration) </a:t>
            </a:r>
            <a:endParaRPr lang="en-US" sz="2300" smtClean="0"/>
          </a:p>
          <a:p>
            <a:pPr eaLnBrk="1" hangingPunct="1">
              <a:spcAft>
                <a:spcPct val="50000"/>
              </a:spcAft>
              <a:buFont typeface="Wingdings" charset="2"/>
              <a:buChar char="q"/>
            </a:pPr>
            <a:r>
              <a:rPr lang="en-US" smtClean="0"/>
              <a:t>RDF provides </a:t>
            </a:r>
            <a:r>
              <a:rPr lang="en-US" smtClean="0">
                <a:solidFill>
                  <a:srgbClr val="FF0000"/>
                </a:solidFill>
              </a:rPr>
              <a:t>no mechanism</a:t>
            </a:r>
            <a:r>
              <a:rPr lang="en-US" smtClean="0"/>
              <a:t> for defining new datatypes </a:t>
            </a:r>
          </a:p>
          <a:p>
            <a:pPr eaLnBrk="1" hangingPunct="1">
              <a:spcAft>
                <a:spcPct val="50000"/>
              </a:spcAft>
              <a:buFont typeface="Wingdings" charset="2"/>
              <a:buChar char="q"/>
            </a:pPr>
            <a:r>
              <a:rPr lang="en-US" sz="2600" smtClean="0"/>
              <a:t>But the use of </a:t>
            </a:r>
            <a:r>
              <a:rPr lang="en-US" sz="2600" smtClean="0">
                <a:solidFill>
                  <a:srgbClr val="FF3300"/>
                </a:solidFill>
              </a:rPr>
              <a:t>any</a:t>
            </a:r>
            <a:r>
              <a:rPr lang="en-US" sz="2600" smtClean="0"/>
              <a:t> externally defined data typing scheme is allowed in RDF documents</a:t>
            </a:r>
            <a:r>
              <a:rPr lang="en-US" sz="2600" smtClean="0">
                <a:sym typeface="Symbol" charset="2"/>
              </a:rPr>
              <a:t> </a:t>
            </a:r>
            <a:endParaRPr lang="en-US" sz="2600" smtClean="0"/>
          </a:p>
        </p:txBody>
      </p:sp>
      <p:sp>
        <p:nvSpPr>
          <p:cNvPr id="36869" name="Rectangle 28"/>
          <p:cNvSpPr>
            <a:spLocks noChangeArrowheads="1"/>
          </p:cNvSpPr>
          <p:nvPr/>
        </p:nvSpPr>
        <p:spPr bwMode="auto">
          <a:xfrm>
            <a:off x="1779588" y="236538"/>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a:t>
            </a:r>
            <a:r>
              <a:rPr lang="en-US" sz="1200" b="1">
                <a:solidFill>
                  <a:srgbClr val="FF0000"/>
                </a:solidFill>
                <a:latin typeface="Arial" charset="0"/>
              </a:rPr>
              <a:t>SYNTAX</a:t>
            </a:r>
            <a:r>
              <a:rPr lang="en-US" sz="1200" b="1">
                <a:solidFill>
                  <a:schemeClr val="tx1"/>
                </a:solidFill>
                <a:latin typeface="Arial" charset="0"/>
              </a:rPr>
              <a:t> :: CAPABILITIES :: RDFSUMMARY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84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84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8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20</a:t>
            </a:r>
            <a:endParaRPr lang="el-GR" b="1"/>
          </a:p>
        </p:txBody>
      </p:sp>
      <p:sp>
        <p:nvSpPr>
          <p:cNvPr id="37891" name="AutoShape 2"/>
          <p:cNvSpPr>
            <a:spLocks noGrp="1" noChangeArrowheads="1"/>
          </p:cNvSpPr>
          <p:nvPr>
            <p:ph type="title"/>
          </p:nvPr>
        </p:nvSpPr>
        <p:spPr/>
        <p:txBody>
          <a:bodyPr/>
          <a:lstStyle/>
          <a:p>
            <a:pPr eaLnBrk="1" hangingPunct="1"/>
            <a:r>
              <a:rPr lang="en-US" dirty="0" smtClean="0"/>
              <a:t>Data </a:t>
            </a:r>
            <a:r>
              <a:rPr lang="en-US" dirty="0" smtClean="0"/>
              <a:t>Types: RDF/XML</a:t>
            </a:r>
            <a:endParaRPr lang="el-GR" dirty="0" smtClean="0"/>
          </a:p>
        </p:txBody>
      </p:sp>
      <p:sp>
        <p:nvSpPr>
          <p:cNvPr id="37892" name="Rectangle 3"/>
          <p:cNvSpPr>
            <a:spLocks noGrp="1" noChangeArrowheads="1"/>
          </p:cNvSpPr>
          <p:nvPr>
            <p:ph type="body" idx="1"/>
          </p:nvPr>
        </p:nvSpPr>
        <p:spPr>
          <a:xfrm>
            <a:off x="428625" y="1354138"/>
            <a:ext cx="9144000" cy="4670425"/>
          </a:xfrm>
        </p:spPr>
        <p:txBody>
          <a:bodyPr/>
          <a:lstStyle/>
          <a:p>
            <a:pPr eaLnBrk="1" hangingPunct="1">
              <a:spcAft>
                <a:spcPct val="50000"/>
              </a:spcAft>
              <a:buFont typeface="Wingdings" charset="2"/>
              <a:buNone/>
            </a:pPr>
            <a:r>
              <a:rPr lang="en-US" sz="1800" smtClean="0"/>
              <a:t>&lt;?xml version="1.0"?&gt;</a:t>
            </a:r>
            <a:endParaRPr lang="en-US" sz="1800" smtClean="0">
              <a:sym typeface="Symbol" charset="2"/>
            </a:endParaRPr>
          </a:p>
          <a:p>
            <a:pPr eaLnBrk="1" hangingPunct="1">
              <a:spcAft>
                <a:spcPct val="50000"/>
              </a:spcAft>
              <a:buFont typeface="Wingdings" charset="2"/>
              <a:buNone/>
            </a:pPr>
            <a:r>
              <a:rPr lang="en-US" sz="1800" smtClean="0">
                <a:sym typeface="Symbol" charset="2"/>
              </a:rPr>
              <a:t>&lt;!DOCTYPE rdf:RDF [&lt;!ENTITY xsd "http://www.w3.org/2001/XMLSchema#"&gt;]&gt;</a:t>
            </a:r>
            <a:endParaRPr lang="en-US" sz="1800" smtClean="0"/>
          </a:p>
          <a:p>
            <a:pPr>
              <a:lnSpc>
                <a:spcPct val="90000"/>
              </a:lnSpc>
              <a:buFont typeface="Wingdings" charset="2"/>
              <a:buNone/>
            </a:pPr>
            <a:r>
              <a:rPr lang="en-US" sz="1800" smtClean="0">
                <a:sym typeface="Symbol" charset="2"/>
              </a:rPr>
              <a:t>&lt;rdf:RDF</a:t>
            </a:r>
            <a:endParaRPr lang="el-GR" sz="1800" smtClean="0">
              <a:sym typeface="Symbol" charset="2"/>
            </a:endParaRPr>
          </a:p>
          <a:p>
            <a:pPr>
              <a:lnSpc>
                <a:spcPct val="90000"/>
              </a:lnSpc>
              <a:buFont typeface="Wingdings" charset="2"/>
              <a:buNone/>
            </a:pPr>
            <a:r>
              <a:rPr lang="el-GR" sz="1800" smtClean="0">
                <a:sym typeface="Symbol" charset="2"/>
              </a:rPr>
              <a:t>	</a:t>
            </a:r>
            <a:r>
              <a:rPr lang="en-US" sz="1800" smtClean="0">
                <a:sym typeface="Symbol" charset="2"/>
              </a:rPr>
              <a:t>xmlns</a:t>
            </a:r>
            <a:r>
              <a:rPr lang="el-GR" sz="1800" smtClean="0">
                <a:sym typeface="Symbol" charset="2"/>
              </a:rPr>
              <a:t>:</a:t>
            </a:r>
            <a:r>
              <a:rPr lang="en-US" sz="1800" smtClean="0">
                <a:sym typeface="Symbol" charset="2"/>
              </a:rPr>
              <a:t>rdf</a:t>
            </a:r>
            <a:r>
              <a:rPr lang="el-GR" sz="1800" smtClean="0">
                <a:sym typeface="Symbol" charset="2"/>
              </a:rPr>
              <a:t>="</a:t>
            </a:r>
            <a:r>
              <a:rPr lang="en-US" sz="1800" smtClean="0">
                <a:sym typeface="Symbol" charset="2"/>
              </a:rPr>
              <a:t>http</a:t>
            </a:r>
            <a:r>
              <a:rPr lang="el-GR" sz="1800" smtClean="0">
                <a:sym typeface="Symbol" charset="2"/>
              </a:rPr>
              <a:t>://</a:t>
            </a:r>
            <a:r>
              <a:rPr lang="en-US" sz="1800" smtClean="0">
                <a:sym typeface="Symbol" charset="2"/>
              </a:rPr>
              <a:t>www</a:t>
            </a:r>
            <a:r>
              <a:rPr lang="el-GR" sz="1800" smtClean="0">
                <a:sym typeface="Symbol" charset="2"/>
              </a:rPr>
              <a:t>.</a:t>
            </a:r>
            <a:r>
              <a:rPr lang="en-US" sz="1800" smtClean="0">
                <a:sym typeface="Symbol" charset="2"/>
              </a:rPr>
              <a:t>w</a:t>
            </a:r>
            <a:r>
              <a:rPr lang="el-GR" sz="1800" smtClean="0">
                <a:sym typeface="Symbol" charset="2"/>
              </a:rPr>
              <a:t>3.</a:t>
            </a:r>
            <a:r>
              <a:rPr lang="en-US" sz="1800" smtClean="0">
                <a:sym typeface="Symbol" charset="2"/>
              </a:rPr>
              <a:t>org</a:t>
            </a:r>
            <a:r>
              <a:rPr lang="el-GR" sz="1800" smtClean="0">
                <a:sym typeface="Symbol" charset="2"/>
              </a:rPr>
              <a:t>/1999/02/22-</a:t>
            </a:r>
            <a:r>
              <a:rPr lang="en-US" sz="1800" smtClean="0">
                <a:sym typeface="Symbol" charset="2"/>
              </a:rPr>
              <a:t>rdf</a:t>
            </a:r>
            <a:r>
              <a:rPr lang="el-GR" sz="1800" smtClean="0">
                <a:sym typeface="Symbol" charset="2"/>
              </a:rPr>
              <a:t>-</a:t>
            </a:r>
            <a:r>
              <a:rPr lang="en-US" sz="1800" smtClean="0">
                <a:sym typeface="Symbol" charset="2"/>
              </a:rPr>
              <a:t>syntax</a:t>
            </a:r>
            <a:r>
              <a:rPr lang="el-GR" sz="1800" smtClean="0">
                <a:sym typeface="Symbol" charset="2"/>
              </a:rPr>
              <a:t>-</a:t>
            </a:r>
            <a:r>
              <a:rPr lang="en-US" sz="1800" smtClean="0">
                <a:sym typeface="Symbol" charset="2"/>
              </a:rPr>
              <a:t>ns</a:t>
            </a:r>
            <a:r>
              <a:rPr lang="el-GR" sz="1800" smtClean="0">
                <a:sym typeface="Symbol" charset="2"/>
              </a:rPr>
              <a:t>#"</a:t>
            </a:r>
          </a:p>
          <a:p>
            <a:pPr>
              <a:lnSpc>
                <a:spcPct val="90000"/>
              </a:lnSpc>
              <a:buFont typeface="Wingdings" charset="2"/>
              <a:buNone/>
            </a:pPr>
            <a:r>
              <a:rPr lang="el-GR" sz="1800" smtClean="0">
                <a:sym typeface="Symbol" charset="2"/>
              </a:rPr>
              <a:t>	</a:t>
            </a:r>
            <a:r>
              <a:rPr lang="en-US" sz="1800" smtClean="0">
                <a:sym typeface="Symbol" charset="2"/>
              </a:rPr>
              <a:t>xmlns</a:t>
            </a:r>
            <a:r>
              <a:rPr lang="el-GR" sz="1800" smtClean="0">
                <a:sym typeface="Symbol" charset="2"/>
              </a:rPr>
              <a:t>:</a:t>
            </a:r>
            <a:r>
              <a:rPr lang="en-US" sz="1800" smtClean="0">
                <a:sym typeface="Symbol" charset="2"/>
              </a:rPr>
              <a:t>disi-voc</a:t>
            </a:r>
            <a:r>
              <a:rPr lang="el-GR" sz="1800" smtClean="0">
                <a:sym typeface="Symbol" charset="2"/>
              </a:rPr>
              <a:t>="</a:t>
            </a:r>
            <a:r>
              <a:rPr lang="en-US" sz="1800" smtClean="0">
                <a:sym typeface="Symbol" charset="2"/>
              </a:rPr>
              <a:t>http</a:t>
            </a:r>
            <a:r>
              <a:rPr lang="el-GR" sz="1800" smtClean="0">
                <a:sym typeface="Symbol" charset="2"/>
              </a:rPr>
              <a:t>://</a:t>
            </a:r>
            <a:r>
              <a:rPr lang="en-US" sz="1800" smtClean="0">
                <a:sym typeface="Symbol" charset="2"/>
              </a:rPr>
              <a:t>www</a:t>
            </a:r>
            <a:r>
              <a:rPr lang="el-GR" sz="1800" smtClean="0">
                <a:sym typeface="Symbol" charset="2"/>
              </a:rPr>
              <a:t>.</a:t>
            </a:r>
            <a:r>
              <a:rPr lang="en-US" sz="1800" smtClean="0">
                <a:sym typeface="Symbol" charset="2"/>
              </a:rPr>
              <a:t>disi.unitn.it/terms/</a:t>
            </a:r>
            <a:r>
              <a:rPr lang="el-GR" sz="1800" smtClean="0">
                <a:sym typeface="Symbol" charset="2"/>
              </a:rPr>
              <a:t>"&gt;</a:t>
            </a:r>
          </a:p>
          <a:p>
            <a:pPr>
              <a:lnSpc>
                <a:spcPct val="90000"/>
              </a:lnSpc>
              <a:buFont typeface="Wingdings" charset="2"/>
              <a:buNone/>
            </a:pPr>
            <a:r>
              <a:rPr lang="el-GR" sz="1800" smtClean="0">
                <a:sym typeface="Symbol" charset="2"/>
              </a:rPr>
              <a:t>		</a:t>
            </a:r>
            <a:endParaRPr lang="en-US" sz="1800" smtClean="0">
              <a:sym typeface="Symbol" charset="2"/>
            </a:endParaRPr>
          </a:p>
          <a:p>
            <a:pPr>
              <a:lnSpc>
                <a:spcPct val="90000"/>
              </a:lnSpc>
              <a:buFont typeface="Wingdings" charset="2"/>
              <a:buNone/>
            </a:pPr>
            <a:r>
              <a:rPr lang="fr-FR" sz="1800" smtClean="0">
                <a:sym typeface="Symbol" charset="2"/>
              </a:rPr>
              <a:t>      &lt;rdf:Description rdf:about="http://www.http://semanticmatching.org/semantic-matching.html"&gt;</a:t>
            </a:r>
          </a:p>
          <a:p>
            <a:pPr>
              <a:lnSpc>
                <a:spcPct val="90000"/>
              </a:lnSpc>
              <a:buFont typeface="Wingdings" charset="2"/>
              <a:buNone/>
            </a:pPr>
            <a:r>
              <a:rPr lang="fr-FR" sz="1800" smtClean="0">
                <a:sym typeface="Symbol" charset="2"/>
              </a:rPr>
              <a:t>	    	</a:t>
            </a:r>
            <a:r>
              <a:rPr lang="en-US" sz="1800" smtClean="0">
                <a:sym typeface="Symbol" charset="2"/>
              </a:rPr>
              <a:t>&lt;disi-voc:author&gt;Fausto Giunchiglia&lt;/disi-voc:author&gt; </a:t>
            </a:r>
          </a:p>
          <a:p>
            <a:pPr eaLnBrk="1" hangingPunct="1">
              <a:buFont typeface="Wingdings" charset="2"/>
              <a:buNone/>
            </a:pPr>
            <a:r>
              <a:rPr lang="en-US" sz="1800" smtClean="0">
                <a:sym typeface="Symbol" charset="2"/>
              </a:rPr>
              <a:t>		</a:t>
            </a:r>
            <a:r>
              <a:rPr lang="en-US" sz="1800" smtClean="0"/>
              <a:t>&lt;disi-voc:title&gt;Professor&lt;/disi-voc:title&gt; </a:t>
            </a:r>
          </a:p>
          <a:p>
            <a:pPr eaLnBrk="1" hangingPunct="1">
              <a:buFont typeface="Wingdings" charset="2"/>
              <a:buNone/>
            </a:pPr>
            <a:r>
              <a:rPr lang="en-US" sz="1800" smtClean="0"/>
              <a:t>		&lt;disi-voc:age </a:t>
            </a:r>
            <a:r>
              <a:rPr lang="en-US" sz="1800" smtClean="0">
                <a:solidFill>
                  <a:srgbClr val="FF0000"/>
                </a:solidFill>
              </a:rPr>
              <a:t>rdf:datatype="&amp;xsd:integer”</a:t>
            </a:r>
            <a:r>
              <a:rPr lang="en-US" sz="1800" smtClean="0"/>
              <a:t>&gt;55&lt;/disi-voc:age&gt; </a:t>
            </a:r>
          </a:p>
          <a:p>
            <a:pPr>
              <a:lnSpc>
                <a:spcPct val="90000"/>
              </a:lnSpc>
              <a:buFont typeface="Wingdings" charset="2"/>
              <a:buNone/>
            </a:pPr>
            <a:r>
              <a:rPr lang="en-US" sz="1800" smtClean="0">
                <a:sym typeface="Symbol" charset="2"/>
              </a:rPr>
              <a:t>      &lt;/rdf:Description&gt; </a:t>
            </a:r>
          </a:p>
          <a:p>
            <a:pPr>
              <a:lnSpc>
                <a:spcPct val="90000"/>
              </a:lnSpc>
              <a:buFont typeface="Wingdings" charset="2"/>
              <a:buNone/>
            </a:pPr>
            <a:r>
              <a:rPr lang="en-US" sz="1800" smtClean="0">
                <a:sym typeface="Symbol" charset="2"/>
              </a:rPr>
              <a:t>&lt;/rdf:RDF&gt;  </a:t>
            </a:r>
            <a:endParaRPr lang="en-US" sz="1800" smtClean="0"/>
          </a:p>
        </p:txBody>
      </p:sp>
      <p:sp>
        <p:nvSpPr>
          <p:cNvPr id="37893" name="TextBox 5"/>
          <p:cNvSpPr txBox="1">
            <a:spLocks noChangeArrowheads="1"/>
          </p:cNvSpPr>
          <p:nvPr/>
        </p:nvSpPr>
        <p:spPr bwMode="auto">
          <a:xfrm>
            <a:off x="676275" y="6184900"/>
            <a:ext cx="8991600" cy="646113"/>
          </a:xfrm>
          <a:prstGeom prst="rect">
            <a:avLst/>
          </a:prstGeom>
          <a:noFill/>
          <a:ln w="9525">
            <a:noFill/>
            <a:miter lim="800000"/>
            <a:headEnd/>
            <a:tailEnd/>
          </a:ln>
        </p:spPr>
        <p:txBody>
          <a:bodyPr>
            <a:spAutoFit/>
          </a:bodyPr>
          <a:lstStyle/>
          <a:p>
            <a:pPr algn="just"/>
            <a:r>
              <a:rPr lang="en-US" sz="1800"/>
              <a:t>attribute </a:t>
            </a:r>
            <a:r>
              <a:rPr lang="en-US" sz="1800">
                <a:solidFill>
                  <a:schemeClr val="tx1"/>
                </a:solidFill>
              </a:rPr>
              <a:t>rdf:datatype="&amp;xsd:integer”</a:t>
            </a:r>
            <a:r>
              <a:rPr lang="en-US" sz="1800"/>
              <a:t>, a </a:t>
            </a:r>
            <a:r>
              <a:rPr lang="en-US" sz="1800">
                <a:solidFill>
                  <a:srgbClr val="FF3300"/>
                </a:solidFill>
              </a:rPr>
              <a:t>typed literal</a:t>
            </a:r>
            <a:r>
              <a:rPr lang="en-US" sz="1800"/>
              <a:t> is used to indicate the datatype of the value of the property “age” </a:t>
            </a:r>
          </a:p>
        </p:txBody>
      </p:sp>
      <p:sp>
        <p:nvSpPr>
          <p:cNvPr id="37894" name="Rectangle 28"/>
          <p:cNvSpPr>
            <a:spLocks noChangeArrowheads="1"/>
          </p:cNvSpPr>
          <p:nvPr/>
        </p:nvSpPr>
        <p:spPr bwMode="auto">
          <a:xfrm>
            <a:off x="1719263" y="249238"/>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a:t>
            </a:r>
            <a:r>
              <a:rPr lang="en-US" sz="1200" b="1">
                <a:solidFill>
                  <a:srgbClr val="FF0000"/>
                </a:solidFill>
                <a:latin typeface="Arial" charset="0"/>
              </a:rPr>
              <a:t>SYNTAX</a:t>
            </a:r>
            <a:r>
              <a:rPr lang="en-US" sz="1200" b="1">
                <a:solidFill>
                  <a:schemeClr val="tx1"/>
                </a:solidFill>
                <a:latin typeface="Arial" charset="0"/>
              </a:rPr>
              <a:t> :: CAPABILITIES :: RDFSUMMARY :: RDFS :: RDFS SUMMARY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rdf:type</a:t>
            </a:r>
          </a:p>
        </p:txBody>
      </p:sp>
      <p:sp>
        <p:nvSpPr>
          <p:cNvPr id="37891" name="Content Placeholder 2"/>
          <p:cNvSpPr>
            <a:spLocks noGrp="1"/>
          </p:cNvSpPr>
          <p:nvPr>
            <p:ph sz="quarter" idx="1"/>
          </p:nvPr>
        </p:nvSpPr>
        <p:spPr>
          <a:xfrm>
            <a:off x="508000" y="1354138"/>
            <a:ext cx="9144000" cy="5486400"/>
          </a:xfrm>
        </p:spPr>
        <p:txBody>
          <a:bodyPr/>
          <a:lstStyle/>
          <a:p>
            <a:pPr algn="just">
              <a:buFont typeface="Wingdings" charset="2"/>
              <a:buChar char="q"/>
            </a:pPr>
            <a:r>
              <a:rPr lang="en-US" sz="2800" dirty="0" smtClean="0"/>
              <a:t>Similar to the programming languages, concept of objects having different </a:t>
            </a:r>
            <a:r>
              <a:rPr lang="en-US" sz="2800" i="1" dirty="0" smtClean="0">
                <a:solidFill>
                  <a:srgbClr val="FF3300"/>
                </a:solidFill>
              </a:rPr>
              <a:t>types</a:t>
            </a:r>
            <a:r>
              <a:rPr lang="en-US" sz="2800" dirty="0" smtClean="0"/>
              <a:t> or </a:t>
            </a:r>
            <a:r>
              <a:rPr lang="en-US" sz="2800" i="1" dirty="0" smtClean="0">
                <a:solidFill>
                  <a:srgbClr val="FF3300"/>
                </a:solidFill>
              </a:rPr>
              <a:t>classes</a:t>
            </a:r>
            <a:r>
              <a:rPr lang="en-US" sz="2800" i="1" dirty="0" smtClean="0"/>
              <a:t>, </a:t>
            </a:r>
            <a:r>
              <a:rPr lang="en-US" sz="2800" dirty="0" smtClean="0"/>
              <a:t>RDF also supports this concept by providing a predefined </a:t>
            </a:r>
            <a:r>
              <a:rPr lang="en-US" sz="2800" dirty="0" smtClean="0">
                <a:solidFill>
                  <a:srgbClr val="FF0000"/>
                </a:solidFill>
              </a:rPr>
              <a:t>property</a:t>
            </a:r>
            <a:r>
              <a:rPr lang="en-US" sz="2800" dirty="0" smtClean="0"/>
              <a:t>, </a:t>
            </a:r>
            <a:r>
              <a:rPr lang="en-US" sz="2800" dirty="0" err="1" smtClean="0"/>
              <a:t>rdf:type</a:t>
            </a:r>
            <a:r>
              <a:rPr lang="en-US" sz="2800" dirty="0" smtClean="0">
                <a:solidFill>
                  <a:srgbClr val="FF3300"/>
                </a:solidFill>
              </a:rPr>
              <a:t> </a:t>
            </a:r>
          </a:p>
          <a:p>
            <a:pPr algn="just">
              <a:buFont typeface="Wingdings" charset="2"/>
              <a:buChar char="q"/>
            </a:pPr>
            <a:endParaRPr lang="en-US" sz="2800" dirty="0" smtClean="0"/>
          </a:p>
          <a:p>
            <a:pPr algn="just">
              <a:buFont typeface="Wingdings" charset="2"/>
              <a:buChar char="q"/>
            </a:pPr>
            <a:r>
              <a:rPr lang="en-US" sz="2800" dirty="0" smtClean="0"/>
              <a:t>When an RDF resource is described with an </a:t>
            </a:r>
            <a:r>
              <a:rPr lang="en-US" sz="2800" dirty="0" err="1" smtClean="0">
                <a:solidFill>
                  <a:srgbClr val="FF3300"/>
                </a:solidFill>
              </a:rPr>
              <a:t>rdf:type</a:t>
            </a:r>
            <a:r>
              <a:rPr lang="en-US" sz="2800" dirty="0" smtClean="0">
                <a:solidFill>
                  <a:srgbClr val="FF3300"/>
                </a:solidFill>
              </a:rPr>
              <a:t> property</a:t>
            </a:r>
            <a:r>
              <a:rPr lang="en-US" sz="2800" dirty="0" smtClean="0"/>
              <a:t>, </a:t>
            </a:r>
            <a:r>
              <a:rPr lang="en-US" sz="2800" i="1" dirty="0" smtClean="0"/>
              <a:t>the </a:t>
            </a:r>
            <a:r>
              <a:rPr lang="en-US" sz="2800" i="1" dirty="0" smtClean="0">
                <a:solidFill>
                  <a:srgbClr val="FF3300"/>
                </a:solidFill>
              </a:rPr>
              <a:t>value</a:t>
            </a:r>
            <a:r>
              <a:rPr lang="en-US" sz="2800" i="1" dirty="0" smtClean="0"/>
              <a:t> of that </a:t>
            </a:r>
            <a:r>
              <a:rPr lang="en-US" sz="2800" i="1" dirty="0" smtClean="0">
                <a:solidFill>
                  <a:srgbClr val="FF0000"/>
                </a:solidFill>
              </a:rPr>
              <a:t>property</a:t>
            </a:r>
            <a:r>
              <a:rPr lang="en-US" sz="2800" i="1" dirty="0" smtClean="0"/>
              <a:t> is </a:t>
            </a:r>
            <a:r>
              <a:rPr lang="en-US" sz="2800" i="1" dirty="0" smtClean="0">
                <a:solidFill>
                  <a:srgbClr val="FF0000"/>
                </a:solidFill>
              </a:rPr>
              <a:t>considered to be a resource</a:t>
            </a:r>
            <a:r>
              <a:rPr lang="en-US" sz="2800" dirty="0" smtClean="0"/>
              <a:t> that represents a </a:t>
            </a:r>
            <a:r>
              <a:rPr lang="en-US" sz="2800" dirty="0" smtClean="0">
                <a:solidFill>
                  <a:srgbClr val="FF0000"/>
                </a:solidFill>
              </a:rPr>
              <a:t>category or </a:t>
            </a:r>
            <a:r>
              <a:rPr lang="en-US" sz="2800" i="1" dirty="0" smtClean="0">
                <a:solidFill>
                  <a:srgbClr val="FF0000"/>
                </a:solidFill>
              </a:rPr>
              <a:t>class</a:t>
            </a:r>
            <a:r>
              <a:rPr lang="en-US" sz="2800" dirty="0" smtClean="0"/>
              <a:t> of things, and </a:t>
            </a:r>
            <a:r>
              <a:rPr lang="en-US" sz="2800" i="1" dirty="0" smtClean="0"/>
              <a:t>the </a:t>
            </a:r>
            <a:r>
              <a:rPr lang="en-US" sz="2800" i="1" dirty="0" smtClean="0">
                <a:solidFill>
                  <a:srgbClr val="FF3300"/>
                </a:solidFill>
              </a:rPr>
              <a:t>subject</a:t>
            </a:r>
            <a:r>
              <a:rPr lang="en-US" sz="2800" i="1" dirty="0" smtClean="0"/>
              <a:t> of that property is considered to be an </a:t>
            </a:r>
            <a:r>
              <a:rPr lang="en-US" sz="2800" i="1" dirty="0" smtClean="0">
                <a:solidFill>
                  <a:srgbClr val="FF0000"/>
                </a:solidFill>
              </a:rPr>
              <a:t>instance</a:t>
            </a:r>
            <a:r>
              <a:rPr lang="en-US" sz="2800" i="1" dirty="0" smtClean="0"/>
              <a:t> of that category or class </a:t>
            </a:r>
          </a:p>
        </p:txBody>
      </p:sp>
      <p:sp>
        <p:nvSpPr>
          <p:cNvPr id="39940" name="Slide Number Placeholder 3"/>
          <p:cNvSpPr>
            <a:spLocks noGrp="1"/>
          </p:cNvSpPr>
          <p:nvPr>
            <p:ph type="sldNum" sz="quarter" idx="10"/>
          </p:nvPr>
        </p:nvSpPr>
        <p:spPr bwMode="auto">
          <a:noFill/>
          <a:ln>
            <a:miter lim="800000"/>
            <a:headEnd/>
            <a:tailEnd/>
          </a:ln>
        </p:spPr>
        <p:txBody>
          <a:bodyPr/>
          <a:lstStyle/>
          <a:p>
            <a:fld id="{66ECC225-FB34-4F04-A805-7AB34040DC5B}" type="slidenum">
              <a:rPr lang="en-US"/>
              <a:pPr/>
              <a:t>22</a:t>
            </a:fld>
            <a:endParaRPr lang="en-US"/>
          </a:p>
        </p:txBody>
      </p:sp>
      <p:sp>
        <p:nvSpPr>
          <p:cNvPr id="39941" name="Rectangle 28"/>
          <p:cNvSpPr>
            <a:spLocks noChangeArrowheads="1"/>
          </p:cNvSpPr>
          <p:nvPr/>
        </p:nvSpPr>
        <p:spPr bwMode="auto">
          <a:xfrm>
            <a:off x="1695450" y="260350"/>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a:t>
            </a:r>
            <a:r>
              <a:rPr lang="en-US" sz="1200" b="1">
                <a:solidFill>
                  <a:srgbClr val="FF0000"/>
                </a:solidFill>
                <a:latin typeface="Arial" charset="0"/>
              </a:rPr>
              <a:t>SYNTAX</a:t>
            </a:r>
            <a:r>
              <a:rPr lang="en-US" sz="1200" b="1">
                <a:solidFill>
                  <a:schemeClr val="tx1"/>
                </a:solidFill>
                <a:latin typeface="Arial" charset="0"/>
              </a:rPr>
              <a:t> :: CAPABILITIES :: RDFSUMMARY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dirty="0" err="1" smtClean="0"/>
              <a:t>rdf:type</a:t>
            </a:r>
            <a:r>
              <a:rPr lang="en-US" dirty="0" smtClean="0"/>
              <a:t>: RDF/XML</a:t>
            </a:r>
            <a:endParaRPr lang="en-US" dirty="0" smtClean="0"/>
          </a:p>
        </p:txBody>
      </p:sp>
      <p:sp>
        <p:nvSpPr>
          <p:cNvPr id="40963" name="Content Placeholder 2"/>
          <p:cNvSpPr>
            <a:spLocks noGrp="1"/>
          </p:cNvSpPr>
          <p:nvPr>
            <p:ph sz="quarter" idx="1"/>
          </p:nvPr>
        </p:nvSpPr>
        <p:spPr>
          <a:xfrm>
            <a:off x="508000" y="1354138"/>
            <a:ext cx="9072563" cy="5599112"/>
          </a:xfrm>
        </p:spPr>
        <p:txBody>
          <a:bodyPr/>
          <a:lstStyle/>
          <a:p>
            <a:pPr>
              <a:lnSpc>
                <a:spcPct val="90000"/>
              </a:lnSpc>
              <a:buFont typeface="Wingdings" charset="2"/>
              <a:buNone/>
            </a:pPr>
            <a:r>
              <a:rPr lang="en-US" sz="1800" smtClean="0">
                <a:sym typeface="Symbol" charset="2"/>
              </a:rPr>
              <a:t>&lt;!DOCTYPE rdf:RDF [&lt;!ENTITY xsd "http://www.w3.org/2001/XMLSchema#"&gt;]&gt; </a:t>
            </a:r>
          </a:p>
          <a:p>
            <a:pPr>
              <a:lnSpc>
                <a:spcPct val="90000"/>
              </a:lnSpc>
              <a:buFont typeface="Wingdings" charset="2"/>
              <a:buNone/>
            </a:pPr>
            <a:r>
              <a:rPr lang="en-US" sz="1800" smtClean="0">
                <a:sym typeface="Symbol" charset="2"/>
              </a:rPr>
              <a:t>&lt;rdf:RDF</a:t>
            </a:r>
            <a:endParaRPr lang="el-GR" sz="1800" smtClean="0">
              <a:sym typeface="Symbol" charset="2"/>
            </a:endParaRPr>
          </a:p>
          <a:p>
            <a:pPr>
              <a:lnSpc>
                <a:spcPct val="90000"/>
              </a:lnSpc>
              <a:buFont typeface="Wingdings" charset="2"/>
              <a:buNone/>
            </a:pPr>
            <a:r>
              <a:rPr lang="el-GR" sz="1800" smtClean="0">
                <a:sym typeface="Symbol" charset="2"/>
              </a:rPr>
              <a:t>	</a:t>
            </a:r>
            <a:r>
              <a:rPr lang="en-US" sz="1800" smtClean="0">
                <a:sym typeface="Symbol" charset="2"/>
              </a:rPr>
              <a:t>xmlns</a:t>
            </a:r>
            <a:r>
              <a:rPr lang="el-GR" sz="1800" smtClean="0">
                <a:sym typeface="Symbol" charset="2"/>
              </a:rPr>
              <a:t>:</a:t>
            </a:r>
            <a:r>
              <a:rPr lang="en-US" sz="1800" smtClean="0">
                <a:sym typeface="Symbol" charset="2"/>
              </a:rPr>
              <a:t>rdf</a:t>
            </a:r>
            <a:r>
              <a:rPr lang="el-GR" sz="1800" smtClean="0">
                <a:sym typeface="Symbol" charset="2"/>
              </a:rPr>
              <a:t>="</a:t>
            </a:r>
            <a:r>
              <a:rPr lang="en-US" sz="1800" smtClean="0">
                <a:sym typeface="Symbol" charset="2"/>
              </a:rPr>
              <a:t>http</a:t>
            </a:r>
            <a:r>
              <a:rPr lang="el-GR" sz="1800" smtClean="0">
                <a:sym typeface="Symbol" charset="2"/>
              </a:rPr>
              <a:t>://</a:t>
            </a:r>
            <a:r>
              <a:rPr lang="en-US" sz="1800" smtClean="0">
                <a:sym typeface="Symbol" charset="2"/>
              </a:rPr>
              <a:t>www</a:t>
            </a:r>
            <a:r>
              <a:rPr lang="el-GR" sz="1800" smtClean="0">
                <a:sym typeface="Symbol" charset="2"/>
              </a:rPr>
              <a:t>.</a:t>
            </a:r>
            <a:r>
              <a:rPr lang="en-US" sz="1800" smtClean="0">
                <a:sym typeface="Symbol" charset="2"/>
              </a:rPr>
              <a:t>w</a:t>
            </a:r>
            <a:r>
              <a:rPr lang="el-GR" sz="1800" smtClean="0">
                <a:sym typeface="Symbol" charset="2"/>
              </a:rPr>
              <a:t>3.</a:t>
            </a:r>
            <a:r>
              <a:rPr lang="en-US" sz="1800" smtClean="0">
                <a:sym typeface="Symbol" charset="2"/>
              </a:rPr>
              <a:t>org</a:t>
            </a:r>
            <a:r>
              <a:rPr lang="el-GR" sz="1800" smtClean="0">
                <a:sym typeface="Symbol" charset="2"/>
              </a:rPr>
              <a:t>/1999/02/22-</a:t>
            </a:r>
            <a:r>
              <a:rPr lang="en-US" sz="1800" smtClean="0">
                <a:sym typeface="Symbol" charset="2"/>
              </a:rPr>
              <a:t>rdf</a:t>
            </a:r>
            <a:r>
              <a:rPr lang="el-GR" sz="1800" smtClean="0">
                <a:sym typeface="Symbol" charset="2"/>
              </a:rPr>
              <a:t>-</a:t>
            </a:r>
            <a:r>
              <a:rPr lang="en-US" sz="1800" smtClean="0">
                <a:sym typeface="Symbol" charset="2"/>
              </a:rPr>
              <a:t>syntax</a:t>
            </a:r>
            <a:r>
              <a:rPr lang="el-GR" sz="1800" smtClean="0">
                <a:sym typeface="Symbol" charset="2"/>
              </a:rPr>
              <a:t>-</a:t>
            </a:r>
            <a:r>
              <a:rPr lang="en-US" sz="1800" smtClean="0">
                <a:sym typeface="Symbol" charset="2"/>
              </a:rPr>
              <a:t>ns</a:t>
            </a:r>
            <a:r>
              <a:rPr lang="el-GR" sz="1800" smtClean="0">
                <a:sym typeface="Symbol" charset="2"/>
              </a:rPr>
              <a:t>#"</a:t>
            </a:r>
          </a:p>
          <a:p>
            <a:pPr>
              <a:lnSpc>
                <a:spcPct val="90000"/>
              </a:lnSpc>
              <a:buFont typeface="Wingdings" charset="2"/>
              <a:buNone/>
            </a:pPr>
            <a:r>
              <a:rPr lang="el-GR" sz="1800" smtClean="0">
                <a:sym typeface="Symbol" charset="2"/>
              </a:rPr>
              <a:t>	</a:t>
            </a:r>
            <a:r>
              <a:rPr lang="en-US" sz="1800" smtClean="0">
                <a:sym typeface="Symbol" charset="2"/>
              </a:rPr>
              <a:t>xmlns</a:t>
            </a:r>
            <a:r>
              <a:rPr lang="el-GR" sz="1800" smtClean="0">
                <a:sym typeface="Symbol" charset="2"/>
              </a:rPr>
              <a:t>:</a:t>
            </a:r>
            <a:r>
              <a:rPr lang="en-US" sz="1800" smtClean="0">
                <a:sym typeface="Symbol" charset="2"/>
              </a:rPr>
              <a:t>disi-voc</a:t>
            </a:r>
            <a:r>
              <a:rPr lang="el-GR" sz="1800" smtClean="0">
                <a:sym typeface="Symbol" charset="2"/>
              </a:rPr>
              <a:t>="</a:t>
            </a:r>
            <a:r>
              <a:rPr lang="en-US" sz="1800" smtClean="0">
                <a:sym typeface="Symbol" charset="2"/>
              </a:rPr>
              <a:t>http</a:t>
            </a:r>
            <a:r>
              <a:rPr lang="el-GR" sz="1800" smtClean="0">
                <a:sym typeface="Symbol" charset="2"/>
              </a:rPr>
              <a:t>://</a:t>
            </a:r>
            <a:r>
              <a:rPr lang="en-US" sz="1800" smtClean="0">
                <a:sym typeface="Symbol" charset="2"/>
              </a:rPr>
              <a:t>www</a:t>
            </a:r>
            <a:r>
              <a:rPr lang="el-GR" sz="1800" smtClean="0">
                <a:sym typeface="Symbol" charset="2"/>
              </a:rPr>
              <a:t>.</a:t>
            </a:r>
            <a:r>
              <a:rPr lang="en-US" sz="1800" smtClean="0">
                <a:sym typeface="Symbol" charset="2"/>
              </a:rPr>
              <a:t>disi.unitn.it/terms/</a:t>
            </a:r>
            <a:r>
              <a:rPr lang="el-GR" sz="1800" smtClean="0">
                <a:sym typeface="Symbol" charset="2"/>
              </a:rPr>
              <a:t>"&gt;</a:t>
            </a:r>
            <a:endParaRPr lang="en-US" sz="1800" smtClean="0"/>
          </a:p>
          <a:p>
            <a:pPr eaLnBrk="1" hangingPunct="1">
              <a:lnSpc>
                <a:spcPct val="90000"/>
              </a:lnSpc>
              <a:buFont typeface="Wingdings" charset="2"/>
              <a:buNone/>
            </a:pPr>
            <a:endParaRPr lang="en-US" sz="1000" smtClean="0"/>
          </a:p>
          <a:p>
            <a:pPr eaLnBrk="1" hangingPunct="1">
              <a:lnSpc>
                <a:spcPct val="90000"/>
              </a:lnSpc>
              <a:buFont typeface="Wingdings" charset="2"/>
              <a:buNone/>
            </a:pPr>
            <a:r>
              <a:rPr lang="en-US" sz="1800" smtClean="0"/>
              <a:t>&lt;rdf:Description rdf:ID=”ICT001"&gt;</a:t>
            </a:r>
          </a:p>
          <a:p>
            <a:pPr eaLnBrk="1" hangingPunct="1">
              <a:lnSpc>
                <a:spcPct val="90000"/>
              </a:lnSpc>
              <a:buFont typeface="Wingdings" charset="2"/>
              <a:buNone/>
            </a:pPr>
            <a:r>
              <a:rPr lang="en-US" sz="1800" smtClean="0"/>
              <a:t>		&lt;</a:t>
            </a:r>
            <a:r>
              <a:rPr lang="en-US" sz="1800" smtClean="0">
                <a:solidFill>
                  <a:srgbClr val="FF0000"/>
                </a:solidFill>
              </a:rPr>
              <a:t>rdf:type</a:t>
            </a:r>
            <a:r>
              <a:rPr lang="en-US" sz="1800" smtClean="0"/>
              <a:t> rdf:resource="http://www.disi.unitn.it/</a:t>
            </a:r>
            <a:r>
              <a:rPr lang="en-US" sz="1800" smtClean="0">
                <a:solidFill>
                  <a:srgbClr val="0900C0"/>
                </a:solidFill>
              </a:rPr>
              <a:t>course</a:t>
            </a:r>
            <a:r>
              <a:rPr lang="en-US" sz="1800" smtClean="0"/>
              <a:t>"/&gt;</a:t>
            </a:r>
          </a:p>
          <a:p>
            <a:pPr eaLnBrk="1" hangingPunct="1">
              <a:lnSpc>
                <a:spcPct val="90000"/>
              </a:lnSpc>
              <a:buFont typeface="Wingdings" charset="2"/>
              <a:buNone/>
            </a:pPr>
            <a:r>
              <a:rPr lang="en-US" sz="1800" smtClean="0"/>
              <a:t>		&lt;disi-voc:courseName&gt;LDKR&lt;/disi-voc:courseName&gt;</a:t>
            </a:r>
          </a:p>
          <a:p>
            <a:pPr eaLnBrk="1" hangingPunct="1">
              <a:lnSpc>
                <a:spcPct val="90000"/>
              </a:lnSpc>
              <a:buFont typeface="Wingdings" charset="2"/>
              <a:buNone/>
            </a:pPr>
            <a:r>
              <a:rPr lang="en-US" sz="1800" smtClean="0"/>
              <a:t>		&lt;disi-voc:isTaughtBy rdf:resource=”DISI111"/&gt;</a:t>
            </a:r>
          </a:p>
          <a:p>
            <a:pPr eaLnBrk="1" hangingPunct="1">
              <a:lnSpc>
                <a:spcPct val="90000"/>
              </a:lnSpc>
              <a:buFont typeface="Wingdings" charset="2"/>
              <a:buNone/>
            </a:pPr>
            <a:endParaRPr lang="en-US" sz="1000" smtClean="0"/>
          </a:p>
          <a:p>
            <a:pPr eaLnBrk="1" hangingPunct="1">
              <a:buFont typeface="Wingdings" charset="2"/>
              <a:buNone/>
            </a:pPr>
            <a:r>
              <a:rPr lang="en-US" sz="1800" smtClean="0"/>
              <a:t>&lt;rdf:Description rdf:ID=”DISI111"&gt;</a:t>
            </a:r>
          </a:p>
          <a:p>
            <a:pPr eaLnBrk="1" hangingPunct="1">
              <a:buFont typeface="Wingdings" charset="2"/>
              <a:buNone/>
            </a:pPr>
            <a:r>
              <a:rPr lang="en-US" sz="1800" smtClean="0"/>
              <a:t>		&lt;</a:t>
            </a:r>
            <a:r>
              <a:rPr lang="en-US" sz="1800" smtClean="0">
                <a:solidFill>
                  <a:srgbClr val="FF0000"/>
                </a:solidFill>
              </a:rPr>
              <a:t>rdf:type</a:t>
            </a:r>
            <a:r>
              <a:rPr lang="en-US" sz="1800" smtClean="0"/>
              <a:t> rdf:resource="http://www.disi.unitn.it/</a:t>
            </a:r>
            <a:r>
              <a:rPr lang="en-US" sz="1800" smtClean="0">
                <a:solidFill>
                  <a:srgbClr val="0900C0"/>
                </a:solidFill>
              </a:rPr>
              <a:t>lecurer</a:t>
            </a:r>
            <a:r>
              <a:rPr lang="en-US" sz="1800" smtClean="0"/>
              <a:t>"/&gt;</a:t>
            </a:r>
          </a:p>
          <a:p>
            <a:pPr eaLnBrk="1" hangingPunct="1">
              <a:buFont typeface="Wingdings" charset="2"/>
              <a:buNone/>
            </a:pPr>
            <a:r>
              <a:rPr lang="en-US" sz="1800" smtClean="0"/>
              <a:t>		&lt;disi-voc:name&gt;Fausto Giunchiglia&lt;/disi-voc:name&gt;</a:t>
            </a:r>
          </a:p>
          <a:p>
            <a:pPr eaLnBrk="1" hangingPunct="1">
              <a:buFont typeface="Wingdings" charset="2"/>
              <a:buNone/>
            </a:pPr>
            <a:r>
              <a:rPr lang="en-US" sz="1800" smtClean="0"/>
              <a:t>		&lt;disi-voc:title&gt;Professor&lt;/disi-voc:title&gt;</a:t>
            </a:r>
          </a:p>
          <a:p>
            <a:pPr eaLnBrk="1" hangingPunct="1">
              <a:buFont typeface="Wingdings" charset="2"/>
              <a:buNone/>
            </a:pPr>
            <a:r>
              <a:rPr lang="en-US" sz="1800" smtClean="0"/>
              <a:t>		&lt;disi-voc:age rdf:datatype="&amp;xsd:integer”&gt;55&lt;/disi-voc:age&gt;</a:t>
            </a:r>
          </a:p>
          <a:p>
            <a:pPr eaLnBrk="1" hangingPunct="1">
              <a:buFont typeface="Wingdings" charset="2"/>
              <a:buNone/>
            </a:pPr>
            <a:r>
              <a:rPr lang="en-US" sz="1800" smtClean="0"/>
              <a:t>	&lt;/rdf:Description&gt; </a:t>
            </a:r>
          </a:p>
          <a:p>
            <a:pPr eaLnBrk="1" hangingPunct="1">
              <a:buFont typeface="Wingdings" charset="2"/>
              <a:buNone/>
            </a:pPr>
            <a:r>
              <a:rPr lang="en-US" sz="1800" smtClean="0"/>
              <a:t>&lt;/rdf:RDF&gt; </a:t>
            </a:r>
          </a:p>
        </p:txBody>
      </p:sp>
      <p:sp>
        <p:nvSpPr>
          <p:cNvPr id="40964" name="Slide Number Placeholder 3"/>
          <p:cNvSpPr>
            <a:spLocks noGrp="1"/>
          </p:cNvSpPr>
          <p:nvPr>
            <p:ph type="sldNum" sz="quarter" idx="10"/>
          </p:nvPr>
        </p:nvSpPr>
        <p:spPr bwMode="auto">
          <a:noFill/>
          <a:ln>
            <a:miter lim="800000"/>
            <a:headEnd/>
            <a:tailEnd/>
          </a:ln>
        </p:spPr>
        <p:txBody>
          <a:bodyPr/>
          <a:lstStyle/>
          <a:p>
            <a:fld id="{9E19DE24-F09D-4F53-A52E-0691415DBDEC}" type="slidenum">
              <a:rPr lang="en-US"/>
              <a:pPr/>
              <a:t>23</a:t>
            </a:fld>
            <a:endParaRPr lang="en-US"/>
          </a:p>
        </p:txBody>
      </p:sp>
      <p:sp>
        <p:nvSpPr>
          <p:cNvPr id="40965" name="Rectangle 28"/>
          <p:cNvSpPr>
            <a:spLocks noChangeArrowheads="1"/>
          </p:cNvSpPr>
          <p:nvPr/>
        </p:nvSpPr>
        <p:spPr bwMode="auto">
          <a:xfrm>
            <a:off x="1755775" y="260350"/>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a:t>
            </a:r>
            <a:r>
              <a:rPr lang="en-US" sz="1200" b="1">
                <a:solidFill>
                  <a:srgbClr val="FF0000"/>
                </a:solidFill>
                <a:latin typeface="Arial" charset="0"/>
              </a:rPr>
              <a:t>SYNTAX</a:t>
            </a:r>
            <a:r>
              <a:rPr lang="en-US" sz="1200" b="1">
                <a:solidFill>
                  <a:schemeClr val="tx1"/>
                </a:solidFill>
                <a:latin typeface="Arial" charset="0"/>
              </a:rPr>
              <a:t> :: CAPABILITIES :: RDFSUMMARY :: RDFS :: RDFS SUMMARY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Blank Node</a:t>
            </a:r>
          </a:p>
        </p:txBody>
      </p:sp>
      <p:sp>
        <p:nvSpPr>
          <p:cNvPr id="43011" name="Slide Number Placeholder 3"/>
          <p:cNvSpPr>
            <a:spLocks noGrp="1"/>
          </p:cNvSpPr>
          <p:nvPr>
            <p:ph type="sldNum" sz="quarter" idx="10"/>
          </p:nvPr>
        </p:nvSpPr>
        <p:spPr bwMode="auto">
          <a:noFill/>
          <a:ln>
            <a:miter lim="800000"/>
            <a:headEnd/>
            <a:tailEnd/>
          </a:ln>
        </p:spPr>
        <p:txBody>
          <a:bodyPr/>
          <a:lstStyle/>
          <a:p>
            <a:fld id="{C15A1A5D-C395-497B-A2CE-B6F6B37967A7}" type="slidenum">
              <a:rPr lang="en-US"/>
              <a:pPr/>
              <a:t>24</a:t>
            </a:fld>
            <a:endParaRPr lang="en-US"/>
          </a:p>
        </p:txBody>
      </p:sp>
      <p:sp>
        <p:nvSpPr>
          <p:cNvPr id="43012" name="TextBox 21"/>
          <p:cNvSpPr txBox="1">
            <a:spLocks noChangeArrowheads="1"/>
          </p:cNvSpPr>
          <p:nvPr/>
        </p:nvSpPr>
        <p:spPr bwMode="auto">
          <a:xfrm>
            <a:off x="508000" y="1828800"/>
            <a:ext cx="1219200" cy="584200"/>
          </a:xfrm>
          <a:prstGeom prst="rect">
            <a:avLst/>
          </a:prstGeom>
          <a:noFill/>
          <a:ln w="9525">
            <a:noFill/>
            <a:miter lim="800000"/>
            <a:headEnd/>
            <a:tailEnd/>
          </a:ln>
        </p:spPr>
        <p:txBody>
          <a:bodyPr>
            <a:spAutoFit/>
          </a:bodyPr>
          <a:lstStyle/>
          <a:p>
            <a:endParaRPr lang="en-US"/>
          </a:p>
        </p:txBody>
      </p:sp>
      <p:sp>
        <p:nvSpPr>
          <p:cNvPr id="43013" name="TextBox 9"/>
          <p:cNvSpPr txBox="1">
            <a:spLocks noChangeArrowheads="1"/>
          </p:cNvSpPr>
          <p:nvPr/>
        </p:nvSpPr>
        <p:spPr bwMode="auto">
          <a:xfrm>
            <a:off x="6070600" y="2590800"/>
            <a:ext cx="2133600" cy="276225"/>
          </a:xfrm>
          <a:prstGeom prst="rect">
            <a:avLst/>
          </a:prstGeom>
          <a:noFill/>
          <a:ln w="9525">
            <a:noFill/>
            <a:miter lim="800000"/>
            <a:headEnd/>
            <a:tailEnd/>
          </a:ln>
        </p:spPr>
        <p:txBody>
          <a:bodyPr>
            <a:spAutoFit/>
          </a:bodyPr>
          <a:lstStyle/>
          <a:p>
            <a:pPr algn="ctr"/>
            <a:endParaRPr lang="en-US" sz="1200">
              <a:solidFill>
                <a:schemeClr val="tx1"/>
              </a:solidFill>
            </a:endParaRPr>
          </a:p>
        </p:txBody>
      </p:sp>
      <p:grpSp>
        <p:nvGrpSpPr>
          <p:cNvPr id="43014" name="Group 45"/>
          <p:cNvGrpSpPr>
            <a:grpSpLocks/>
          </p:cNvGrpSpPr>
          <p:nvPr/>
        </p:nvGrpSpPr>
        <p:grpSpPr bwMode="auto">
          <a:xfrm>
            <a:off x="1330325" y="3287713"/>
            <a:ext cx="7026275" cy="2884487"/>
            <a:chOff x="1559499" y="1535575"/>
            <a:chExt cx="7025701" cy="2884025"/>
          </a:xfrm>
        </p:grpSpPr>
        <p:sp>
          <p:nvSpPr>
            <p:cNvPr id="7" name="Oval 6"/>
            <p:cNvSpPr/>
            <p:nvPr/>
          </p:nvSpPr>
          <p:spPr bwMode="auto">
            <a:xfrm>
              <a:off x="3004006" y="1535575"/>
              <a:ext cx="3103309" cy="6047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018" name="TextBox 7"/>
            <p:cNvSpPr txBox="1">
              <a:spLocks noChangeArrowheads="1"/>
            </p:cNvSpPr>
            <p:nvPr/>
          </p:nvSpPr>
          <p:spPr bwMode="auto">
            <a:xfrm>
              <a:off x="3490249" y="1581478"/>
              <a:ext cx="2225675" cy="461665"/>
            </a:xfrm>
            <a:prstGeom prst="rect">
              <a:avLst/>
            </a:prstGeom>
            <a:noFill/>
            <a:ln w="9525">
              <a:noFill/>
              <a:miter lim="800000"/>
              <a:headEnd/>
              <a:tailEnd/>
            </a:ln>
          </p:spPr>
          <p:txBody>
            <a:bodyPr>
              <a:spAutoFit/>
            </a:bodyPr>
            <a:lstStyle/>
            <a:p>
              <a:r>
                <a:rPr lang="en-US" sz="1200">
                  <a:solidFill>
                    <a:schemeClr val="tx1"/>
                  </a:solidFill>
                </a:rPr>
                <a:t>http://semanticmatching.org/semantic-matching.html</a:t>
              </a:r>
            </a:p>
          </p:txBody>
        </p:sp>
        <p:cxnSp>
          <p:nvCxnSpPr>
            <p:cNvPr id="11" name="Straight Arrow Connector 10"/>
            <p:cNvCxnSpPr/>
            <p:nvPr/>
          </p:nvCxnSpPr>
          <p:spPr bwMode="auto">
            <a:xfrm rot="16200000" flipH="1">
              <a:off x="4264403" y="2427605"/>
              <a:ext cx="609502" cy="22223"/>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43020" name="TextBox 10"/>
            <p:cNvSpPr txBox="1">
              <a:spLocks noChangeArrowheads="1"/>
            </p:cNvSpPr>
            <p:nvPr/>
          </p:nvSpPr>
          <p:spPr bwMode="auto">
            <a:xfrm>
              <a:off x="4495485" y="2362201"/>
              <a:ext cx="956247" cy="276955"/>
            </a:xfrm>
            <a:prstGeom prst="rect">
              <a:avLst/>
            </a:prstGeom>
            <a:noFill/>
            <a:ln w="9525">
              <a:noFill/>
              <a:miter lim="800000"/>
              <a:headEnd/>
              <a:tailEnd/>
            </a:ln>
          </p:spPr>
          <p:txBody>
            <a:bodyPr>
              <a:spAutoFit/>
            </a:bodyPr>
            <a:lstStyle/>
            <a:p>
              <a:pPr algn="ctr"/>
              <a:r>
                <a:rPr lang="en-US" sz="1200"/>
                <a:t>dc:creator</a:t>
              </a:r>
            </a:p>
          </p:txBody>
        </p:sp>
        <p:cxnSp>
          <p:nvCxnSpPr>
            <p:cNvPr id="38" name="Straight Arrow Connector 37"/>
            <p:cNvCxnSpPr/>
            <p:nvPr/>
          </p:nvCxnSpPr>
          <p:spPr bwMode="auto">
            <a:xfrm>
              <a:off x="5818414" y="2045080"/>
              <a:ext cx="1066713" cy="458715"/>
            </a:xfrm>
            <a:prstGeom prst="straightConnector1">
              <a:avLst/>
            </a:prstGeom>
            <a:ln>
              <a:solidFill>
                <a:srgbClr val="000000"/>
              </a:solidFill>
              <a:tailEnd type="triangle" w="med" len="med"/>
            </a:ln>
          </p:spPr>
          <p:style>
            <a:lnRef idx="1">
              <a:schemeClr val="accent1"/>
            </a:lnRef>
            <a:fillRef idx="0">
              <a:schemeClr val="accent1"/>
            </a:fillRef>
            <a:effectRef idx="0">
              <a:schemeClr val="accent1"/>
            </a:effectRef>
            <a:fontRef idx="minor">
              <a:schemeClr val="tx1"/>
            </a:fontRef>
          </p:style>
        </p:cxnSp>
        <p:grpSp>
          <p:nvGrpSpPr>
            <p:cNvPr id="43022" name="Group 40"/>
            <p:cNvGrpSpPr>
              <a:grpSpLocks/>
            </p:cNvGrpSpPr>
            <p:nvPr/>
          </p:nvGrpSpPr>
          <p:grpSpPr bwMode="auto">
            <a:xfrm>
              <a:off x="1559499" y="2743469"/>
              <a:ext cx="5104983" cy="1676131"/>
              <a:chOff x="1559499" y="2880873"/>
              <a:chExt cx="5104983" cy="1676131"/>
            </a:xfrm>
          </p:grpSpPr>
          <p:sp>
            <p:nvSpPr>
              <p:cNvPr id="12" name="Oval 11"/>
              <p:cNvSpPr/>
              <p:nvPr/>
            </p:nvSpPr>
            <p:spPr bwMode="auto">
              <a:xfrm>
                <a:off x="3921506" y="2880873"/>
                <a:ext cx="1295294" cy="45712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800" name="TextBox 9"/>
              <p:cNvSpPr txBox="1">
                <a:spLocks noChangeArrowheads="1"/>
              </p:cNvSpPr>
              <p:nvPr/>
            </p:nvSpPr>
            <p:spPr bwMode="auto">
              <a:xfrm>
                <a:off x="1559499" y="3871314"/>
                <a:ext cx="1828651" cy="27618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1200">
                    <a:solidFill>
                      <a:schemeClr val="tx1"/>
                    </a:solidFill>
                  </a:rPr>
                  <a:t>Fausto Giunchiglia</a:t>
                </a:r>
              </a:p>
            </p:txBody>
          </p:sp>
          <p:cxnSp>
            <p:nvCxnSpPr>
              <p:cNvPr id="29" name="Straight Arrow Connector 28"/>
              <p:cNvCxnSpPr/>
              <p:nvPr/>
            </p:nvCxnSpPr>
            <p:spPr bwMode="auto">
              <a:xfrm rot="10800000" flipV="1">
                <a:off x="2930987" y="3185624"/>
                <a:ext cx="1066713" cy="685690"/>
              </a:xfrm>
              <a:prstGeom prst="straightConnector1">
                <a:avLst/>
              </a:prstGeom>
              <a:ln>
                <a:solidFill>
                  <a:srgbClr val="00000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50" idx="0"/>
              </p:cNvCxnSpPr>
              <p:nvPr/>
            </p:nvCxnSpPr>
            <p:spPr bwMode="auto">
              <a:xfrm rot="16200000" flipH="1">
                <a:off x="4698555" y="3353052"/>
                <a:ext cx="807907" cy="685744"/>
              </a:xfrm>
              <a:prstGeom prst="straightConnector1">
                <a:avLst/>
              </a:prstGeom>
              <a:ln>
                <a:solidFill>
                  <a:srgbClr val="000000"/>
                </a:solidFill>
                <a:tailEnd type="triangle" w="med" len="med"/>
              </a:ln>
            </p:spPr>
            <p:style>
              <a:lnRef idx="1">
                <a:schemeClr val="accent1"/>
              </a:lnRef>
              <a:fillRef idx="0">
                <a:schemeClr val="accent1"/>
              </a:fillRef>
              <a:effectRef idx="0">
                <a:schemeClr val="accent1"/>
              </a:effectRef>
              <a:fontRef idx="minor">
                <a:schemeClr val="tx1"/>
              </a:fontRef>
            </p:style>
          </p:cxnSp>
          <p:sp>
            <p:nvSpPr>
              <p:cNvPr id="43029" name="TextBox 10"/>
              <p:cNvSpPr txBox="1">
                <a:spLocks noChangeArrowheads="1"/>
              </p:cNvSpPr>
              <p:nvPr/>
            </p:nvSpPr>
            <p:spPr bwMode="auto">
              <a:xfrm>
                <a:off x="2184923" y="3261604"/>
                <a:ext cx="1227190" cy="276955"/>
              </a:xfrm>
              <a:prstGeom prst="rect">
                <a:avLst/>
              </a:prstGeom>
              <a:noFill/>
              <a:ln w="9525">
                <a:noFill/>
                <a:miter lim="800000"/>
                <a:headEnd/>
                <a:tailEnd/>
              </a:ln>
            </p:spPr>
            <p:txBody>
              <a:bodyPr>
                <a:spAutoFit/>
              </a:bodyPr>
              <a:lstStyle/>
              <a:p>
                <a:pPr algn="ctr"/>
                <a:r>
                  <a:rPr lang="en-US" sz="1200"/>
                  <a:t>disi-voc:name</a:t>
                </a:r>
              </a:p>
            </p:txBody>
          </p:sp>
          <p:sp>
            <p:nvSpPr>
              <p:cNvPr id="43030" name="TextBox 10"/>
              <p:cNvSpPr txBox="1">
                <a:spLocks noChangeArrowheads="1"/>
              </p:cNvSpPr>
              <p:nvPr/>
            </p:nvSpPr>
            <p:spPr bwMode="auto">
              <a:xfrm>
                <a:off x="4912298" y="3566404"/>
                <a:ext cx="1691863" cy="276955"/>
              </a:xfrm>
              <a:prstGeom prst="rect">
                <a:avLst/>
              </a:prstGeom>
              <a:noFill/>
              <a:ln w="9525">
                <a:noFill/>
                <a:miter lim="800000"/>
                <a:headEnd/>
                <a:tailEnd/>
              </a:ln>
            </p:spPr>
            <p:txBody>
              <a:bodyPr>
                <a:spAutoFit/>
              </a:bodyPr>
              <a:lstStyle/>
              <a:p>
                <a:pPr algn="ctr"/>
                <a:r>
                  <a:rPr lang="en-US" sz="1200"/>
                  <a:t>disi-voc:homePage</a:t>
                </a:r>
              </a:p>
            </p:txBody>
          </p:sp>
          <p:sp>
            <p:nvSpPr>
              <p:cNvPr id="50" name="Oval 49"/>
              <p:cNvSpPr/>
              <p:nvPr/>
            </p:nvSpPr>
            <p:spPr bwMode="auto">
              <a:xfrm>
                <a:off x="4226281" y="4099877"/>
                <a:ext cx="2438201" cy="45712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032" name="TextBox 9"/>
              <p:cNvSpPr txBox="1">
                <a:spLocks noChangeArrowheads="1"/>
              </p:cNvSpPr>
              <p:nvPr/>
            </p:nvSpPr>
            <p:spPr bwMode="auto">
              <a:xfrm>
                <a:off x="4340057" y="4176004"/>
                <a:ext cx="2256578" cy="276955"/>
              </a:xfrm>
              <a:prstGeom prst="rect">
                <a:avLst/>
              </a:prstGeom>
              <a:noFill/>
              <a:ln w="9525">
                <a:noFill/>
                <a:miter lim="800000"/>
                <a:headEnd/>
                <a:tailEnd/>
              </a:ln>
            </p:spPr>
            <p:txBody>
              <a:bodyPr>
                <a:spAutoFit/>
              </a:bodyPr>
              <a:lstStyle/>
              <a:p>
                <a:pPr algn="ctr"/>
                <a:r>
                  <a:rPr lang="en-US" sz="1200">
                    <a:solidFill>
                      <a:schemeClr val="tx1"/>
                    </a:solidFill>
                  </a:rPr>
                  <a:t>http://www.disi.unitn.it/~fausto</a:t>
                </a:r>
              </a:p>
            </p:txBody>
          </p:sp>
        </p:grpSp>
        <p:sp>
          <p:nvSpPr>
            <p:cNvPr id="36" name="TextBox 9"/>
            <p:cNvSpPr txBox="1">
              <a:spLocks noChangeArrowheads="1"/>
            </p:cNvSpPr>
            <p:nvPr/>
          </p:nvSpPr>
          <p:spPr bwMode="auto">
            <a:xfrm>
              <a:off x="6070805" y="2514905"/>
              <a:ext cx="2514395" cy="27618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a:r>
                <a:rPr lang="en-US" sz="1200">
                  <a:solidFill>
                    <a:schemeClr val="tx1"/>
                  </a:solidFill>
                  <a:ea typeface="ＭＳ Ｐゴシック" charset="-128"/>
                </a:rPr>
                <a:t>S-Match – semantic matching</a:t>
              </a:r>
            </a:p>
          </p:txBody>
        </p:sp>
        <p:sp>
          <p:nvSpPr>
            <p:cNvPr id="43024" name="TextBox 10"/>
            <p:cNvSpPr txBox="1">
              <a:spLocks noChangeArrowheads="1"/>
            </p:cNvSpPr>
            <p:nvPr/>
          </p:nvSpPr>
          <p:spPr bwMode="auto">
            <a:xfrm>
              <a:off x="6504652" y="2045825"/>
              <a:ext cx="938213" cy="276225"/>
            </a:xfrm>
            <a:prstGeom prst="rect">
              <a:avLst/>
            </a:prstGeom>
            <a:noFill/>
            <a:ln w="9525">
              <a:noFill/>
              <a:miter lim="800000"/>
              <a:headEnd/>
              <a:tailEnd/>
            </a:ln>
          </p:spPr>
          <p:txBody>
            <a:bodyPr>
              <a:spAutoFit/>
            </a:bodyPr>
            <a:lstStyle/>
            <a:p>
              <a:pPr algn="ctr"/>
              <a:r>
                <a:rPr lang="en-US" sz="1200"/>
                <a:t>dc:title</a:t>
              </a:r>
            </a:p>
          </p:txBody>
        </p:sp>
      </p:grpSp>
      <p:sp>
        <p:nvSpPr>
          <p:cNvPr id="43015" name="TextBox 46"/>
          <p:cNvSpPr txBox="1">
            <a:spLocks noChangeArrowheads="1"/>
          </p:cNvSpPr>
          <p:nvPr/>
        </p:nvSpPr>
        <p:spPr bwMode="auto">
          <a:xfrm>
            <a:off x="508000" y="1524000"/>
            <a:ext cx="8915400" cy="830263"/>
          </a:xfrm>
          <a:prstGeom prst="rect">
            <a:avLst/>
          </a:prstGeom>
          <a:noFill/>
          <a:ln w="9525">
            <a:noFill/>
            <a:miter lim="800000"/>
            <a:headEnd/>
            <a:tailEnd/>
          </a:ln>
        </p:spPr>
        <p:txBody>
          <a:bodyPr>
            <a:spAutoFit/>
          </a:bodyPr>
          <a:lstStyle/>
          <a:p>
            <a:pPr algn="just"/>
            <a:r>
              <a:rPr lang="en-US" sz="2400"/>
              <a:t>RDF/XML allows representation of graphs that include nodes without any URIrefs, i.e., the </a:t>
            </a:r>
            <a:r>
              <a:rPr lang="en-US" sz="2400">
                <a:solidFill>
                  <a:srgbClr val="FF3300"/>
                </a:solidFill>
              </a:rPr>
              <a:t>blank nodes</a:t>
            </a:r>
          </a:p>
        </p:txBody>
      </p:sp>
      <p:sp>
        <p:nvSpPr>
          <p:cNvPr id="43016" name="Rectangle 28"/>
          <p:cNvSpPr>
            <a:spLocks noChangeArrowheads="1"/>
          </p:cNvSpPr>
          <p:nvPr/>
        </p:nvSpPr>
        <p:spPr bwMode="auto">
          <a:xfrm>
            <a:off x="1719263" y="260350"/>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a:t>
            </a:r>
            <a:r>
              <a:rPr lang="en-US" sz="1200" b="1">
                <a:solidFill>
                  <a:srgbClr val="FF0000"/>
                </a:solidFill>
                <a:latin typeface="Arial" charset="0"/>
              </a:rPr>
              <a:t>SYNTAX</a:t>
            </a:r>
            <a:r>
              <a:rPr lang="en-US" sz="1200" b="1">
                <a:solidFill>
                  <a:schemeClr val="tx1"/>
                </a:solidFill>
                <a:latin typeface="Arial" charset="0"/>
              </a:rPr>
              <a:t> :: CAPABILITIES :: RDFSUMMARY :: RDFS :: RDFS SUMMARY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Blank Node: RDF/XML</a:t>
            </a:r>
          </a:p>
        </p:txBody>
      </p:sp>
      <p:sp>
        <p:nvSpPr>
          <p:cNvPr id="44035" name="Content Placeholder 2"/>
          <p:cNvSpPr>
            <a:spLocks noGrp="1"/>
          </p:cNvSpPr>
          <p:nvPr>
            <p:ph sz="quarter" idx="1"/>
          </p:nvPr>
        </p:nvSpPr>
        <p:spPr>
          <a:xfrm>
            <a:off x="508000" y="1354138"/>
            <a:ext cx="9144000" cy="5486400"/>
          </a:xfrm>
        </p:spPr>
        <p:txBody>
          <a:bodyPr/>
          <a:lstStyle/>
          <a:p>
            <a:pPr>
              <a:buFont typeface="Wingdings" charset="2"/>
              <a:buNone/>
            </a:pPr>
            <a:r>
              <a:rPr lang="en-US" sz="1900" smtClean="0"/>
              <a:t>&lt;rdf:RDF xmlns:rdf=“http://www.w3.org/1999/02/22-rdf-syntax-ns#” </a:t>
            </a:r>
          </a:p>
          <a:p>
            <a:pPr>
              <a:buFont typeface="Wingdings" charset="2"/>
              <a:buNone/>
            </a:pPr>
            <a:r>
              <a:rPr lang="en-US" sz="1900" smtClean="0"/>
              <a:t>	</a:t>
            </a:r>
            <a:r>
              <a:rPr lang="en-US" sz="2000" smtClean="0"/>
              <a:t>xmlns:dc="http://purl.org/dc/elements/1.1/" </a:t>
            </a:r>
            <a:endParaRPr lang="en-US" sz="1900" smtClean="0"/>
          </a:p>
          <a:p>
            <a:pPr>
              <a:buFont typeface="Wingdings" charset="2"/>
              <a:buNone/>
            </a:pPr>
            <a:r>
              <a:rPr lang="en-US" sz="1900" smtClean="0"/>
              <a:t>	xmlns:disi-voc=“</a:t>
            </a:r>
            <a:r>
              <a:rPr lang="en-US" sz="1900" smtClean="0">
                <a:sym typeface="Symbol" charset="2"/>
              </a:rPr>
              <a:t>http</a:t>
            </a:r>
            <a:r>
              <a:rPr lang="el-GR" sz="1900" smtClean="0">
                <a:sym typeface="Symbol" charset="2"/>
              </a:rPr>
              <a:t>://</a:t>
            </a:r>
            <a:r>
              <a:rPr lang="en-US" sz="1900" smtClean="0">
                <a:sym typeface="Symbol" charset="2"/>
              </a:rPr>
              <a:t>www.disi.unitn.it/terms/”</a:t>
            </a:r>
            <a:r>
              <a:rPr lang="en-US" sz="1900" smtClean="0"/>
              <a:t>&gt;</a:t>
            </a:r>
          </a:p>
          <a:p>
            <a:pPr>
              <a:buFont typeface="Wingdings" charset="2"/>
              <a:buNone/>
            </a:pPr>
            <a:endParaRPr lang="en-US" sz="1900" smtClean="0"/>
          </a:p>
          <a:p>
            <a:pPr>
              <a:buFont typeface="Wingdings" charset="2"/>
              <a:buNone/>
            </a:pPr>
            <a:r>
              <a:rPr lang="en-US" sz="1900" smtClean="0"/>
              <a:t>&lt;rdf:Description rdf:about="</a:t>
            </a:r>
            <a:r>
              <a:rPr lang="fr-FR" sz="1900" smtClean="0">
                <a:sym typeface="Symbol" charset="2"/>
              </a:rPr>
              <a:t>http://www.http://semanticmatching.org/semantic-matching.html</a:t>
            </a:r>
            <a:r>
              <a:rPr lang="en-US" sz="1900" smtClean="0"/>
              <a:t>"&gt; </a:t>
            </a:r>
          </a:p>
          <a:p>
            <a:pPr>
              <a:buFont typeface="Wingdings" charset="2"/>
              <a:buNone/>
            </a:pPr>
            <a:r>
              <a:rPr lang="en-US" sz="1900" smtClean="0"/>
              <a:t>	&lt;dc:title&gt;S-Match – semantic matching&lt;/dc:title&gt; </a:t>
            </a:r>
          </a:p>
          <a:p>
            <a:pPr>
              <a:buFont typeface="Wingdings" charset="2"/>
              <a:buNone/>
            </a:pPr>
            <a:r>
              <a:rPr lang="en-US" sz="1900" smtClean="0"/>
              <a:t>	&lt;dc:creator </a:t>
            </a:r>
            <a:r>
              <a:rPr lang="en-US" sz="1900" smtClean="0">
                <a:solidFill>
                  <a:srgbClr val="0900C0"/>
                </a:solidFill>
              </a:rPr>
              <a:t>rdf:nodeID</a:t>
            </a:r>
            <a:r>
              <a:rPr lang="en-US" sz="1900" smtClean="0"/>
              <a:t>="abc"/&gt; </a:t>
            </a:r>
          </a:p>
          <a:p>
            <a:pPr>
              <a:buFont typeface="Wingdings" charset="2"/>
              <a:buNone/>
            </a:pPr>
            <a:r>
              <a:rPr lang="en-US" sz="1900" smtClean="0"/>
              <a:t>&lt;/rdf:Description&gt;</a:t>
            </a:r>
          </a:p>
          <a:p>
            <a:pPr>
              <a:buFont typeface="Wingdings" charset="2"/>
              <a:buNone/>
            </a:pPr>
            <a:endParaRPr lang="en-US" sz="1900" smtClean="0"/>
          </a:p>
          <a:p>
            <a:pPr>
              <a:buFont typeface="Wingdings" charset="2"/>
              <a:buNone/>
            </a:pPr>
            <a:r>
              <a:rPr lang="en-US" sz="1900" smtClean="0"/>
              <a:t> &lt;rdf:Description </a:t>
            </a:r>
            <a:r>
              <a:rPr lang="en-US" sz="1900" smtClean="0">
                <a:solidFill>
                  <a:srgbClr val="0900C0"/>
                </a:solidFill>
              </a:rPr>
              <a:t>rdf:nodeID</a:t>
            </a:r>
            <a:r>
              <a:rPr lang="en-US" sz="1900" smtClean="0"/>
              <a:t>="abc"&gt; </a:t>
            </a:r>
          </a:p>
          <a:p>
            <a:pPr>
              <a:buFont typeface="Wingdings" charset="2"/>
              <a:buNone/>
            </a:pPr>
            <a:r>
              <a:rPr lang="en-US" sz="1900" smtClean="0"/>
              <a:t>	&lt;disi-voc:name&gt;Fausto Giunchiglia&lt;/disi-voc:name&gt; </a:t>
            </a:r>
          </a:p>
          <a:p>
            <a:pPr>
              <a:buFont typeface="Wingdings" charset="2"/>
              <a:buNone/>
            </a:pPr>
            <a:r>
              <a:rPr lang="en-US" sz="1900" smtClean="0"/>
              <a:t>	&lt;disi-voc:homePage rdf:resource="http://disi.unitn.it/~fausto"/&gt; </a:t>
            </a:r>
          </a:p>
          <a:p>
            <a:pPr>
              <a:buFont typeface="Wingdings" charset="2"/>
              <a:buNone/>
            </a:pPr>
            <a:r>
              <a:rPr lang="en-US" sz="1900" smtClean="0"/>
              <a:t>&lt;/rdf:Description&gt; </a:t>
            </a:r>
          </a:p>
          <a:p>
            <a:pPr>
              <a:buFont typeface="Wingdings" charset="2"/>
              <a:buNone/>
            </a:pPr>
            <a:r>
              <a:rPr lang="en-US" sz="1900" smtClean="0"/>
              <a:t>&lt;/rdf:RDF&gt; </a:t>
            </a:r>
          </a:p>
        </p:txBody>
      </p:sp>
      <p:sp>
        <p:nvSpPr>
          <p:cNvPr id="44036" name="Slide Number Placeholder 3"/>
          <p:cNvSpPr>
            <a:spLocks noGrp="1"/>
          </p:cNvSpPr>
          <p:nvPr>
            <p:ph type="sldNum" sz="quarter" idx="10"/>
          </p:nvPr>
        </p:nvSpPr>
        <p:spPr bwMode="auto">
          <a:noFill/>
          <a:ln>
            <a:miter lim="800000"/>
            <a:headEnd/>
            <a:tailEnd/>
          </a:ln>
        </p:spPr>
        <p:txBody>
          <a:bodyPr/>
          <a:lstStyle/>
          <a:p>
            <a:fld id="{64891E0F-F344-4BB9-87B5-0AE22A419788}" type="slidenum">
              <a:rPr lang="en-US"/>
              <a:pPr/>
              <a:t>25</a:t>
            </a:fld>
            <a:endParaRPr lang="en-US"/>
          </a:p>
        </p:txBody>
      </p:sp>
      <p:sp>
        <p:nvSpPr>
          <p:cNvPr id="44037" name="Rectangle 28"/>
          <p:cNvSpPr>
            <a:spLocks noChangeArrowheads="1"/>
          </p:cNvSpPr>
          <p:nvPr/>
        </p:nvSpPr>
        <p:spPr bwMode="auto">
          <a:xfrm>
            <a:off x="1719263" y="249238"/>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a:t>
            </a:r>
            <a:r>
              <a:rPr lang="en-US" sz="1200" b="1">
                <a:solidFill>
                  <a:srgbClr val="FF0000"/>
                </a:solidFill>
                <a:latin typeface="Arial" charset="0"/>
              </a:rPr>
              <a:t>SYNTAX</a:t>
            </a:r>
            <a:r>
              <a:rPr lang="en-US" sz="1200" b="1">
                <a:solidFill>
                  <a:schemeClr val="tx1"/>
                </a:solidFill>
                <a:latin typeface="Arial" charset="0"/>
              </a:rPr>
              <a:t> :: CAPABILITIES :: RDFSUMMARY :: RDFS :: RDFS SUMMARY </a:t>
            </a:r>
          </a:p>
        </p:txBody>
      </p:sp>
      <p:pic>
        <p:nvPicPr>
          <p:cNvPr id="1026" name="Picture 2"/>
          <p:cNvPicPr>
            <a:picLocks noChangeAspect="1" noChangeArrowheads="1"/>
          </p:cNvPicPr>
          <p:nvPr/>
        </p:nvPicPr>
        <p:blipFill>
          <a:blip r:embed="rId2"/>
          <a:srcRect/>
          <a:stretch>
            <a:fillRect/>
          </a:stretch>
        </p:blipFill>
        <p:spPr bwMode="auto">
          <a:xfrm>
            <a:off x="5794381" y="3262434"/>
            <a:ext cx="4214842" cy="221457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25</a:t>
            </a:r>
            <a:endParaRPr lang="el-GR" b="1"/>
          </a:p>
        </p:txBody>
      </p:sp>
      <p:sp>
        <p:nvSpPr>
          <p:cNvPr id="45059" name="AutoShape 2"/>
          <p:cNvSpPr>
            <a:spLocks noGrp="1" noChangeArrowheads="1"/>
          </p:cNvSpPr>
          <p:nvPr>
            <p:ph type="title"/>
          </p:nvPr>
        </p:nvSpPr>
        <p:spPr/>
        <p:txBody>
          <a:bodyPr/>
          <a:lstStyle/>
          <a:p>
            <a:pPr eaLnBrk="1" hangingPunct="1"/>
            <a:r>
              <a:rPr lang="en-US" smtClean="0"/>
              <a:t>Container </a:t>
            </a:r>
            <a:endParaRPr lang="el-GR" smtClean="0"/>
          </a:p>
        </p:txBody>
      </p:sp>
      <p:sp>
        <p:nvSpPr>
          <p:cNvPr id="43012" name="Rectangle 3"/>
          <p:cNvSpPr>
            <a:spLocks noGrp="1" noChangeArrowheads="1"/>
          </p:cNvSpPr>
          <p:nvPr>
            <p:ph type="body" idx="1"/>
          </p:nvPr>
        </p:nvSpPr>
        <p:spPr>
          <a:xfrm>
            <a:off x="508000" y="1354138"/>
            <a:ext cx="9144000" cy="5486400"/>
          </a:xfrm>
        </p:spPr>
        <p:txBody>
          <a:bodyPr/>
          <a:lstStyle/>
          <a:p>
            <a:pPr algn="just" eaLnBrk="1" hangingPunct="1">
              <a:buFont typeface="Wingdings" charset="2"/>
              <a:buChar char="q"/>
            </a:pPr>
            <a:r>
              <a:rPr lang="en-US" smtClean="0"/>
              <a:t>A </a:t>
            </a:r>
            <a:r>
              <a:rPr lang="en-US" smtClean="0">
                <a:solidFill>
                  <a:srgbClr val="FF3300"/>
                </a:solidFill>
              </a:rPr>
              <a:t>container</a:t>
            </a:r>
            <a:r>
              <a:rPr lang="en-US" smtClean="0"/>
              <a:t> is a resource that contains things </a:t>
            </a:r>
          </a:p>
          <a:p>
            <a:pPr algn="just" eaLnBrk="1" hangingPunct="1">
              <a:buFont typeface="Wingdings" charset="2"/>
              <a:buChar char="q"/>
            </a:pPr>
            <a:r>
              <a:rPr lang="en-US" smtClean="0">
                <a:solidFill>
                  <a:srgbClr val="FF3300"/>
                </a:solidFill>
              </a:rPr>
              <a:t>Allow</a:t>
            </a:r>
            <a:r>
              <a:rPr lang="en-US" smtClean="0"/>
              <a:t> grouping of resources (including blank nodes) or literals values </a:t>
            </a:r>
          </a:p>
          <a:p>
            <a:pPr lvl="1" algn="just" eaLnBrk="1" hangingPunct="1">
              <a:buFont typeface="Wingdings" charset="2"/>
              <a:buChar char="q"/>
            </a:pPr>
            <a:r>
              <a:rPr lang="en-US" smtClean="0"/>
              <a:t>about which we want to make statements as a whole </a:t>
            </a:r>
          </a:p>
          <a:p>
            <a:pPr algn="just" eaLnBrk="1" hangingPunct="1">
              <a:buFont typeface="Wingdings" charset="2"/>
              <a:buChar char="q"/>
            </a:pPr>
            <a:r>
              <a:rPr lang="en-US" smtClean="0"/>
              <a:t>The contained things are called </a:t>
            </a:r>
            <a:r>
              <a:rPr lang="en-US" smtClean="0">
                <a:solidFill>
                  <a:srgbClr val="FF3300"/>
                </a:solidFill>
              </a:rPr>
              <a:t>members</a:t>
            </a:r>
            <a:r>
              <a:rPr lang="en-US" i="1" smtClean="0"/>
              <a:t> </a:t>
            </a:r>
          </a:p>
          <a:p>
            <a:pPr algn="just" eaLnBrk="1" hangingPunct="1">
              <a:buFont typeface="Wingdings" charset="2"/>
              <a:buChar char="q"/>
            </a:pPr>
            <a:r>
              <a:rPr lang="en-US" smtClean="0"/>
              <a:t>A </a:t>
            </a:r>
            <a:r>
              <a:rPr lang="en-US" smtClean="0">
                <a:solidFill>
                  <a:srgbClr val="FF3300"/>
                </a:solidFill>
              </a:rPr>
              <a:t>typical</a:t>
            </a:r>
            <a:r>
              <a:rPr lang="en-US" smtClean="0"/>
              <a:t> </a:t>
            </a:r>
            <a:r>
              <a:rPr lang="en-US" smtClean="0">
                <a:solidFill>
                  <a:srgbClr val="FF3300"/>
                </a:solidFill>
              </a:rPr>
              <a:t>use</a:t>
            </a:r>
            <a:r>
              <a:rPr lang="en-US" smtClean="0"/>
              <a:t> of a container is to indicate that the value of a property is a group of things </a:t>
            </a:r>
          </a:p>
          <a:p>
            <a:pPr lvl="1" algn="just" eaLnBrk="1" hangingPunct="1">
              <a:buFont typeface="Wingdings" charset="2"/>
              <a:buChar char="q"/>
            </a:pPr>
            <a:r>
              <a:rPr lang="en-US" smtClean="0">
                <a:solidFill>
                  <a:srgbClr val="FF3300"/>
                </a:solidFill>
              </a:rPr>
              <a:t>For example</a:t>
            </a:r>
            <a:r>
              <a:rPr lang="en-US" smtClean="0"/>
              <a:t>, we may wish to talk about a list of students taking a particular course, or, we may wish to talk about a list of courses offered by a particular lecturer, and so on. </a:t>
            </a:r>
            <a:endParaRPr lang="en-US" i="1" smtClean="0"/>
          </a:p>
        </p:txBody>
      </p:sp>
      <p:sp>
        <p:nvSpPr>
          <p:cNvPr id="45061" name="Rectangle 28"/>
          <p:cNvSpPr>
            <a:spLocks noChangeArrowheads="1"/>
          </p:cNvSpPr>
          <p:nvPr/>
        </p:nvSpPr>
        <p:spPr bwMode="auto">
          <a:xfrm>
            <a:off x="1684338" y="236538"/>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a:t>
            </a:r>
            <a:r>
              <a:rPr lang="en-US" sz="1200" b="1">
                <a:solidFill>
                  <a:srgbClr val="FF3300"/>
                </a:solidFill>
                <a:latin typeface="Arial" charset="0"/>
              </a:rPr>
              <a:t>CAPABILITIES</a:t>
            </a:r>
            <a:r>
              <a:rPr lang="en-US" sz="1200" b="1">
                <a:solidFill>
                  <a:schemeClr val="tx1"/>
                </a:solidFill>
                <a:latin typeface="Arial" charset="0"/>
              </a:rPr>
              <a:t> :: RDFSUMMARY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01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301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3012">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0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dirty="0" smtClean="0"/>
              <a:t>Container (</a:t>
            </a:r>
            <a:r>
              <a:rPr lang="en-US" dirty="0" err="1" smtClean="0"/>
              <a:t>contd</a:t>
            </a:r>
            <a:r>
              <a:rPr lang="en-US" dirty="0" smtClean="0"/>
              <a:t>…2) </a:t>
            </a:r>
            <a:endParaRPr lang="en-US" dirty="0" smtClean="0"/>
          </a:p>
        </p:txBody>
      </p:sp>
      <p:sp>
        <p:nvSpPr>
          <p:cNvPr id="44035" name="Content Placeholder 2"/>
          <p:cNvSpPr>
            <a:spLocks noGrp="1"/>
          </p:cNvSpPr>
          <p:nvPr>
            <p:ph sz="quarter" idx="1"/>
          </p:nvPr>
        </p:nvSpPr>
        <p:spPr>
          <a:xfrm>
            <a:off x="508000" y="1354138"/>
            <a:ext cx="9144000" cy="5486400"/>
          </a:xfrm>
        </p:spPr>
        <p:txBody>
          <a:bodyPr/>
          <a:lstStyle/>
          <a:p>
            <a:pPr eaLnBrk="1" hangingPunct="1">
              <a:buFont typeface="Wingdings" charset="2"/>
              <a:buChar char="q"/>
            </a:pPr>
            <a:r>
              <a:rPr lang="en-US" smtClean="0"/>
              <a:t>The content of container elements (i.e., members) are named </a:t>
            </a:r>
            <a:r>
              <a:rPr lang="en-US" smtClean="0">
                <a:solidFill>
                  <a:srgbClr val="FF3300"/>
                </a:solidFill>
              </a:rPr>
              <a:t>rdf:_1, rdf:_2,</a:t>
            </a:r>
            <a:r>
              <a:rPr lang="en-US" smtClean="0"/>
              <a:t> etc. </a:t>
            </a:r>
          </a:p>
          <a:p>
            <a:pPr lvl="1" eaLnBrk="1" hangingPunct="1">
              <a:buFont typeface="Wingdings" charset="2"/>
              <a:buChar char="q"/>
            </a:pPr>
            <a:r>
              <a:rPr lang="en-US" smtClean="0"/>
              <a:t>Alternatively </a:t>
            </a:r>
            <a:r>
              <a:rPr lang="en-US" smtClean="0">
                <a:solidFill>
                  <a:srgbClr val="FF3300"/>
                </a:solidFill>
              </a:rPr>
              <a:t>rdf:li</a:t>
            </a:r>
            <a:r>
              <a:rPr lang="en-US" b="1" smtClean="0"/>
              <a:t> </a:t>
            </a:r>
            <a:endParaRPr lang="el-GR" b="1" smtClean="0"/>
          </a:p>
          <a:p>
            <a:pPr lvl="1">
              <a:buFont typeface="Wingdings" charset="2"/>
              <a:buChar char="q"/>
            </a:pPr>
            <a:r>
              <a:rPr lang="en-US" smtClean="0">
                <a:solidFill>
                  <a:srgbClr val="FF0000"/>
                </a:solidFill>
              </a:rPr>
              <a:t>Important</a:t>
            </a:r>
            <a:r>
              <a:rPr lang="en-US" smtClean="0"/>
              <a:t>: RDF/XML provides </a:t>
            </a:r>
            <a:r>
              <a:rPr lang="en-US" smtClean="0">
                <a:solidFill>
                  <a:srgbClr val="FF3300"/>
                </a:solidFill>
              </a:rPr>
              <a:t>rdf:li</a:t>
            </a:r>
            <a:r>
              <a:rPr lang="en-US" smtClean="0"/>
              <a:t> as a convenience element to avoid having to explicitly number each membership property </a:t>
            </a:r>
          </a:p>
        </p:txBody>
      </p:sp>
      <p:sp>
        <p:nvSpPr>
          <p:cNvPr id="46084" name="Slide Number Placeholder 3"/>
          <p:cNvSpPr>
            <a:spLocks noGrp="1"/>
          </p:cNvSpPr>
          <p:nvPr>
            <p:ph type="sldNum" sz="quarter" idx="10"/>
          </p:nvPr>
        </p:nvSpPr>
        <p:spPr bwMode="auto">
          <a:noFill/>
          <a:ln>
            <a:miter lim="800000"/>
            <a:headEnd/>
            <a:tailEnd/>
          </a:ln>
        </p:spPr>
        <p:txBody>
          <a:bodyPr/>
          <a:lstStyle/>
          <a:p>
            <a:fld id="{0983B2B4-0D01-4282-B8D1-32650671319F}" type="slidenum">
              <a:rPr lang="en-US"/>
              <a:pPr/>
              <a:t>27</a:t>
            </a:fld>
            <a:endParaRPr lang="en-US"/>
          </a:p>
        </p:txBody>
      </p:sp>
      <p:sp>
        <p:nvSpPr>
          <p:cNvPr id="46085" name="Rectangle 28"/>
          <p:cNvSpPr>
            <a:spLocks noChangeArrowheads="1"/>
          </p:cNvSpPr>
          <p:nvPr/>
        </p:nvSpPr>
        <p:spPr bwMode="auto">
          <a:xfrm>
            <a:off x="1660525" y="260350"/>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a:t>
            </a:r>
            <a:r>
              <a:rPr lang="en-US" sz="1200" b="1">
                <a:solidFill>
                  <a:srgbClr val="FF3300"/>
                </a:solidFill>
                <a:latin typeface="Arial" charset="0"/>
              </a:rPr>
              <a:t>CAPABILITIES</a:t>
            </a:r>
            <a:r>
              <a:rPr lang="en-US" sz="1200" b="1">
                <a:solidFill>
                  <a:schemeClr val="tx1"/>
                </a:solidFill>
                <a:latin typeface="Arial" charset="0"/>
              </a:rPr>
              <a:t> :: RDFSUMMARY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0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dirty="0" smtClean="0"/>
              <a:t>Container (</a:t>
            </a:r>
            <a:r>
              <a:rPr lang="en-US" dirty="0" err="1" smtClean="0"/>
              <a:t>contd</a:t>
            </a:r>
            <a:r>
              <a:rPr lang="en-US" dirty="0" smtClean="0"/>
              <a:t>…3) </a:t>
            </a:r>
            <a:endParaRPr lang="en-US" dirty="0" smtClean="0"/>
          </a:p>
        </p:txBody>
      </p:sp>
      <p:sp>
        <p:nvSpPr>
          <p:cNvPr id="45059" name="Content Placeholder 2"/>
          <p:cNvSpPr>
            <a:spLocks noGrp="1"/>
          </p:cNvSpPr>
          <p:nvPr>
            <p:ph sz="quarter" idx="1"/>
          </p:nvPr>
        </p:nvSpPr>
        <p:spPr>
          <a:xfrm>
            <a:off x="450850" y="1354138"/>
            <a:ext cx="9286875" cy="5486400"/>
          </a:xfrm>
        </p:spPr>
        <p:txBody>
          <a:bodyPr/>
          <a:lstStyle/>
          <a:p>
            <a:pPr algn="just">
              <a:buFont typeface="Wingdings" charset="2"/>
              <a:buNone/>
            </a:pPr>
            <a:r>
              <a:rPr lang="en-US" sz="2800" smtClean="0"/>
              <a:t>RDF defines three types of containers:</a:t>
            </a:r>
          </a:p>
          <a:p>
            <a:pPr algn="just" eaLnBrk="1" hangingPunct="1">
              <a:lnSpc>
                <a:spcPct val="90000"/>
              </a:lnSpc>
              <a:buFont typeface="Wingdings" charset="2"/>
              <a:buChar char="q"/>
            </a:pPr>
            <a:r>
              <a:rPr lang="en-GB" sz="2400" smtClean="0">
                <a:solidFill>
                  <a:srgbClr val="0900C0"/>
                </a:solidFill>
              </a:rPr>
              <a:t>rdf:Bag</a:t>
            </a:r>
            <a:r>
              <a:rPr lang="en-GB" sz="2400" smtClean="0"/>
              <a:t> an unordered container </a:t>
            </a:r>
          </a:p>
          <a:p>
            <a:pPr lvl="1" algn="just" eaLnBrk="1" hangingPunct="1">
              <a:lnSpc>
                <a:spcPct val="90000"/>
              </a:lnSpc>
              <a:buFont typeface="Wingdings" charset="2"/>
              <a:buChar char="q"/>
            </a:pPr>
            <a:r>
              <a:rPr lang="en-GB" sz="1800" smtClean="0"/>
              <a:t>E.g. members of the university library board, documents in a folder</a:t>
            </a:r>
            <a:endParaRPr lang="en-GB" sz="1800" b="1" smtClean="0"/>
          </a:p>
          <a:p>
            <a:pPr algn="just" eaLnBrk="1" hangingPunct="1">
              <a:lnSpc>
                <a:spcPct val="90000"/>
              </a:lnSpc>
              <a:buFont typeface="Wingdings" charset="2"/>
              <a:buChar char="q"/>
            </a:pPr>
            <a:r>
              <a:rPr lang="en-GB" sz="2400" smtClean="0">
                <a:solidFill>
                  <a:srgbClr val="0900C0"/>
                </a:solidFill>
              </a:rPr>
              <a:t>rdf:Seq</a:t>
            </a:r>
            <a:r>
              <a:rPr lang="en-GB" sz="2400" smtClean="0"/>
              <a:t> an ordered container </a:t>
            </a:r>
          </a:p>
          <a:p>
            <a:pPr lvl="1" algn="just" eaLnBrk="1" hangingPunct="1">
              <a:lnSpc>
                <a:spcPct val="90000"/>
              </a:lnSpc>
              <a:buFont typeface="Wingdings" charset="2"/>
              <a:buChar char="q"/>
            </a:pPr>
            <a:r>
              <a:rPr lang="en-GB" sz="2000" smtClean="0"/>
              <a:t>E.g. modules of a course, items on an agenda, an alphabetized list of staff members (order is imposed)</a:t>
            </a:r>
            <a:endParaRPr lang="en-GB" sz="2000" b="1" smtClean="0"/>
          </a:p>
          <a:p>
            <a:pPr algn="just" eaLnBrk="1" hangingPunct="1">
              <a:lnSpc>
                <a:spcPct val="90000"/>
              </a:lnSpc>
              <a:buFont typeface="Wingdings" charset="2"/>
              <a:buChar char="q"/>
            </a:pPr>
            <a:r>
              <a:rPr lang="en-GB" sz="2400" smtClean="0">
                <a:solidFill>
                  <a:srgbClr val="0900C0"/>
                </a:solidFill>
              </a:rPr>
              <a:t>rdf:Alt</a:t>
            </a:r>
            <a:r>
              <a:rPr lang="en-GB" sz="2400" smtClean="0"/>
              <a:t> a set of alternatives </a:t>
            </a:r>
          </a:p>
          <a:p>
            <a:pPr lvl="1" algn="just" eaLnBrk="1" hangingPunct="1">
              <a:lnSpc>
                <a:spcPct val="90000"/>
              </a:lnSpc>
              <a:buFont typeface="Wingdings" charset="2"/>
              <a:buChar char="q"/>
            </a:pPr>
            <a:r>
              <a:rPr lang="en-US" sz="2000" smtClean="0"/>
              <a:t>E.g., alternative (language) translations for the title of a book, or describing a list of alternative Internet sites at which a resource might be found, </a:t>
            </a:r>
          </a:p>
          <a:p>
            <a:pPr lvl="1" algn="just" eaLnBrk="1" hangingPunct="1">
              <a:lnSpc>
                <a:spcPct val="90000"/>
              </a:lnSpc>
              <a:buFont typeface="Wingdings" charset="2"/>
              <a:buChar char="q"/>
            </a:pPr>
            <a:r>
              <a:rPr lang="en-US" sz="2000" smtClean="0">
                <a:solidFill>
                  <a:srgbClr val="FF0000"/>
                </a:solidFill>
              </a:rPr>
              <a:t>Important</a:t>
            </a:r>
            <a:r>
              <a:rPr lang="en-US" sz="2000" smtClean="0"/>
              <a:t>: an application using a property whose value is an </a:t>
            </a:r>
            <a:r>
              <a:rPr lang="en-US" sz="2000" smtClean="0">
                <a:solidFill>
                  <a:srgbClr val="FF3300"/>
                </a:solidFill>
              </a:rPr>
              <a:t>Alt container</a:t>
            </a:r>
            <a:r>
              <a:rPr lang="en-US" sz="2000" smtClean="0"/>
              <a:t> should be aware that it can choose any one of the members of the group as appropriate</a:t>
            </a:r>
          </a:p>
          <a:p>
            <a:pPr algn="just" eaLnBrk="1" hangingPunct="1">
              <a:lnSpc>
                <a:spcPct val="90000"/>
              </a:lnSpc>
              <a:buFont typeface="Wingdings" charset="2"/>
              <a:buChar char="q"/>
            </a:pPr>
            <a:endParaRPr lang="en-US" sz="2000" smtClean="0">
              <a:solidFill>
                <a:srgbClr val="FF0000"/>
              </a:solidFill>
            </a:endParaRPr>
          </a:p>
          <a:p>
            <a:pPr algn="just" eaLnBrk="1" hangingPunct="1">
              <a:lnSpc>
                <a:spcPct val="90000"/>
              </a:lnSpc>
              <a:buFont typeface="Wingdings" charset="2"/>
              <a:buChar char="q"/>
            </a:pPr>
            <a:r>
              <a:rPr lang="en-US" sz="2000" smtClean="0">
                <a:solidFill>
                  <a:srgbClr val="FF0000"/>
                </a:solidFill>
              </a:rPr>
              <a:t>Important</a:t>
            </a:r>
            <a:r>
              <a:rPr lang="en-US" sz="2000" smtClean="0"/>
              <a:t>: describing a resource as being one of these types of containers, the </a:t>
            </a:r>
            <a:r>
              <a:rPr lang="en-US" sz="2000" smtClean="0">
                <a:solidFill>
                  <a:srgbClr val="FF3300"/>
                </a:solidFill>
              </a:rPr>
              <a:t>resource is given an rdf:type property</a:t>
            </a:r>
            <a:r>
              <a:rPr lang="en-US" sz="2000" smtClean="0"/>
              <a:t> whose value is one of the predefined resources rdf:Bag, rdf:Seq, or rdf:Alt (whichever is appropriate) </a:t>
            </a:r>
            <a:endParaRPr lang="en-US" sz="2300" smtClean="0"/>
          </a:p>
        </p:txBody>
      </p:sp>
      <p:sp>
        <p:nvSpPr>
          <p:cNvPr id="47108" name="Slide Number Placeholder 3"/>
          <p:cNvSpPr>
            <a:spLocks noGrp="1"/>
          </p:cNvSpPr>
          <p:nvPr>
            <p:ph type="sldNum" sz="quarter" idx="10"/>
          </p:nvPr>
        </p:nvSpPr>
        <p:spPr bwMode="auto">
          <a:noFill/>
          <a:ln>
            <a:miter lim="800000"/>
            <a:headEnd/>
            <a:tailEnd/>
          </a:ln>
        </p:spPr>
        <p:txBody>
          <a:bodyPr/>
          <a:lstStyle/>
          <a:p>
            <a:fld id="{A05056B1-B547-4C7E-B629-FB3A6B3116FA}" type="slidenum">
              <a:rPr lang="en-US"/>
              <a:pPr/>
              <a:t>28</a:t>
            </a:fld>
            <a:endParaRPr lang="en-US"/>
          </a:p>
        </p:txBody>
      </p:sp>
      <p:sp>
        <p:nvSpPr>
          <p:cNvPr id="47109" name="Rectangle 28"/>
          <p:cNvSpPr>
            <a:spLocks noChangeArrowheads="1"/>
          </p:cNvSpPr>
          <p:nvPr/>
        </p:nvSpPr>
        <p:spPr bwMode="auto">
          <a:xfrm>
            <a:off x="1671638" y="260350"/>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a:t>
            </a:r>
            <a:r>
              <a:rPr lang="en-US" sz="1200" b="1">
                <a:solidFill>
                  <a:srgbClr val="FF3300"/>
                </a:solidFill>
                <a:latin typeface="Arial" charset="0"/>
              </a:rPr>
              <a:t>CAPABILITIES</a:t>
            </a:r>
            <a:r>
              <a:rPr lang="en-US" sz="1200" b="1">
                <a:solidFill>
                  <a:schemeClr val="tx1"/>
                </a:solidFill>
                <a:latin typeface="Arial" charset="0"/>
              </a:rPr>
              <a:t> :: RDFSUMMARY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05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05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05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505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0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28</a:t>
            </a:r>
            <a:endParaRPr lang="el-GR" b="1"/>
          </a:p>
        </p:txBody>
      </p:sp>
      <p:sp>
        <p:nvSpPr>
          <p:cNvPr id="49155" name="AutoShape 2"/>
          <p:cNvSpPr>
            <a:spLocks noGrp="1" noChangeArrowheads="1"/>
          </p:cNvSpPr>
          <p:nvPr>
            <p:ph type="title"/>
          </p:nvPr>
        </p:nvSpPr>
        <p:spPr/>
        <p:txBody>
          <a:bodyPr/>
          <a:lstStyle/>
          <a:p>
            <a:pPr eaLnBrk="1" hangingPunct="1"/>
            <a:r>
              <a:rPr lang="en-US" dirty="0" smtClean="0"/>
              <a:t>Container (</a:t>
            </a:r>
            <a:r>
              <a:rPr lang="en-US" dirty="0" err="1" smtClean="0"/>
              <a:t>contd</a:t>
            </a:r>
            <a:r>
              <a:rPr lang="en-US" dirty="0" smtClean="0"/>
              <a:t>…4) </a:t>
            </a:r>
            <a:r>
              <a:rPr lang="el-GR" dirty="0" smtClean="0"/>
              <a:t> </a:t>
            </a:r>
            <a:endParaRPr lang="el-GR" dirty="0" smtClean="0"/>
          </a:p>
        </p:txBody>
      </p:sp>
      <p:sp>
        <p:nvSpPr>
          <p:cNvPr id="47126" name="TextBox 42"/>
          <p:cNvSpPr txBox="1">
            <a:spLocks noChangeArrowheads="1"/>
          </p:cNvSpPr>
          <p:nvPr/>
        </p:nvSpPr>
        <p:spPr bwMode="auto">
          <a:xfrm>
            <a:off x="508000" y="4724400"/>
            <a:ext cx="9072563" cy="2338388"/>
          </a:xfrm>
          <a:prstGeom prst="rect">
            <a:avLst/>
          </a:prstGeom>
          <a:noFill/>
          <a:ln w="9525">
            <a:noFill/>
            <a:miter lim="800000"/>
            <a:headEnd/>
            <a:tailEnd/>
          </a:ln>
        </p:spPr>
        <p:txBody>
          <a:bodyPr>
            <a:spAutoFit/>
          </a:bodyPr>
          <a:lstStyle/>
          <a:p>
            <a:r>
              <a:rPr lang="en-US" sz="2000" dirty="0">
                <a:solidFill>
                  <a:srgbClr val="FF0000"/>
                </a:solidFill>
              </a:rPr>
              <a:t>Triples</a:t>
            </a:r>
            <a:endParaRPr lang="en-US" sz="1900" dirty="0"/>
          </a:p>
          <a:p>
            <a:r>
              <a:rPr lang="en-US" sz="1800" dirty="0"/>
              <a:t>{http://disi.unitn.it/members/library/board_members</a:t>
            </a:r>
            <a:r>
              <a:rPr lang="en-US" sz="1800" dirty="0" smtClean="0"/>
              <a:t>,  </a:t>
            </a:r>
            <a:r>
              <a:rPr lang="en-US" sz="1800" dirty="0" err="1" smtClean="0"/>
              <a:t>mem:libraryBoardMemebers</a:t>
            </a:r>
            <a:r>
              <a:rPr lang="en-US" sz="1800" dirty="0"/>
              <a:t>, </a:t>
            </a:r>
            <a:r>
              <a:rPr lang="en-US" sz="1800" dirty="0" smtClean="0"/>
              <a:t> x</a:t>
            </a:r>
            <a:r>
              <a:rPr lang="en-US" sz="1800" dirty="0"/>
              <a:t>}</a:t>
            </a:r>
          </a:p>
          <a:p>
            <a:r>
              <a:rPr lang="en-US" sz="1800" dirty="0"/>
              <a:t>{x, rdf:_1, “J. </a:t>
            </a:r>
            <a:r>
              <a:rPr lang="en-US" sz="1800" dirty="0" err="1"/>
              <a:t>kaiser</a:t>
            </a:r>
            <a:r>
              <a:rPr lang="en-US" sz="1800" dirty="0"/>
              <a:t>”}</a:t>
            </a:r>
          </a:p>
          <a:p>
            <a:r>
              <a:rPr lang="en-US" sz="1800" dirty="0"/>
              <a:t>{x, rdf:_2, “V. </a:t>
            </a:r>
            <a:r>
              <a:rPr lang="en-US" sz="1800" dirty="0" err="1"/>
              <a:t>Verma</a:t>
            </a:r>
            <a:r>
              <a:rPr lang="en-US" sz="1800" dirty="0"/>
              <a:t>”}</a:t>
            </a:r>
          </a:p>
          <a:p>
            <a:r>
              <a:rPr lang="en-US" sz="1800" dirty="0"/>
              <a:t>{x, rdf:_3, “J. </a:t>
            </a:r>
            <a:r>
              <a:rPr lang="en-US" sz="1800" dirty="0" err="1"/>
              <a:t>Sarkhel</a:t>
            </a:r>
            <a:r>
              <a:rPr lang="en-US" sz="1800" dirty="0"/>
              <a:t>”}</a:t>
            </a:r>
          </a:p>
          <a:p>
            <a:r>
              <a:rPr lang="en-US" sz="1800" dirty="0"/>
              <a:t>{x, rdf:_4, “S. </a:t>
            </a:r>
            <a:r>
              <a:rPr lang="en-US" sz="1800" dirty="0" err="1"/>
              <a:t>Sukla</a:t>
            </a:r>
            <a:r>
              <a:rPr lang="en-US" sz="1800" dirty="0"/>
              <a:t>”}</a:t>
            </a:r>
          </a:p>
          <a:p>
            <a:r>
              <a:rPr lang="en-US" sz="1800" dirty="0"/>
              <a:t>{x, rdf:_5, “D. Madalli”}</a:t>
            </a:r>
          </a:p>
          <a:p>
            <a:r>
              <a:rPr lang="en-US" sz="1800" dirty="0"/>
              <a:t>{x, </a:t>
            </a:r>
            <a:r>
              <a:rPr lang="en-US" sz="1800" dirty="0" err="1"/>
              <a:t>rdf:type</a:t>
            </a:r>
            <a:r>
              <a:rPr lang="en-US" sz="1800" dirty="0"/>
              <a:t>, </a:t>
            </a:r>
            <a:r>
              <a:rPr lang="en-US" sz="1800" dirty="0" err="1"/>
              <a:t>rdf:bag</a:t>
            </a:r>
            <a:r>
              <a:rPr lang="en-US" sz="1800" dirty="0"/>
              <a:t>}</a:t>
            </a:r>
          </a:p>
        </p:txBody>
      </p:sp>
      <p:grpSp>
        <p:nvGrpSpPr>
          <p:cNvPr id="49157" name="Group 30"/>
          <p:cNvGrpSpPr>
            <a:grpSpLocks/>
          </p:cNvGrpSpPr>
          <p:nvPr/>
        </p:nvGrpSpPr>
        <p:grpSpPr bwMode="auto">
          <a:xfrm>
            <a:off x="2365375" y="1512888"/>
            <a:ext cx="5786459" cy="3103562"/>
            <a:chOff x="2365375" y="1512888"/>
            <a:chExt cx="5786459" cy="3103562"/>
          </a:xfrm>
        </p:grpSpPr>
        <p:sp>
          <p:nvSpPr>
            <p:cNvPr id="6" name="Oval 5"/>
            <p:cNvSpPr/>
            <p:nvPr/>
          </p:nvSpPr>
          <p:spPr bwMode="auto">
            <a:xfrm>
              <a:off x="2643188" y="1512888"/>
              <a:ext cx="3833812" cy="6048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160" name="TextBox 7"/>
            <p:cNvSpPr txBox="1">
              <a:spLocks noChangeArrowheads="1"/>
            </p:cNvSpPr>
            <p:nvPr/>
          </p:nvSpPr>
          <p:spPr bwMode="auto">
            <a:xfrm>
              <a:off x="2903100" y="1632013"/>
              <a:ext cx="3343282" cy="461665"/>
            </a:xfrm>
            <a:prstGeom prst="rect">
              <a:avLst/>
            </a:prstGeom>
            <a:noFill/>
            <a:ln w="9525">
              <a:noFill/>
              <a:miter lim="800000"/>
              <a:headEnd/>
              <a:tailEnd/>
            </a:ln>
          </p:spPr>
          <p:txBody>
            <a:bodyPr>
              <a:spAutoFit/>
            </a:bodyPr>
            <a:lstStyle/>
            <a:p>
              <a:pPr algn="ctr"/>
              <a:r>
                <a:rPr lang="en-US" sz="1200">
                  <a:solidFill>
                    <a:schemeClr val="tx1"/>
                  </a:solidFill>
                </a:rPr>
                <a:t>http://www.disi.unitn.it/members/library/board_members</a:t>
              </a:r>
            </a:p>
          </p:txBody>
        </p:sp>
        <p:sp>
          <p:nvSpPr>
            <p:cNvPr id="49161" name="TextBox 10"/>
            <p:cNvSpPr txBox="1">
              <a:spLocks noChangeArrowheads="1"/>
            </p:cNvSpPr>
            <p:nvPr/>
          </p:nvSpPr>
          <p:spPr bwMode="auto">
            <a:xfrm>
              <a:off x="5580063" y="2309813"/>
              <a:ext cx="709612" cy="276225"/>
            </a:xfrm>
            <a:prstGeom prst="rect">
              <a:avLst/>
            </a:prstGeom>
            <a:noFill/>
            <a:ln w="9525">
              <a:noFill/>
              <a:miter lim="800000"/>
              <a:headEnd/>
              <a:tailEnd/>
            </a:ln>
          </p:spPr>
          <p:txBody>
            <a:bodyPr>
              <a:spAutoFit/>
            </a:bodyPr>
            <a:lstStyle/>
            <a:p>
              <a:pPr algn="ctr"/>
              <a:r>
                <a:rPr lang="en-US" sz="1200"/>
                <a:t>rdf:type</a:t>
              </a:r>
            </a:p>
          </p:txBody>
        </p:sp>
        <p:sp>
          <p:nvSpPr>
            <p:cNvPr id="9" name="Oval 8"/>
            <p:cNvSpPr/>
            <p:nvPr/>
          </p:nvSpPr>
          <p:spPr bwMode="auto">
            <a:xfrm>
              <a:off x="3865563" y="2560638"/>
              <a:ext cx="12954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1" name="Straight Arrow Connector 10"/>
            <p:cNvCxnSpPr/>
            <p:nvPr/>
          </p:nvCxnSpPr>
          <p:spPr bwMode="auto">
            <a:xfrm rot="10800000" flipV="1">
              <a:off x="3236913" y="2924175"/>
              <a:ext cx="781050" cy="642938"/>
            </a:xfrm>
            <a:prstGeom prst="straightConnector1">
              <a:avLst/>
            </a:prstGeom>
            <a:ln>
              <a:solidFill>
                <a:srgbClr val="00000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bwMode="auto">
            <a:xfrm rot="16200000" flipH="1">
              <a:off x="4222750" y="3309938"/>
              <a:ext cx="642937" cy="71438"/>
            </a:xfrm>
            <a:prstGeom prst="straightConnector1">
              <a:avLst/>
            </a:prstGeom>
            <a:ln>
              <a:solidFill>
                <a:srgbClr val="000000"/>
              </a:solidFill>
              <a:tailEnd type="triangle" w="med" len="med"/>
            </a:ln>
          </p:spPr>
          <p:style>
            <a:lnRef idx="1">
              <a:schemeClr val="accent1"/>
            </a:lnRef>
            <a:fillRef idx="0">
              <a:schemeClr val="accent1"/>
            </a:fillRef>
            <a:effectRef idx="0">
              <a:schemeClr val="accent1"/>
            </a:effectRef>
            <a:fontRef idx="minor">
              <a:schemeClr val="tx1"/>
            </a:fontRef>
          </p:style>
        </p:cxnSp>
        <p:sp>
          <p:nvSpPr>
            <p:cNvPr id="49165" name="TextBox 10"/>
            <p:cNvSpPr txBox="1">
              <a:spLocks noChangeArrowheads="1"/>
            </p:cNvSpPr>
            <p:nvPr/>
          </p:nvSpPr>
          <p:spPr bwMode="auto">
            <a:xfrm>
              <a:off x="2928938" y="3048000"/>
              <a:ext cx="714375" cy="276225"/>
            </a:xfrm>
            <a:prstGeom prst="rect">
              <a:avLst/>
            </a:prstGeom>
            <a:noFill/>
            <a:ln w="9525">
              <a:noFill/>
              <a:miter lim="800000"/>
              <a:headEnd/>
              <a:tailEnd/>
            </a:ln>
          </p:spPr>
          <p:txBody>
            <a:bodyPr>
              <a:spAutoFit/>
            </a:bodyPr>
            <a:lstStyle/>
            <a:p>
              <a:pPr algn="ctr"/>
              <a:r>
                <a:rPr lang="en-US" sz="1200"/>
                <a:t>rdf:_1</a:t>
              </a:r>
            </a:p>
          </p:txBody>
        </p:sp>
        <p:sp>
          <p:nvSpPr>
            <p:cNvPr id="49166" name="TextBox 10"/>
            <p:cNvSpPr txBox="1">
              <a:spLocks noChangeArrowheads="1"/>
            </p:cNvSpPr>
            <p:nvPr/>
          </p:nvSpPr>
          <p:spPr bwMode="auto">
            <a:xfrm>
              <a:off x="4465638" y="3167063"/>
              <a:ext cx="714375" cy="276225"/>
            </a:xfrm>
            <a:prstGeom prst="rect">
              <a:avLst/>
            </a:prstGeom>
            <a:noFill/>
            <a:ln w="9525">
              <a:noFill/>
              <a:miter lim="800000"/>
              <a:headEnd/>
              <a:tailEnd/>
            </a:ln>
          </p:spPr>
          <p:txBody>
            <a:bodyPr>
              <a:spAutoFit/>
            </a:bodyPr>
            <a:lstStyle/>
            <a:p>
              <a:pPr algn="ctr"/>
              <a:r>
                <a:rPr lang="en-US" sz="1200"/>
                <a:t>rdf:_3</a:t>
              </a:r>
            </a:p>
          </p:txBody>
        </p:sp>
        <p:sp>
          <p:nvSpPr>
            <p:cNvPr id="49167" name="TextBox 7"/>
            <p:cNvSpPr txBox="1">
              <a:spLocks noChangeArrowheads="1"/>
            </p:cNvSpPr>
            <p:nvPr/>
          </p:nvSpPr>
          <p:spPr bwMode="auto">
            <a:xfrm>
              <a:off x="2651125" y="3571875"/>
              <a:ext cx="942975" cy="277813"/>
            </a:xfrm>
            <a:prstGeom prst="rect">
              <a:avLst/>
            </a:prstGeom>
            <a:noFill/>
            <a:ln w="9525">
              <a:solidFill>
                <a:schemeClr val="tx1"/>
              </a:solidFill>
              <a:miter lim="800000"/>
              <a:headEnd/>
              <a:tailEnd/>
            </a:ln>
          </p:spPr>
          <p:txBody>
            <a:bodyPr>
              <a:spAutoFit/>
            </a:bodyPr>
            <a:lstStyle/>
            <a:p>
              <a:pPr algn="ctr"/>
              <a:r>
                <a:rPr lang="en-US" sz="1200">
                  <a:solidFill>
                    <a:schemeClr val="tx1"/>
                  </a:solidFill>
                </a:rPr>
                <a:t>J. Kaiser</a:t>
              </a:r>
            </a:p>
          </p:txBody>
        </p:sp>
        <p:sp>
          <p:nvSpPr>
            <p:cNvPr id="49168" name="TextBox 7"/>
            <p:cNvSpPr txBox="1">
              <a:spLocks noChangeArrowheads="1"/>
            </p:cNvSpPr>
            <p:nvPr/>
          </p:nvSpPr>
          <p:spPr bwMode="auto">
            <a:xfrm>
              <a:off x="4122738" y="3678238"/>
              <a:ext cx="941387" cy="277812"/>
            </a:xfrm>
            <a:prstGeom prst="rect">
              <a:avLst/>
            </a:prstGeom>
            <a:noFill/>
            <a:ln w="9525">
              <a:solidFill>
                <a:schemeClr val="tx1"/>
              </a:solidFill>
              <a:miter lim="800000"/>
              <a:headEnd/>
              <a:tailEnd/>
            </a:ln>
          </p:spPr>
          <p:txBody>
            <a:bodyPr>
              <a:spAutoFit/>
            </a:bodyPr>
            <a:lstStyle/>
            <a:p>
              <a:pPr algn="ctr"/>
              <a:r>
                <a:rPr lang="en-US" sz="1200">
                  <a:solidFill>
                    <a:schemeClr val="tx1"/>
                  </a:solidFill>
                </a:rPr>
                <a:t>J. Sarkhel</a:t>
              </a:r>
            </a:p>
          </p:txBody>
        </p:sp>
        <p:sp>
          <p:nvSpPr>
            <p:cNvPr id="49169" name="TextBox 7"/>
            <p:cNvSpPr txBox="1">
              <a:spLocks noChangeArrowheads="1"/>
            </p:cNvSpPr>
            <p:nvPr/>
          </p:nvSpPr>
          <p:spPr bwMode="auto">
            <a:xfrm>
              <a:off x="5548313" y="3468688"/>
              <a:ext cx="941387" cy="276225"/>
            </a:xfrm>
            <a:prstGeom prst="rect">
              <a:avLst/>
            </a:prstGeom>
            <a:noFill/>
            <a:ln w="9525">
              <a:solidFill>
                <a:schemeClr val="tx1"/>
              </a:solidFill>
              <a:miter lim="800000"/>
              <a:headEnd/>
              <a:tailEnd/>
            </a:ln>
          </p:spPr>
          <p:txBody>
            <a:bodyPr>
              <a:spAutoFit/>
            </a:bodyPr>
            <a:lstStyle/>
            <a:p>
              <a:pPr algn="ctr"/>
              <a:r>
                <a:rPr lang="en-US" sz="1200">
                  <a:solidFill>
                    <a:schemeClr val="tx1"/>
                  </a:solidFill>
                </a:rPr>
                <a:t>D. Madalli</a:t>
              </a:r>
            </a:p>
          </p:txBody>
        </p:sp>
        <p:cxnSp>
          <p:nvCxnSpPr>
            <p:cNvPr id="26" name="Straight Arrow Connector 25"/>
            <p:cNvCxnSpPr/>
            <p:nvPr/>
          </p:nvCxnSpPr>
          <p:spPr bwMode="auto">
            <a:xfrm>
              <a:off x="5080000" y="2881313"/>
              <a:ext cx="785813" cy="57150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bwMode="auto">
            <a:xfrm rot="16200000" flipH="1">
              <a:off x="4316413" y="2325687"/>
              <a:ext cx="465138" cy="4763"/>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49172" name="TextBox 10"/>
            <p:cNvSpPr txBox="1">
              <a:spLocks noChangeArrowheads="1"/>
            </p:cNvSpPr>
            <p:nvPr/>
          </p:nvSpPr>
          <p:spPr bwMode="auto">
            <a:xfrm>
              <a:off x="5437188" y="2952750"/>
              <a:ext cx="714375" cy="276225"/>
            </a:xfrm>
            <a:prstGeom prst="rect">
              <a:avLst/>
            </a:prstGeom>
            <a:noFill/>
            <a:ln w="9525">
              <a:noFill/>
              <a:miter lim="800000"/>
              <a:headEnd/>
              <a:tailEnd/>
            </a:ln>
          </p:spPr>
          <p:txBody>
            <a:bodyPr>
              <a:spAutoFit/>
            </a:bodyPr>
            <a:lstStyle/>
            <a:p>
              <a:pPr algn="ctr"/>
              <a:r>
                <a:rPr lang="en-US" sz="1200"/>
                <a:t>rdf:_5</a:t>
              </a:r>
            </a:p>
          </p:txBody>
        </p:sp>
        <p:sp>
          <p:nvSpPr>
            <p:cNvPr id="35" name="Oval 34"/>
            <p:cNvSpPr/>
            <p:nvPr/>
          </p:nvSpPr>
          <p:spPr bwMode="auto">
            <a:xfrm>
              <a:off x="6783388" y="2508250"/>
              <a:ext cx="1368446"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7" name="Straight Arrow Connector 36"/>
            <p:cNvCxnSpPr>
              <a:endCxn id="35" idx="2"/>
            </p:cNvCxnSpPr>
            <p:nvPr/>
          </p:nvCxnSpPr>
          <p:spPr bwMode="auto">
            <a:xfrm flipV="1">
              <a:off x="5149850" y="2736850"/>
              <a:ext cx="1633538" cy="17464"/>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49175" name="TextBox 10"/>
            <p:cNvSpPr txBox="1">
              <a:spLocks noChangeArrowheads="1"/>
            </p:cNvSpPr>
            <p:nvPr/>
          </p:nvSpPr>
          <p:spPr bwMode="auto">
            <a:xfrm>
              <a:off x="7080250" y="2595563"/>
              <a:ext cx="857270" cy="285743"/>
            </a:xfrm>
            <a:prstGeom prst="rect">
              <a:avLst/>
            </a:prstGeom>
            <a:noFill/>
            <a:ln w="9525">
              <a:noFill/>
              <a:miter lim="800000"/>
              <a:headEnd/>
              <a:tailEnd/>
            </a:ln>
          </p:spPr>
          <p:txBody>
            <a:bodyPr wrap="square">
              <a:spAutoFit/>
            </a:bodyPr>
            <a:lstStyle/>
            <a:p>
              <a:pPr algn="ctr"/>
              <a:r>
                <a:rPr lang="en-US" sz="1200" dirty="0" err="1" smtClean="0"/>
                <a:t>rdf:Bag</a:t>
              </a:r>
              <a:endParaRPr lang="en-US" sz="1200" dirty="0"/>
            </a:p>
          </p:txBody>
        </p:sp>
        <p:sp>
          <p:nvSpPr>
            <p:cNvPr id="49176" name="TextBox 10"/>
            <p:cNvSpPr txBox="1">
              <a:spLocks noChangeArrowheads="1"/>
            </p:cNvSpPr>
            <p:nvPr/>
          </p:nvSpPr>
          <p:spPr bwMode="auto">
            <a:xfrm>
              <a:off x="2365375" y="2166938"/>
              <a:ext cx="2066925" cy="276225"/>
            </a:xfrm>
            <a:prstGeom prst="rect">
              <a:avLst/>
            </a:prstGeom>
            <a:noFill/>
            <a:ln w="9525">
              <a:noFill/>
              <a:miter lim="800000"/>
              <a:headEnd/>
              <a:tailEnd/>
            </a:ln>
          </p:spPr>
          <p:txBody>
            <a:bodyPr>
              <a:spAutoFit/>
            </a:bodyPr>
            <a:lstStyle/>
            <a:p>
              <a:pPr algn="ctr"/>
              <a:r>
                <a:rPr lang="en-US" sz="1200"/>
                <a:t>mem:libraryBoardMembers</a:t>
              </a:r>
            </a:p>
          </p:txBody>
        </p:sp>
        <p:cxnSp>
          <p:nvCxnSpPr>
            <p:cNvPr id="24" name="Straight Arrow Connector 23"/>
            <p:cNvCxnSpPr/>
            <p:nvPr/>
          </p:nvCxnSpPr>
          <p:spPr bwMode="auto">
            <a:xfrm rot="5400000">
              <a:off x="3178175" y="3175000"/>
              <a:ext cx="1289050" cy="914400"/>
            </a:xfrm>
            <a:prstGeom prst="straightConnector1">
              <a:avLst/>
            </a:prstGeom>
            <a:ln>
              <a:solidFill>
                <a:srgbClr val="000000"/>
              </a:solidFill>
              <a:tailEnd type="triangle" w="med" len="med"/>
            </a:ln>
          </p:spPr>
          <p:style>
            <a:lnRef idx="1">
              <a:schemeClr val="accent1"/>
            </a:lnRef>
            <a:fillRef idx="0">
              <a:schemeClr val="accent1"/>
            </a:fillRef>
            <a:effectRef idx="0">
              <a:schemeClr val="accent1"/>
            </a:effectRef>
            <a:fontRef idx="minor">
              <a:schemeClr val="tx1"/>
            </a:fontRef>
          </p:style>
        </p:cxnSp>
        <p:sp>
          <p:nvSpPr>
            <p:cNvPr id="49178" name="TextBox 10"/>
            <p:cNvSpPr txBox="1">
              <a:spLocks noChangeArrowheads="1"/>
            </p:cNvSpPr>
            <p:nvPr/>
          </p:nvSpPr>
          <p:spPr bwMode="auto">
            <a:xfrm>
              <a:off x="3722688" y="3167063"/>
              <a:ext cx="714375" cy="276225"/>
            </a:xfrm>
            <a:prstGeom prst="rect">
              <a:avLst/>
            </a:prstGeom>
            <a:noFill/>
            <a:ln w="9525">
              <a:noFill/>
              <a:miter lim="800000"/>
              <a:headEnd/>
              <a:tailEnd/>
            </a:ln>
          </p:spPr>
          <p:txBody>
            <a:bodyPr>
              <a:spAutoFit/>
            </a:bodyPr>
            <a:lstStyle/>
            <a:p>
              <a:pPr algn="ctr"/>
              <a:r>
                <a:rPr lang="en-US" sz="1200"/>
                <a:t>rdf:_2</a:t>
              </a:r>
            </a:p>
          </p:txBody>
        </p:sp>
        <p:sp>
          <p:nvSpPr>
            <p:cNvPr id="49179" name="TextBox 7"/>
            <p:cNvSpPr txBox="1">
              <a:spLocks noChangeArrowheads="1"/>
            </p:cNvSpPr>
            <p:nvPr/>
          </p:nvSpPr>
          <p:spPr bwMode="auto">
            <a:xfrm>
              <a:off x="2722563" y="4270375"/>
              <a:ext cx="942975" cy="277813"/>
            </a:xfrm>
            <a:prstGeom prst="rect">
              <a:avLst/>
            </a:prstGeom>
            <a:noFill/>
            <a:ln w="9525">
              <a:solidFill>
                <a:schemeClr val="tx1"/>
              </a:solidFill>
              <a:miter lim="800000"/>
              <a:headEnd/>
              <a:tailEnd/>
            </a:ln>
          </p:spPr>
          <p:txBody>
            <a:bodyPr>
              <a:spAutoFit/>
            </a:bodyPr>
            <a:lstStyle/>
            <a:p>
              <a:pPr algn="ctr"/>
              <a:r>
                <a:rPr lang="en-US" sz="1200">
                  <a:solidFill>
                    <a:schemeClr val="tx1"/>
                  </a:solidFill>
                </a:rPr>
                <a:t>V. Verma</a:t>
              </a:r>
            </a:p>
          </p:txBody>
        </p:sp>
        <p:cxnSp>
          <p:nvCxnSpPr>
            <p:cNvPr id="30" name="Straight Arrow Connector 29"/>
            <p:cNvCxnSpPr>
              <a:stCxn id="9" idx="5"/>
              <a:endCxn id="49182" idx="0"/>
            </p:cNvCxnSpPr>
            <p:nvPr/>
          </p:nvCxnSpPr>
          <p:spPr bwMode="auto">
            <a:xfrm rot="16200000" flipH="1">
              <a:off x="4571206" y="3350420"/>
              <a:ext cx="1387475" cy="588962"/>
            </a:xfrm>
            <a:prstGeom prst="straightConnector1">
              <a:avLst/>
            </a:prstGeom>
            <a:ln>
              <a:solidFill>
                <a:srgbClr val="000000"/>
              </a:solidFill>
              <a:tailEnd type="triangle" w="med" len="med"/>
            </a:ln>
          </p:spPr>
          <p:style>
            <a:lnRef idx="1">
              <a:schemeClr val="accent1"/>
            </a:lnRef>
            <a:fillRef idx="0">
              <a:schemeClr val="accent1"/>
            </a:fillRef>
            <a:effectRef idx="0">
              <a:schemeClr val="accent1"/>
            </a:effectRef>
            <a:fontRef idx="minor">
              <a:schemeClr val="tx1"/>
            </a:fontRef>
          </p:style>
        </p:cxnSp>
        <p:sp>
          <p:nvSpPr>
            <p:cNvPr id="49181" name="TextBox 10"/>
            <p:cNvSpPr txBox="1">
              <a:spLocks noChangeArrowheads="1"/>
            </p:cNvSpPr>
            <p:nvPr/>
          </p:nvSpPr>
          <p:spPr bwMode="auto">
            <a:xfrm>
              <a:off x="5238750" y="3895725"/>
              <a:ext cx="714375" cy="276225"/>
            </a:xfrm>
            <a:prstGeom prst="rect">
              <a:avLst/>
            </a:prstGeom>
            <a:noFill/>
            <a:ln w="9525">
              <a:noFill/>
              <a:miter lim="800000"/>
              <a:headEnd/>
              <a:tailEnd/>
            </a:ln>
          </p:spPr>
          <p:txBody>
            <a:bodyPr>
              <a:spAutoFit/>
            </a:bodyPr>
            <a:lstStyle/>
            <a:p>
              <a:pPr algn="ctr"/>
              <a:r>
                <a:rPr lang="en-US" sz="1200"/>
                <a:t>rdf:_4</a:t>
              </a:r>
            </a:p>
          </p:txBody>
        </p:sp>
        <p:sp>
          <p:nvSpPr>
            <p:cNvPr id="49182" name="TextBox 7"/>
            <p:cNvSpPr txBox="1">
              <a:spLocks noChangeArrowheads="1"/>
            </p:cNvSpPr>
            <p:nvPr/>
          </p:nvSpPr>
          <p:spPr bwMode="auto">
            <a:xfrm>
              <a:off x="5087938" y="4338638"/>
              <a:ext cx="942975" cy="277812"/>
            </a:xfrm>
            <a:prstGeom prst="rect">
              <a:avLst/>
            </a:prstGeom>
            <a:noFill/>
            <a:ln w="9525">
              <a:solidFill>
                <a:schemeClr val="tx1"/>
              </a:solidFill>
              <a:miter lim="800000"/>
              <a:headEnd/>
              <a:tailEnd/>
            </a:ln>
          </p:spPr>
          <p:txBody>
            <a:bodyPr>
              <a:spAutoFit/>
            </a:bodyPr>
            <a:lstStyle/>
            <a:p>
              <a:pPr algn="ctr"/>
              <a:r>
                <a:rPr lang="en-US" sz="1200">
                  <a:solidFill>
                    <a:schemeClr val="tx1"/>
                  </a:solidFill>
                </a:rPr>
                <a:t>S. Sukla</a:t>
              </a:r>
            </a:p>
          </p:txBody>
        </p:sp>
      </p:grpSp>
      <p:sp>
        <p:nvSpPr>
          <p:cNvPr id="49158" name="Rectangle 28"/>
          <p:cNvSpPr>
            <a:spLocks noChangeArrowheads="1"/>
          </p:cNvSpPr>
          <p:nvPr/>
        </p:nvSpPr>
        <p:spPr bwMode="auto">
          <a:xfrm>
            <a:off x="1695450" y="249238"/>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a:t>
            </a:r>
            <a:r>
              <a:rPr lang="en-US" sz="1200" b="1">
                <a:solidFill>
                  <a:srgbClr val="FF3300"/>
                </a:solidFill>
                <a:latin typeface="Arial" charset="0"/>
              </a:rPr>
              <a:t>CAPABILITIES</a:t>
            </a:r>
            <a:r>
              <a:rPr lang="en-US" sz="1200" b="1">
                <a:solidFill>
                  <a:schemeClr val="tx1"/>
                </a:solidFill>
                <a:latin typeface="Arial" charset="0"/>
              </a:rPr>
              <a:t> :: RDFSUMMARY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26"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Introduction</a:t>
            </a:r>
            <a:endParaRPr lang="en-US" dirty="0" smtClean="0"/>
          </a:p>
        </p:txBody>
      </p:sp>
      <p:sp>
        <p:nvSpPr>
          <p:cNvPr id="9219" name="Rectangle 3"/>
          <p:cNvSpPr>
            <a:spLocks noGrp="1" noChangeArrowheads="1"/>
          </p:cNvSpPr>
          <p:nvPr>
            <p:ph type="body" idx="1"/>
          </p:nvPr>
        </p:nvSpPr>
        <p:spPr>
          <a:xfrm>
            <a:off x="508000" y="1306638"/>
            <a:ext cx="9286908" cy="5670572"/>
          </a:xfrm>
        </p:spPr>
        <p:txBody>
          <a:bodyPr/>
          <a:lstStyle/>
          <a:p>
            <a:pPr>
              <a:buFont typeface="Wingdings" charset="2"/>
              <a:buChar char="q"/>
            </a:pPr>
            <a:r>
              <a:rPr lang="en-US" sz="2600" dirty="0" smtClean="0"/>
              <a:t>Web &amp; Semantic Web</a:t>
            </a:r>
          </a:p>
          <a:p>
            <a:pPr>
              <a:buFont typeface="Wingdings" charset="2"/>
              <a:buChar char="q"/>
            </a:pPr>
            <a:endParaRPr lang="en-US" sz="200" dirty="0" smtClean="0"/>
          </a:p>
          <a:p>
            <a:pPr>
              <a:buFont typeface="Wingdings" charset="2"/>
              <a:buChar char="q"/>
            </a:pPr>
            <a:r>
              <a:rPr lang="en-US" sz="2600" dirty="0" smtClean="0"/>
              <a:t>“machine readable” metadata </a:t>
            </a:r>
          </a:p>
          <a:p>
            <a:pPr lvl="1">
              <a:buFont typeface="Wingdings" charset="2"/>
              <a:buChar char="q"/>
            </a:pPr>
            <a:r>
              <a:rPr lang="en-US" sz="2200" dirty="0" smtClean="0"/>
              <a:t>E.g., Dublin Core (DC), MARC 21 (</a:t>
            </a:r>
            <a:r>
              <a:rPr lang="en-US" sz="2200" dirty="0" err="1" smtClean="0"/>
              <a:t>MAchine</a:t>
            </a:r>
            <a:r>
              <a:rPr lang="en-US" sz="2200" dirty="0" smtClean="0"/>
              <a:t> Readable Catalogue), Metadata Encoding and Transmission Standard (METS), Learning Object Management (LOM), etc.</a:t>
            </a:r>
          </a:p>
          <a:p>
            <a:pPr>
              <a:buFont typeface="Wingdings" charset="2"/>
              <a:buChar char="q"/>
            </a:pPr>
            <a:endParaRPr lang="en-US" sz="200" dirty="0" smtClean="0"/>
          </a:p>
          <a:p>
            <a:pPr>
              <a:buFont typeface="Wingdings" charset="2"/>
              <a:buChar char="q"/>
            </a:pPr>
            <a:r>
              <a:rPr lang="en-US" sz="2600" dirty="0" smtClean="0"/>
              <a:t>Ontology</a:t>
            </a:r>
          </a:p>
          <a:p>
            <a:pPr>
              <a:buFont typeface="Wingdings" charset="2"/>
              <a:buChar char="q"/>
            </a:pPr>
            <a:endParaRPr lang="en-US" sz="200" dirty="0" smtClean="0"/>
          </a:p>
          <a:p>
            <a:pPr>
              <a:buFont typeface="Wingdings" charset="2"/>
              <a:buChar char="q"/>
            </a:pPr>
            <a:r>
              <a:rPr lang="en-US" sz="2600" dirty="0" smtClean="0"/>
              <a:t>Languages</a:t>
            </a:r>
          </a:p>
          <a:p>
            <a:pPr lvl="1">
              <a:buFont typeface="Wingdings" charset="2"/>
              <a:buChar char="q"/>
            </a:pPr>
            <a:r>
              <a:rPr lang="en-US" sz="2200" dirty="0" smtClean="0"/>
              <a:t>HTML</a:t>
            </a:r>
          </a:p>
          <a:p>
            <a:pPr lvl="1">
              <a:buFont typeface="Wingdings" charset="2"/>
              <a:buChar char="q"/>
            </a:pPr>
            <a:r>
              <a:rPr lang="en-US" sz="2200" dirty="0" smtClean="0"/>
              <a:t>XML &amp; XML Schema (XMLS)</a:t>
            </a:r>
          </a:p>
          <a:p>
            <a:pPr lvl="1">
              <a:buFont typeface="Wingdings" charset="2"/>
              <a:buChar char="q"/>
            </a:pPr>
            <a:r>
              <a:rPr lang="en-US" sz="2200" dirty="0" smtClean="0"/>
              <a:t>RDF &amp; RDF Schema (RDFS)</a:t>
            </a:r>
          </a:p>
          <a:p>
            <a:pPr lvl="1">
              <a:buFont typeface="Wingdings" charset="2"/>
              <a:buChar char="q"/>
            </a:pPr>
            <a:r>
              <a:rPr lang="en-US" sz="2200" dirty="0" smtClean="0"/>
              <a:t>OWL 1 / OWL 2</a:t>
            </a:r>
          </a:p>
          <a:p>
            <a:pPr lvl="1">
              <a:buFont typeface="Wingdings" charset="2"/>
              <a:buChar char="q"/>
            </a:pPr>
            <a:endParaRPr lang="en-US" sz="200" dirty="0" smtClean="0"/>
          </a:p>
          <a:p>
            <a:pPr lvl="1">
              <a:buFont typeface="Wingdings" charset="2"/>
              <a:buChar char="q"/>
            </a:pPr>
            <a:r>
              <a:rPr lang="en-US" sz="2200" dirty="0" smtClean="0"/>
              <a:t>Simple Knowledge Organization System (SKOS)</a:t>
            </a:r>
          </a:p>
        </p:txBody>
      </p:sp>
      <p:sp>
        <p:nvSpPr>
          <p:cNvPr id="17412" name="Rectangle 28"/>
          <p:cNvSpPr>
            <a:spLocks noChangeArrowheads="1"/>
          </p:cNvSpPr>
          <p:nvPr/>
        </p:nvSpPr>
        <p:spPr bwMode="auto">
          <a:xfrm>
            <a:off x="1901825" y="260350"/>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rgbClr val="FF3300"/>
                </a:solidFill>
                <a:latin typeface="Arial" charset="0"/>
              </a:rPr>
              <a:t>INTRODUCTION</a:t>
            </a:r>
            <a:r>
              <a:rPr lang="en-US" sz="1200" b="1">
                <a:solidFill>
                  <a:schemeClr val="tx1"/>
                </a:solidFill>
                <a:latin typeface="Arial" charset="0"/>
              </a:rPr>
              <a:t> ::  FUNDAMENTALS :: SYNTAX :: CAPABILITIES :: RDFSUMMARY :: RDFS :: RDFS SUMMARY </a:t>
            </a:r>
          </a:p>
        </p:txBody>
      </p:sp>
      <p:sp>
        <p:nvSpPr>
          <p:cNvPr id="17414" name="Slide Number Placeholder 8"/>
          <p:cNvSpPr txBox="1">
            <a:spLocks noGrp="1"/>
          </p:cNvSpPr>
          <p:nvPr/>
        </p:nvSpPr>
        <p:spPr bwMode="auto">
          <a:xfrm>
            <a:off x="681038" y="7062788"/>
            <a:ext cx="2200275" cy="406400"/>
          </a:xfrm>
          <a:prstGeom prst="rect">
            <a:avLst/>
          </a:prstGeom>
          <a:noFill/>
          <a:ln w="9525">
            <a:noFill/>
            <a:miter lim="800000"/>
            <a:headEnd/>
            <a:tailEnd/>
          </a:ln>
        </p:spPr>
        <p:txBody>
          <a:bodyPr lIns="101599" tIns="50799" rIns="101599" bIns="50799"/>
          <a:lstStyle/>
          <a:p>
            <a:fld id="{7322E16C-B490-473D-B51E-B0D525638B05}" type="slidenum">
              <a:rPr lang="en-US" sz="1600" b="1">
                <a:solidFill>
                  <a:schemeClr val="tx2"/>
                </a:solidFill>
              </a:rPr>
              <a:pPr/>
              <a:t>3</a:t>
            </a:fld>
            <a:endParaRPr lang="en-US" sz="1600" b="1">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1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21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219">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9219">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9219">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921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2" autoUpdateAnimBg="0"/>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bwMode="auto">
          <a:noFill/>
          <a:ln>
            <a:miter lim="800000"/>
            <a:headEnd/>
            <a:tailEnd/>
          </a:ln>
        </p:spPr>
        <p:txBody>
          <a:bodyPr/>
          <a:lstStyle/>
          <a:p>
            <a:fld id="{860744DB-D0BF-4E34-A977-303ED904C730}" type="slidenum">
              <a:rPr lang="en-US"/>
              <a:pPr/>
              <a:t>30</a:t>
            </a:fld>
            <a:endParaRPr lang="en-US"/>
          </a:p>
        </p:txBody>
      </p:sp>
      <p:sp>
        <p:nvSpPr>
          <p:cNvPr id="51203" name="TextBox 4"/>
          <p:cNvSpPr txBox="1">
            <a:spLocks noChangeArrowheads="1"/>
          </p:cNvSpPr>
          <p:nvPr/>
        </p:nvSpPr>
        <p:spPr bwMode="auto">
          <a:xfrm>
            <a:off x="865188" y="1404938"/>
            <a:ext cx="8501062" cy="4948237"/>
          </a:xfrm>
          <a:prstGeom prst="rect">
            <a:avLst/>
          </a:prstGeom>
          <a:noFill/>
          <a:ln w="9525">
            <a:noFill/>
            <a:miter lim="800000"/>
            <a:headEnd/>
            <a:tailEnd/>
          </a:ln>
        </p:spPr>
        <p:txBody>
          <a:bodyPr>
            <a:spAutoFit/>
          </a:bodyPr>
          <a:lstStyle/>
          <a:p>
            <a:r>
              <a:rPr lang="en-US" sz="1800">
                <a:latin typeface="Gill Sans MT" charset="0"/>
              </a:rPr>
              <a:t>&lt;rdf:RDF </a:t>
            </a:r>
          </a:p>
          <a:p>
            <a:r>
              <a:rPr lang="en-US" sz="1800">
                <a:latin typeface="Gill Sans MT" charset="0"/>
              </a:rPr>
              <a:t>xmlns:rdf="http://www.w3.org/1999/02/22-rdf-syntax-ns#" xmlns:mem="http://www.disi.unitn.it/members/vocabularies/"&gt; </a:t>
            </a:r>
          </a:p>
          <a:p>
            <a:endParaRPr lang="en-US" sz="1100">
              <a:latin typeface="Gill Sans MT" charset="0"/>
            </a:endParaRPr>
          </a:p>
          <a:p>
            <a:r>
              <a:rPr lang="en-US" sz="1800">
                <a:latin typeface="Gill Sans MT" charset="0"/>
              </a:rPr>
              <a:t>&lt;rdf:Description rdf:about="http://disi.unitn.it/members/library/board_members"&gt; </a:t>
            </a:r>
          </a:p>
          <a:p>
            <a:endParaRPr lang="en-US" sz="1100">
              <a:latin typeface="Gill Sans MT" charset="0"/>
            </a:endParaRPr>
          </a:p>
          <a:p>
            <a:r>
              <a:rPr lang="en-US" sz="1800">
                <a:latin typeface="Gill Sans MT" charset="0"/>
              </a:rPr>
              <a:t>  &lt;mem:libraryBoardMembers&gt;</a:t>
            </a:r>
          </a:p>
          <a:p>
            <a:r>
              <a:rPr lang="en-US" sz="1800">
                <a:latin typeface="Gill Sans MT" charset="0"/>
              </a:rPr>
              <a:t>        &lt;</a:t>
            </a:r>
            <a:r>
              <a:rPr lang="en-US" sz="1800">
                <a:solidFill>
                  <a:srgbClr val="FF3300"/>
                </a:solidFill>
                <a:latin typeface="Gill Sans MT" charset="0"/>
              </a:rPr>
              <a:t>rdf:Bag</a:t>
            </a:r>
            <a:r>
              <a:rPr lang="en-US" sz="1800">
                <a:latin typeface="Gill Sans MT" charset="0"/>
              </a:rPr>
              <a:t>&gt; </a:t>
            </a:r>
          </a:p>
          <a:p>
            <a:pPr lvl="1"/>
            <a:r>
              <a:rPr lang="en-US" sz="1800">
                <a:latin typeface="Gill Sans MT" charset="0"/>
              </a:rPr>
              <a:t>        &lt;</a:t>
            </a:r>
            <a:r>
              <a:rPr lang="en-US" sz="1800">
                <a:solidFill>
                  <a:schemeClr val="tx2"/>
                </a:solidFill>
                <a:latin typeface="Gill Sans MT" charset="0"/>
              </a:rPr>
              <a:t>rdf:li&gt;</a:t>
            </a:r>
            <a:r>
              <a:rPr lang="en-US" sz="1800">
                <a:latin typeface="Gill Sans MT" charset="0"/>
              </a:rPr>
              <a:t> J. Kaiser&lt;</a:t>
            </a:r>
            <a:r>
              <a:rPr lang="en-US" sz="1800">
                <a:solidFill>
                  <a:schemeClr val="tx2"/>
                </a:solidFill>
                <a:latin typeface="Gill Sans MT" charset="0"/>
              </a:rPr>
              <a:t>/rdf:li</a:t>
            </a:r>
            <a:r>
              <a:rPr lang="en-US" sz="1800">
                <a:latin typeface="Gill Sans MT" charset="0"/>
              </a:rPr>
              <a:t>&gt; </a:t>
            </a:r>
          </a:p>
          <a:p>
            <a:pPr lvl="1"/>
            <a:r>
              <a:rPr lang="en-US" sz="1800">
                <a:latin typeface="Gill Sans MT" charset="0"/>
              </a:rPr>
              <a:t>        &lt;</a:t>
            </a:r>
            <a:r>
              <a:rPr lang="en-US" sz="1800">
                <a:solidFill>
                  <a:schemeClr val="tx2"/>
                </a:solidFill>
                <a:latin typeface="Gill Sans MT" charset="0"/>
              </a:rPr>
              <a:t>rdf:li&gt;</a:t>
            </a:r>
            <a:r>
              <a:rPr lang="en-US" sz="1800">
                <a:latin typeface="Gill Sans MT" charset="0"/>
              </a:rPr>
              <a:t> V. Verma&lt;</a:t>
            </a:r>
            <a:r>
              <a:rPr lang="en-US" sz="1800">
                <a:solidFill>
                  <a:schemeClr val="tx2"/>
                </a:solidFill>
                <a:latin typeface="Gill Sans MT" charset="0"/>
              </a:rPr>
              <a:t>/rdf:li</a:t>
            </a:r>
            <a:r>
              <a:rPr lang="en-US" sz="1800">
                <a:latin typeface="Gill Sans MT" charset="0"/>
              </a:rPr>
              <a:t>&gt;</a:t>
            </a:r>
          </a:p>
          <a:p>
            <a:pPr lvl="1"/>
            <a:r>
              <a:rPr lang="en-US" sz="1800">
                <a:latin typeface="Gill Sans MT" charset="0"/>
              </a:rPr>
              <a:t>        &lt;</a:t>
            </a:r>
            <a:r>
              <a:rPr lang="en-US" sz="1800">
                <a:solidFill>
                  <a:schemeClr val="tx2"/>
                </a:solidFill>
                <a:latin typeface="Gill Sans MT" charset="0"/>
              </a:rPr>
              <a:t>rdf:li</a:t>
            </a:r>
            <a:r>
              <a:rPr lang="en-US" sz="1800">
                <a:latin typeface="Gill Sans MT" charset="0"/>
              </a:rPr>
              <a:t>&gt;J. Sarkhel&lt;</a:t>
            </a:r>
            <a:r>
              <a:rPr lang="en-US" sz="1800">
                <a:solidFill>
                  <a:schemeClr val="tx2"/>
                </a:solidFill>
                <a:latin typeface="Gill Sans MT" charset="0"/>
              </a:rPr>
              <a:t>/rdf:li</a:t>
            </a:r>
            <a:r>
              <a:rPr lang="en-US" sz="1800">
                <a:latin typeface="Gill Sans MT" charset="0"/>
              </a:rPr>
              <a:t>&gt; </a:t>
            </a:r>
          </a:p>
          <a:p>
            <a:pPr lvl="1"/>
            <a:r>
              <a:rPr lang="en-US" sz="1800">
                <a:latin typeface="Gill Sans MT" charset="0"/>
              </a:rPr>
              <a:t>        &lt;</a:t>
            </a:r>
            <a:r>
              <a:rPr lang="en-US" sz="1800">
                <a:solidFill>
                  <a:schemeClr val="tx2"/>
                </a:solidFill>
                <a:latin typeface="Gill Sans MT" charset="0"/>
              </a:rPr>
              <a:t>rdf:li&gt;</a:t>
            </a:r>
            <a:r>
              <a:rPr lang="en-US" sz="1800">
                <a:latin typeface="Gill Sans MT" charset="0"/>
              </a:rPr>
              <a:t> S. Sukla&lt;</a:t>
            </a:r>
            <a:r>
              <a:rPr lang="en-US" sz="1800">
                <a:solidFill>
                  <a:schemeClr val="tx2"/>
                </a:solidFill>
                <a:latin typeface="Gill Sans MT" charset="0"/>
              </a:rPr>
              <a:t>/rdf:li</a:t>
            </a:r>
            <a:r>
              <a:rPr lang="en-US" sz="1800">
                <a:latin typeface="Gill Sans MT" charset="0"/>
              </a:rPr>
              <a:t>&gt;</a:t>
            </a:r>
          </a:p>
          <a:p>
            <a:pPr lvl="1"/>
            <a:r>
              <a:rPr lang="en-US" sz="1800">
                <a:latin typeface="Gill Sans MT" charset="0"/>
              </a:rPr>
              <a:t>        &lt;</a:t>
            </a:r>
            <a:r>
              <a:rPr lang="en-US" sz="1800">
                <a:solidFill>
                  <a:schemeClr val="tx2"/>
                </a:solidFill>
                <a:latin typeface="Gill Sans MT" charset="0"/>
              </a:rPr>
              <a:t>rdf:li&gt;</a:t>
            </a:r>
            <a:r>
              <a:rPr lang="en-US" sz="1800">
                <a:latin typeface="Gill Sans MT" charset="0"/>
              </a:rPr>
              <a:t>D. Madalli&lt;</a:t>
            </a:r>
            <a:r>
              <a:rPr lang="en-US" sz="1800">
                <a:solidFill>
                  <a:schemeClr val="tx2"/>
                </a:solidFill>
                <a:latin typeface="Gill Sans MT" charset="0"/>
              </a:rPr>
              <a:t>/rdf:li</a:t>
            </a:r>
            <a:r>
              <a:rPr lang="en-US" sz="1800">
                <a:latin typeface="Gill Sans MT" charset="0"/>
              </a:rPr>
              <a:t>&gt; </a:t>
            </a:r>
          </a:p>
          <a:p>
            <a:r>
              <a:rPr lang="en-US" sz="1800">
                <a:latin typeface="Gill Sans MT" charset="0"/>
              </a:rPr>
              <a:t>         &lt;/</a:t>
            </a:r>
            <a:r>
              <a:rPr lang="en-US" sz="1800">
                <a:solidFill>
                  <a:srgbClr val="FF3300"/>
                </a:solidFill>
                <a:latin typeface="Gill Sans MT" charset="0"/>
              </a:rPr>
              <a:t>rdf:Bag</a:t>
            </a:r>
            <a:r>
              <a:rPr lang="en-US" sz="1800">
                <a:latin typeface="Gill Sans MT" charset="0"/>
              </a:rPr>
              <a:t>&gt; </a:t>
            </a:r>
          </a:p>
          <a:p>
            <a:r>
              <a:rPr lang="en-US" sz="1800">
                <a:latin typeface="Gill Sans MT" charset="0"/>
              </a:rPr>
              <a:t>   &lt;/mem:libraryBoardMembers&gt; </a:t>
            </a:r>
          </a:p>
          <a:p>
            <a:endParaRPr lang="en-US" sz="1000">
              <a:latin typeface="Gill Sans MT" charset="0"/>
            </a:endParaRPr>
          </a:p>
          <a:p>
            <a:r>
              <a:rPr lang="en-US" sz="1800">
                <a:latin typeface="Gill Sans MT" charset="0"/>
              </a:rPr>
              <a:t> &lt;/rdf:Description&gt; </a:t>
            </a:r>
          </a:p>
          <a:p>
            <a:endParaRPr lang="en-US" sz="1000">
              <a:latin typeface="Gill Sans MT" charset="0"/>
            </a:endParaRPr>
          </a:p>
          <a:p>
            <a:r>
              <a:rPr lang="en-US" sz="1800">
                <a:latin typeface="Gill Sans MT" charset="0"/>
              </a:rPr>
              <a:t>&lt;/rdf:RDF&gt;</a:t>
            </a:r>
          </a:p>
        </p:txBody>
      </p:sp>
      <p:sp>
        <p:nvSpPr>
          <p:cNvPr id="51204" name="AutoShape 2"/>
          <p:cNvSpPr txBox="1">
            <a:spLocks noChangeArrowheads="1"/>
          </p:cNvSpPr>
          <p:nvPr/>
        </p:nvSpPr>
        <p:spPr bwMode="auto">
          <a:xfrm>
            <a:off x="660400" y="104775"/>
            <a:ext cx="9144000" cy="1100138"/>
          </a:xfrm>
          <a:prstGeom prst="rect">
            <a:avLst/>
          </a:prstGeom>
          <a:noFill/>
          <a:ln w="9525">
            <a:noFill/>
            <a:miter lim="800000"/>
            <a:headEnd/>
            <a:tailEnd/>
          </a:ln>
        </p:spPr>
        <p:txBody>
          <a:bodyPr lIns="101599" tIns="50799" rIns="101599" bIns="50799" anchor="b"/>
          <a:lstStyle/>
          <a:p>
            <a:r>
              <a:rPr lang="en-US" sz="3600">
                <a:solidFill>
                  <a:schemeClr val="tx2"/>
                </a:solidFill>
                <a:latin typeface="Bookman Old Style" charset="0"/>
              </a:rPr>
              <a:t>Container (Bag): RDF/XML </a:t>
            </a:r>
            <a:r>
              <a:rPr lang="el-GR" sz="3600">
                <a:solidFill>
                  <a:schemeClr val="tx2"/>
                </a:solidFill>
                <a:latin typeface="Cambria" charset="0"/>
              </a:rPr>
              <a:t> </a:t>
            </a:r>
          </a:p>
        </p:txBody>
      </p:sp>
      <p:sp>
        <p:nvSpPr>
          <p:cNvPr id="51205" name="TextBox 4"/>
          <p:cNvSpPr txBox="1">
            <a:spLocks noChangeArrowheads="1"/>
          </p:cNvSpPr>
          <p:nvPr/>
        </p:nvSpPr>
        <p:spPr bwMode="auto">
          <a:xfrm>
            <a:off x="650875" y="6572250"/>
            <a:ext cx="9001125" cy="400050"/>
          </a:xfrm>
          <a:prstGeom prst="rect">
            <a:avLst/>
          </a:prstGeom>
          <a:noFill/>
          <a:ln w="9525">
            <a:noFill/>
            <a:miter lim="800000"/>
            <a:headEnd/>
            <a:tailEnd/>
          </a:ln>
        </p:spPr>
        <p:txBody>
          <a:bodyPr>
            <a:spAutoFit/>
          </a:bodyPr>
          <a:lstStyle/>
          <a:p>
            <a:r>
              <a:rPr lang="en-US" sz="2000">
                <a:solidFill>
                  <a:srgbClr val="FF0000"/>
                </a:solidFill>
              </a:rPr>
              <a:t>Important</a:t>
            </a:r>
            <a:r>
              <a:rPr lang="en-US" sz="2000"/>
              <a:t>: RDF/XML provides syntactic shorthand, similar like HTML </a:t>
            </a:r>
            <a:r>
              <a:rPr lang="en-US" sz="2000">
                <a:solidFill>
                  <a:srgbClr val="FF3300"/>
                </a:solidFill>
              </a:rPr>
              <a:t>lists </a:t>
            </a:r>
            <a:endParaRPr lang="en-US" sz="2000"/>
          </a:p>
        </p:txBody>
      </p:sp>
      <p:sp>
        <p:nvSpPr>
          <p:cNvPr id="51206" name="Rectangle 28"/>
          <p:cNvSpPr>
            <a:spLocks noChangeArrowheads="1"/>
          </p:cNvSpPr>
          <p:nvPr/>
        </p:nvSpPr>
        <p:spPr bwMode="auto">
          <a:xfrm>
            <a:off x="1731963" y="225425"/>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a:t>
            </a:r>
            <a:r>
              <a:rPr lang="en-US" sz="1200" b="1">
                <a:solidFill>
                  <a:srgbClr val="FF3300"/>
                </a:solidFill>
                <a:latin typeface="Arial" charset="0"/>
              </a:rPr>
              <a:t>CAPABILITIES</a:t>
            </a:r>
            <a:r>
              <a:rPr lang="en-US" sz="1200" b="1">
                <a:solidFill>
                  <a:schemeClr val="tx1"/>
                </a:solidFill>
                <a:latin typeface="Arial" charset="0"/>
              </a:rPr>
              <a:t> :: RDFSUMMARY :: RDFS :: RDFS SUMMARY </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30</a:t>
            </a:r>
            <a:endParaRPr lang="el-GR" b="1"/>
          </a:p>
        </p:txBody>
      </p:sp>
      <p:sp>
        <p:nvSpPr>
          <p:cNvPr id="53251" name="AutoShape 2"/>
          <p:cNvSpPr>
            <a:spLocks noGrp="1" noChangeArrowheads="1"/>
          </p:cNvSpPr>
          <p:nvPr>
            <p:ph type="title"/>
          </p:nvPr>
        </p:nvSpPr>
        <p:spPr/>
        <p:txBody>
          <a:bodyPr/>
          <a:lstStyle/>
          <a:p>
            <a:pPr eaLnBrk="1" hangingPunct="1"/>
            <a:r>
              <a:rPr lang="en-US" smtClean="0"/>
              <a:t>RDF Collections</a:t>
            </a:r>
            <a:endParaRPr lang="el-GR" smtClean="0"/>
          </a:p>
        </p:txBody>
      </p:sp>
      <p:sp>
        <p:nvSpPr>
          <p:cNvPr id="51204" name="Rectangle 3"/>
          <p:cNvSpPr>
            <a:spLocks noGrp="1" noChangeArrowheads="1"/>
          </p:cNvSpPr>
          <p:nvPr>
            <p:ph type="body" idx="1"/>
          </p:nvPr>
        </p:nvSpPr>
        <p:spPr>
          <a:xfrm>
            <a:off x="722313" y="1595625"/>
            <a:ext cx="8788400" cy="5143521"/>
          </a:xfrm>
        </p:spPr>
        <p:txBody>
          <a:bodyPr/>
          <a:lstStyle/>
          <a:p>
            <a:pPr marL="592138" indent="-592138" eaLnBrk="1" hangingPunct="1">
              <a:lnSpc>
                <a:spcPct val="90000"/>
              </a:lnSpc>
              <a:buFont typeface="Wingdings" charset="2"/>
              <a:buChar char="q"/>
            </a:pPr>
            <a:r>
              <a:rPr lang="en-US" dirty="0" smtClean="0">
                <a:solidFill>
                  <a:srgbClr val="FF3300"/>
                </a:solidFill>
              </a:rPr>
              <a:t>Limitation of </a:t>
            </a:r>
            <a:r>
              <a:rPr lang="en-US" dirty="0" smtClean="0">
                <a:solidFill>
                  <a:srgbClr val="FF0000"/>
                </a:solidFill>
              </a:rPr>
              <a:t>Containers</a:t>
            </a:r>
            <a:r>
              <a:rPr lang="en-US" dirty="0" smtClean="0"/>
              <a:t>: limitation of those containers is that there is </a:t>
            </a:r>
            <a:r>
              <a:rPr lang="en-US" dirty="0" smtClean="0">
                <a:solidFill>
                  <a:srgbClr val="FF3300"/>
                </a:solidFill>
              </a:rPr>
              <a:t>no way to close</a:t>
            </a:r>
            <a:r>
              <a:rPr lang="en-US" dirty="0" smtClean="0"/>
              <a:t> them</a:t>
            </a:r>
            <a:endParaRPr lang="en-GB" dirty="0" smtClean="0"/>
          </a:p>
          <a:p>
            <a:pPr marL="1014413" lvl="1" indent="-506413" eaLnBrk="1" hangingPunct="1">
              <a:lnSpc>
                <a:spcPct val="90000"/>
              </a:lnSpc>
              <a:buFont typeface="Wingdings" charset="2"/>
              <a:buChar char="q"/>
            </a:pPr>
            <a:r>
              <a:rPr lang="en-GB" dirty="0" smtClean="0"/>
              <a:t>E.g., “these are </a:t>
            </a:r>
            <a:r>
              <a:rPr lang="en-GB" dirty="0" smtClean="0">
                <a:solidFill>
                  <a:srgbClr val="FF3300"/>
                </a:solidFill>
              </a:rPr>
              <a:t>all</a:t>
            </a:r>
            <a:r>
              <a:rPr lang="en-GB" dirty="0" smtClean="0"/>
              <a:t> the members of the container” </a:t>
            </a:r>
          </a:p>
          <a:p>
            <a:pPr marL="1014413" lvl="1" indent="-506413" eaLnBrk="1" hangingPunct="1">
              <a:lnSpc>
                <a:spcPct val="90000"/>
              </a:lnSpc>
              <a:spcBef>
                <a:spcPts val="663"/>
              </a:spcBef>
              <a:buClr>
                <a:schemeClr val="accent1"/>
              </a:buClr>
              <a:buFont typeface="Wingdings" charset="2"/>
              <a:buChar char="q"/>
            </a:pPr>
            <a:r>
              <a:rPr lang="en-US" sz="2900" dirty="0" smtClean="0">
                <a:solidFill>
                  <a:schemeClr val="tx1"/>
                </a:solidFill>
              </a:rPr>
              <a:t>There is no mechanism enforcing the unique value constraints </a:t>
            </a:r>
          </a:p>
          <a:p>
            <a:pPr marL="592138" indent="-592138" eaLnBrk="1" hangingPunct="1">
              <a:lnSpc>
                <a:spcPct val="90000"/>
              </a:lnSpc>
              <a:buFont typeface="Wingdings" charset="2"/>
              <a:buChar char="q"/>
            </a:pPr>
            <a:endParaRPr lang="en-US" dirty="0" smtClean="0"/>
          </a:p>
          <a:p>
            <a:pPr marL="592138" indent="-592138" eaLnBrk="1" hangingPunct="1">
              <a:lnSpc>
                <a:spcPct val="90000"/>
              </a:lnSpc>
              <a:buFont typeface="Wingdings" charset="2"/>
              <a:buChar char="q"/>
            </a:pPr>
            <a:r>
              <a:rPr lang="el-GR" dirty="0" smtClean="0"/>
              <a:t>RDF provides support for describing groups containing </a:t>
            </a:r>
            <a:r>
              <a:rPr lang="el-GR" dirty="0" smtClean="0">
                <a:solidFill>
                  <a:srgbClr val="FF3300"/>
                </a:solidFill>
              </a:rPr>
              <a:t>only</a:t>
            </a:r>
            <a:r>
              <a:rPr lang="el-GR" dirty="0" smtClean="0"/>
              <a:t> the specified members, in the form of </a:t>
            </a:r>
            <a:r>
              <a:rPr lang="el-GR" dirty="0" smtClean="0">
                <a:solidFill>
                  <a:srgbClr val="FF3300"/>
                </a:solidFill>
              </a:rPr>
              <a:t>RDF collections </a:t>
            </a:r>
            <a:endParaRPr lang="en-US" dirty="0" smtClean="0">
              <a:solidFill>
                <a:srgbClr val="FF3300"/>
              </a:solidFill>
            </a:endParaRPr>
          </a:p>
          <a:p>
            <a:pPr marL="1014413" lvl="1" indent="-506413" eaLnBrk="1" hangingPunct="1">
              <a:lnSpc>
                <a:spcPct val="90000"/>
              </a:lnSpc>
              <a:buFont typeface="Wingdings" charset="2"/>
              <a:buChar char="q"/>
            </a:pPr>
            <a:r>
              <a:rPr lang="el-GR" dirty="0" smtClean="0">
                <a:solidFill>
                  <a:schemeClr val="tx1"/>
                </a:solidFill>
              </a:rPr>
              <a:t>list structure in the RDF graph</a:t>
            </a:r>
            <a:r>
              <a:rPr lang="en-US" dirty="0" smtClean="0">
                <a:solidFill>
                  <a:schemeClr val="tx1"/>
                </a:solidFill>
              </a:rPr>
              <a:t> </a:t>
            </a:r>
            <a:r>
              <a:rPr lang="el-GR" dirty="0" smtClean="0">
                <a:solidFill>
                  <a:schemeClr val="tx1"/>
                </a:solidFill>
              </a:rPr>
              <a:t>constructed using a predefined </a:t>
            </a:r>
            <a:r>
              <a:rPr lang="el-GR" dirty="0" smtClean="0">
                <a:solidFill>
                  <a:srgbClr val="FF3300"/>
                </a:solidFill>
              </a:rPr>
              <a:t>collection vocabulary</a:t>
            </a:r>
            <a:r>
              <a:rPr lang="en-US" dirty="0" smtClean="0">
                <a:solidFill>
                  <a:schemeClr val="tx1"/>
                </a:solidFill>
              </a:rPr>
              <a:t>: </a:t>
            </a:r>
            <a:r>
              <a:rPr lang="el-GR" dirty="0" smtClean="0">
                <a:solidFill>
                  <a:schemeClr val="tx1"/>
                </a:solidFill>
              </a:rPr>
              <a:t>rdf:List</a:t>
            </a:r>
            <a:r>
              <a:rPr lang="en-US" dirty="0" smtClean="0">
                <a:solidFill>
                  <a:schemeClr val="tx1"/>
                </a:solidFill>
              </a:rPr>
              <a:t>,</a:t>
            </a:r>
            <a:r>
              <a:rPr lang="el-GR" dirty="0" smtClean="0">
                <a:solidFill>
                  <a:schemeClr val="tx1"/>
                </a:solidFill>
              </a:rPr>
              <a:t> rdf:first</a:t>
            </a:r>
            <a:r>
              <a:rPr lang="en-US" dirty="0" smtClean="0">
                <a:solidFill>
                  <a:schemeClr val="tx1"/>
                </a:solidFill>
              </a:rPr>
              <a:t>, </a:t>
            </a:r>
            <a:r>
              <a:rPr lang="el-GR" dirty="0" smtClean="0">
                <a:solidFill>
                  <a:schemeClr val="tx1"/>
                </a:solidFill>
              </a:rPr>
              <a:t>rdf:rest </a:t>
            </a:r>
            <a:r>
              <a:rPr lang="en-US" dirty="0" smtClean="0">
                <a:solidFill>
                  <a:schemeClr val="tx1"/>
                </a:solidFill>
              </a:rPr>
              <a:t>and </a:t>
            </a:r>
            <a:r>
              <a:rPr lang="el-GR" dirty="0" smtClean="0">
                <a:solidFill>
                  <a:schemeClr val="tx1"/>
                </a:solidFill>
              </a:rPr>
              <a:t>rdf:nil </a:t>
            </a:r>
          </a:p>
        </p:txBody>
      </p:sp>
      <p:sp>
        <p:nvSpPr>
          <p:cNvPr id="53253" name="Rectangle 28"/>
          <p:cNvSpPr>
            <a:spLocks noChangeArrowheads="1"/>
          </p:cNvSpPr>
          <p:nvPr/>
        </p:nvSpPr>
        <p:spPr bwMode="auto">
          <a:xfrm>
            <a:off x="1708150" y="201613"/>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a:t>
            </a:r>
            <a:r>
              <a:rPr lang="en-US" sz="1200" b="1">
                <a:solidFill>
                  <a:srgbClr val="FF3300"/>
                </a:solidFill>
                <a:latin typeface="Arial" charset="0"/>
              </a:rPr>
              <a:t>CAPABILITIES</a:t>
            </a:r>
            <a:r>
              <a:rPr lang="en-US" sz="1200" b="1">
                <a:solidFill>
                  <a:schemeClr val="tx1"/>
                </a:solidFill>
                <a:latin typeface="Arial" charset="0"/>
              </a:rPr>
              <a:t> :: RDFSUMMARY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0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20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0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bwMode="auto">
          <a:noFill/>
          <a:ln>
            <a:miter lim="800000"/>
            <a:headEnd/>
            <a:tailEnd/>
          </a:ln>
        </p:spPr>
        <p:txBody>
          <a:bodyPr/>
          <a:lstStyle/>
          <a:p>
            <a:fld id="{32B926C5-287D-4AD3-9B3E-723C9E2AA412}" type="slidenum">
              <a:rPr lang="en-US"/>
              <a:pPr/>
              <a:t>32</a:t>
            </a:fld>
            <a:endParaRPr lang="en-US"/>
          </a:p>
        </p:txBody>
      </p:sp>
      <p:sp>
        <p:nvSpPr>
          <p:cNvPr id="5" name="Oval 4"/>
          <p:cNvSpPr/>
          <p:nvPr/>
        </p:nvSpPr>
        <p:spPr bwMode="auto">
          <a:xfrm>
            <a:off x="2960688" y="1595438"/>
            <a:ext cx="3567112" cy="5222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276" name="TextBox 7"/>
          <p:cNvSpPr txBox="1">
            <a:spLocks noChangeArrowheads="1"/>
          </p:cNvSpPr>
          <p:nvPr/>
        </p:nvSpPr>
        <p:spPr bwMode="auto">
          <a:xfrm>
            <a:off x="3214688" y="1641475"/>
            <a:ext cx="3043237" cy="461963"/>
          </a:xfrm>
          <a:prstGeom prst="rect">
            <a:avLst/>
          </a:prstGeom>
          <a:noFill/>
          <a:ln w="9525">
            <a:noFill/>
            <a:miter lim="800000"/>
            <a:headEnd/>
            <a:tailEnd/>
          </a:ln>
        </p:spPr>
        <p:txBody>
          <a:bodyPr>
            <a:spAutoFit/>
          </a:bodyPr>
          <a:lstStyle/>
          <a:p>
            <a:pPr algn="ctr"/>
            <a:r>
              <a:rPr lang="en-US" sz="1200">
                <a:solidFill>
                  <a:schemeClr val="tx1"/>
                </a:solidFill>
              </a:rPr>
              <a:t>http://disi.unitn.it/members/library/board_members</a:t>
            </a:r>
          </a:p>
        </p:txBody>
      </p:sp>
      <p:sp>
        <p:nvSpPr>
          <p:cNvPr id="8" name="Oval 7"/>
          <p:cNvSpPr/>
          <p:nvPr/>
        </p:nvSpPr>
        <p:spPr bwMode="auto">
          <a:xfrm>
            <a:off x="4175125" y="2560638"/>
            <a:ext cx="714375" cy="39211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Arrow Connector 8"/>
          <p:cNvCxnSpPr/>
          <p:nvPr/>
        </p:nvCxnSpPr>
        <p:spPr bwMode="auto">
          <a:xfrm flipV="1">
            <a:off x="5008563" y="4386263"/>
            <a:ext cx="1346200" cy="3175"/>
          </a:xfrm>
          <a:prstGeom prst="straightConnector1">
            <a:avLst/>
          </a:prstGeom>
          <a:ln>
            <a:solidFill>
              <a:srgbClr val="00000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30" idx="6"/>
            <a:endCxn id="54283" idx="1"/>
          </p:cNvCxnSpPr>
          <p:nvPr/>
        </p:nvCxnSpPr>
        <p:spPr bwMode="auto">
          <a:xfrm>
            <a:off x="4937125" y="3590925"/>
            <a:ext cx="1357313" cy="0"/>
          </a:xfrm>
          <a:prstGeom prst="straightConnector1">
            <a:avLst/>
          </a:prstGeom>
          <a:ln>
            <a:solidFill>
              <a:srgbClr val="000000"/>
            </a:solidFill>
            <a:tailEnd type="triangle" w="med" len="med"/>
          </a:ln>
        </p:spPr>
        <p:style>
          <a:lnRef idx="1">
            <a:schemeClr val="accent1"/>
          </a:lnRef>
          <a:fillRef idx="0">
            <a:schemeClr val="accent1"/>
          </a:fillRef>
          <a:effectRef idx="0">
            <a:schemeClr val="accent1"/>
          </a:effectRef>
          <a:fontRef idx="minor">
            <a:schemeClr val="tx1"/>
          </a:fontRef>
        </p:style>
      </p:cxnSp>
      <p:sp>
        <p:nvSpPr>
          <p:cNvPr id="54280" name="TextBox 10"/>
          <p:cNvSpPr txBox="1">
            <a:spLocks noChangeArrowheads="1"/>
          </p:cNvSpPr>
          <p:nvPr/>
        </p:nvSpPr>
        <p:spPr bwMode="auto">
          <a:xfrm>
            <a:off x="3937000" y="3024188"/>
            <a:ext cx="714375" cy="276225"/>
          </a:xfrm>
          <a:prstGeom prst="rect">
            <a:avLst/>
          </a:prstGeom>
          <a:noFill/>
          <a:ln w="9525">
            <a:noFill/>
            <a:miter lim="800000"/>
            <a:headEnd/>
            <a:tailEnd/>
          </a:ln>
        </p:spPr>
        <p:txBody>
          <a:bodyPr>
            <a:spAutoFit/>
          </a:bodyPr>
          <a:lstStyle/>
          <a:p>
            <a:pPr algn="ctr"/>
            <a:r>
              <a:rPr lang="en-US" sz="1200"/>
              <a:t>rdf:rest</a:t>
            </a:r>
          </a:p>
        </p:txBody>
      </p:sp>
      <p:sp>
        <p:nvSpPr>
          <p:cNvPr id="54281" name="TextBox 10"/>
          <p:cNvSpPr txBox="1">
            <a:spLocks noChangeArrowheads="1"/>
          </p:cNvSpPr>
          <p:nvPr/>
        </p:nvSpPr>
        <p:spPr bwMode="auto">
          <a:xfrm>
            <a:off x="4079875" y="4667250"/>
            <a:ext cx="714375" cy="276225"/>
          </a:xfrm>
          <a:prstGeom prst="rect">
            <a:avLst/>
          </a:prstGeom>
          <a:noFill/>
          <a:ln w="9525">
            <a:noFill/>
            <a:miter lim="800000"/>
            <a:headEnd/>
            <a:tailEnd/>
          </a:ln>
        </p:spPr>
        <p:txBody>
          <a:bodyPr>
            <a:spAutoFit/>
          </a:bodyPr>
          <a:lstStyle/>
          <a:p>
            <a:pPr algn="ctr"/>
            <a:r>
              <a:rPr lang="en-US" sz="1200"/>
              <a:t>rdf:rest</a:t>
            </a:r>
          </a:p>
        </p:txBody>
      </p:sp>
      <p:sp>
        <p:nvSpPr>
          <p:cNvPr id="54282" name="TextBox 7"/>
          <p:cNvSpPr txBox="1">
            <a:spLocks noChangeArrowheads="1"/>
          </p:cNvSpPr>
          <p:nvPr/>
        </p:nvSpPr>
        <p:spPr bwMode="auto">
          <a:xfrm>
            <a:off x="6365875" y="4257675"/>
            <a:ext cx="942975" cy="277813"/>
          </a:xfrm>
          <a:prstGeom prst="rect">
            <a:avLst/>
          </a:prstGeom>
          <a:noFill/>
          <a:ln w="9525">
            <a:solidFill>
              <a:schemeClr val="tx1"/>
            </a:solidFill>
            <a:miter lim="800000"/>
            <a:headEnd/>
            <a:tailEnd/>
          </a:ln>
        </p:spPr>
        <p:txBody>
          <a:bodyPr>
            <a:spAutoFit/>
          </a:bodyPr>
          <a:lstStyle/>
          <a:p>
            <a:pPr algn="ctr"/>
            <a:r>
              <a:rPr lang="en-US" sz="1200">
                <a:solidFill>
                  <a:schemeClr val="tx1"/>
                </a:solidFill>
              </a:rPr>
              <a:t>J. Kaiser</a:t>
            </a:r>
          </a:p>
        </p:txBody>
      </p:sp>
      <p:sp>
        <p:nvSpPr>
          <p:cNvPr id="54283" name="TextBox 7"/>
          <p:cNvSpPr txBox="1">
            <a:spLocks noChangeArrowheads="1"/>
          </p:cNvSpPr>
          <p:nvPr/>
        </p:nvSpPr>
        <p:spPr bwMode="auto">
          <a:xfrm>
            <a:off x="6294438" y="3452813"/>
            <a:ext cx="941387" cy="277812"/>
          </a:xfrm>
          <a:prstGeom prst="rect">
            <a:avLst/>
          </a:prstGeom>
          <a:noFill/>
          <a:ln w="9525">
            <a:solidFill>
              <a:schemeClr val="tx1"/>
            </a:solidFill>
            <a:miter lim="800000"/>
            <a:headEnd/>
            <a:tailEnd/>
          </a:ln>
        </p:spPr>
        <p:txBody>
          <a:bodyPr>
            <a:spAutoFit/>
          </a:bodyPr>
          <a:lstStyle/>
          <a:p>
            <a:pPr algn="ctr"/>
            <a:r>
              <a:rPr lang="en-US" sz="1200">
                <a:solidFill>
                  <a:schemeClr val="tx1"/>
                </a:solidFill>
              </a:rPr>
              <a:t>J. Sarkhel</a:t>
            </a:r>
          </a:p>
        </p:txBody>
      </p:sp>
      <p:sp>
        <p:nvSpPr>
          <p:cNvPr id="54284" name="TextBox 7"/>
          <p:cNvSpPr txBox="1">
            <a:spLocks noChangeArrowheads="1"/>
          </p:cNvSpPr>
          <p:nvPr/>
        </p:nvSpPr>
        <p:spPr bwMode="auto">
          <a:xfrm>
            <a:off x="6221413" y="2616200"/>
            <a:ext cx="941387" cy="276225"/>
          </a:xfrm>
          <a:prstGeom prst="rect">
            <a:avLst/>
          </a:prstGeom>
          <a:noFill/>
          <a:ln w="9525">
            <a:solidFill>
              <a:schemeClr val="tx1"/>
            </a:solidFill>
            <a:miter lim="800000"/>
            <a:headEnd/>
            <a:tailEnd/>
          </a:ln>
        </p:spPr>
        <p:txBody>
          <a:bodyPr>
            <a:spAutoFit/>
          </a:bodyPr>
          <a:lstStyle/>
          <a:p>
            <a:pPr algn="ctr"/>
            <a:r>
              <a:rPr lang="en-US" sz="1200">
                <a:solidFill>
                  <a:schemeClr val="tx1"/>
                </a:solidFill>
              </a:rPr>
              <a:t>D. Madalli</a:t>
            </a:r>
          </a:p>
        </p:txBody>
      </p:sp>
      <p:cxnSp>
        <p:nvCxnSpPr>
          <p:cNvPr id="16" name="Straight Arrow Connector 15"/>
          <p:cNvCxnSpPr>
            <a:stCxn id="8" idx="6"/>
            <a:endCxn id="54284" idx="1"/>
          </p:cNvCxnSpPr>
          <p:nvPr/>
        </p:nvCxnSpPr>
        <p:spPr>
          <a:xfrm flipV="1">
            <a:off x="4889500" y="2754313"/>
            <a:ext cx="1331913" cy="1587"/>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4323556" y="2329657"/>
            <a:ext cx="442913" cy="1905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54287" name="TextBox 10"/>
          <p:cNvSpPr txBox="1">
            <a:spLocks noChangeArrowheads="1"/>
          </p:cNvSpPr>
          <p:nvPr/>
        </p:nvSpPr>
        <p:spPr bwMode="auto">
          <a:xfrm>
            <a:off x="5294313" y="2462213"/>
            <a:ext cx="714375" cy="276225"/>
          </a:xfrm>
          <a:prstGeom prst="rect">
            <a:avLst/>
          </a:prstGeom>
          <a:noFill/>
          <a:ln w="9525">
            <a:noFill/>
            <a:miter lim="800000"/>
            <a:headEnd/>
            <a:tailEnd/>
          </a:ln>
        </p:spPr>
        <p:txBody>
          <a:bodyPr>
            <a:spAutoFit/>
          </a:bodyPr>
          <a:lstStyle/>
          <a:p>
            <a:pPr algn="ctr"/>
            <a:r>
              <a:rPr lang="en-US" sz="1200"/>
              <a:t>rdf:first</a:t>
            </a:r>
          </a:p>
        </p:txBody>
      </p:sp>
      <p:sp>
        <p:nvSpPr>
          <p:cNvPr id="54288" name="TextBox 10"/>
          <p:cNvSpPr txBox="1">
            <a:spLocks noChangeArrowheads="1"/>
          </p:cNvSpPr>
          <p:nvPr/>
        </p:nvSpPr>
        <p:spPr bwMode="auto">
          <a:xfrm>
            <a:off x="2400300" y="2166938"/>
            <a:ext cx="2066925" cy="276225"/>
          </a:xfrm>
          <a:prstGeom prst="rect">
            <a:avLst/>
          </a:prstGeom>
          <a:noFill/>
          <a:ln w="9525">
            <a:noFill/>
            <a:miter lim="800000"/>
            <a:headEnd/>
            <a:tailEnd/>
          </a:ln>
        </p:spPr>
        <p:txBody>
          <a:bodyPr>
            <a:spAutoFit/>
          </a:bodyPr>
          <a:lstStyle/>
          <a:p>
            <a:pPr algn="ctr"/>
            <a:r>
              <a:rPr lang="en-US" sz="1200"/>
              <a:t>mem:libraryBoardMembers</a:t>
            </a:r>
          </a:p>
        </p:txBody>
      </p:sp>
      <p:sp>
        <p:nvSpPr>
          <p:cNvPr id="30" name="Oval 29"/>
          <p:cNvSpPr/>
          <p:nvPr/>
        </p:nvSpPr>
        <p:spPr bwMode="auto">
          <a:xfrm>
            <a:off x="4222750" y="3394075"/>
            <a:ext cx="714375" cy="3921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1" name="Straight Arrow Connector 30"/>
          <p:cNvCxnSpPr>
            <a:endCxn id="30" idx="0"/>
          </p:cNvCxnSpPr>
          <p:nvPr/>
        </p:nvCxnSpPr>
        <p:spPr>
          <a:xfrm rot="16200000" flipH="1">
            <a:off x="4348957" y="3163094"/>
            <a:ext cx="442912" cy="1905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32" name="Oval 31"/>
          <p:cNvSpPr/>
          <p:nvPr/>
        </p:nvSpPr>
        <p:spPr bwMode="auto">
          <a:xfrm>
            <a:off x="4305300" y="4205288"/>
            <a:ext cx="714375" cy="39211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3" name="Straight Arrow Connector 32"/>
          <p:cNvCxnSpPr>
            <a:endCxn id="32" idx="0"/>
          </p:cNvCxnSpPr>
          <p:nvPr/>
        </p:nvCxnSpPr>
        <p:spPr>
          <a:xfrm rot="16200000" flipH="1">
            <a:off x="4431506" y="3974307"/>
            <a:ext cx="442913" cy="1905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54293" name="TextBox 39"/>
          <p:cNvSpPr txBox="1">
            <a:spLocks noChangeArrowheads="1"/>
          </p:cNvSpPr>
          <p:nvPr/>
        </p:nvSpPr>
        <p:spPr bwMode="auto">
          <a:xfrm>
            <a:off x="3937000" y="3819525"/>
            <a:ext cx="714375" cy="276225"/>
          </a:xfrm>
          <a:prstGeom prst="rect">
            <a:avLst/>
          </a:prstGeom>
          <a:noFill/>
          <a:ln w="9525">
            <a:noFill/>
            <a:miter lim="800000"/>
            <a:headEnd/>
            <a:tailEnd/>
          </a:ln>
        </p:spPr>
        <p:txBody>
          <a:bodyPr>
            <a:spAutoFit/>
          </a:bodyPr>
          <a:lstStyle/>
          <a:p>
            <a:pPr algn="ctr"/>
            <a:r>
              <a:rPr lang="en-US" sz="1200"/>
              <a:t>rdf:rest</a:t>
            </a:r>
          </a:p>
        </p:txBody>
      </p:sp>
      <p:sp>
        <p:nvSpPr>
          <p:cNvPr id="54294" name="TextBox 10"/>
          <p:cNvSpPr txBox="1">
            <a:spLocks noChangeArrowheads="1"/>
          </p:cNvSpPr>
          <p:nvPr/>
        </p:nvSpPr>
        <p:spPr bwMode="auto">
          <a:xfrm>
            <a:off x="5365750" y="3236913"/>
            <a:ext cx="714375" cy="276225"/>
          </a:xfrm>
          <a:prstGeom prst="rect">
            <a:avLst/>
          </a:prstGeom>
          <a:noFill/>
          <a:ln w="9525">
            <a:noFill/>
            <a:miter lim="800000"/>
            <a:headEnd/>
            <a:tailEnd/>
          </a:ln>
        </p:spPr>
        <p:txBody>
          <a:bodyPr>
            <a:spAutoFit/>
          </a:bodyPr>
          <a:lstStyle/>
          <a:p>
            <a:pPr algn="ctr"/>
            <a:r>
              <a:rPr lang="en-US" sz="1200"/>
              <a:t>rdf:first</a:t>
            </a:r>
          </a:p>
        </p:txBody>
      </p:sp>
      <p:sp>
        <p:nvSpPr>
          <p:cNvPr id="54295" name="TextBox 10"/>
          <p:cNvSpPr txBox="1">
            <a:spLocks noChangeArrowheads="1"/>
          </p:cNvSpPr>
          <p:nvPr/>
        </p:nvSpPr>
        <p:spPr bwMode="auto">
          <a:xfrm>
            <a:off x="5446713" y="4033838"/>
            <a:ext cx="714375" cy="276225"/>
          </a:xfrm>
          <a:prstGeom prst="rect">
            <a:avLst/>
          </a:prstGeom>
          <a:noFill/>
          <a:ln w="9525">
            <a:noFill/>
            <a:miter lim="800000"/>
            <a:headEnd/>
            <a:tailEnd/>
          </a:ln>
        </p:spPr>
        <p:txBody>
          <a:bodyPr>
            <a:spAutoFit/>
          </a:bodyPr>
          <a:lstStyle/>
          <a:p>
            <a:pPr algn="ctr"/>
            <a:r>
              <a:rPr lang="en-US" sz="1200"/>
              <a:t>rdf:first</a:t>
            </a:r>
          </a:p>
        </p:txBody>
      </p:sp>
      <p:sp>
        <p:nvSpPr>
          <p:cNvPr id="47" name="Oval 46"/>
          <p:cNvSpPr/>
          <p:nvPr/>
        </p:nvSpPr>
        <p:spPr bwMode="auto">
          <a:xfrm>
            <a:off x="4376738" y="5014913"/>
            <a:ext cx="714375" cy="39211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8" name="Straight Arrow Connector 47"/>
          <p:cNvCxnSpPr>
            <a:endCxn id="47" idx="0"/>
          </p:cNvCxnSpPr>
          <p:nvPr/>
        </p:nvCxnSpPr>
        <p:spPr>
          <a:xfrm rot="16200000" flipH="1">
            <a:off x="4502943" y="4783932"/>
            <a:ext cx="442913" cy="1905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54298" name="TextBox 10"/>
          <p:cNvSpPr txBox="1">
            <a:spLocks noChangeArrowheads="1"/>
          </p:cNvSpPr>
          <p:nvPr/>
        </p:nvSpPr>
        <p:spPr bwMode="auto">
          <a:xfrm>
            <a:off x="4376738" y="5059363"/>
            <a:ext cx="714375" cy="276225"/>
          </a:xfrm>
          <a:prstGeom prst="rect">
            <a:avLst/>
          </a:prstGeom>
          <a:noFill/>
          <a:ln w="9525">
            <a:noFill/>
            <a:miter lim="800000"/>
            <a:headEnd/>
            <a:tailEnd/>
          </a:ln>
        </p:spPr>
        <p:txBody>
          <a:bodyPr>
            <a:spAutoFit/>
          </a:bodyPr>
          <a:lstStyle/>
          <a:p>
            <a:pPr algn="ctr"/>
            <a:r>
              <a:rPr lang="en-US" sz="1200"/>
              <a:t>rdf:nil</a:t>
            </a:r>
          </a:p>
        </p:txBody>
      </p:sp>
      <p:sp>
        <p:nvSpPr>
          <p:cNvPr id="54299" name="AutoShape 2"/>
          <p:cNvSpPr>
            <a:spLocks noGrp="1" noChangeArrowheads="1"/>
          </p:cNvSpPr>
          <p:nvPr>
            <p:ph type="title"/>
          </p:nvPr>
        </p:nvSpPr>
        <p:spPr/>
        <p:txBody>
          <a:bodyPr/>
          <a:lstStyle/>
          <a:p>
            <a:pPr eaLnBrk="1" hangingPunct="1"/>
            <a:r>
              <a:rPr lang="en-US" dirty="0" smtClean="0"/>
              <a:t>RDF </a:t>
            </a:r>
            <a:r>
              <a:rPr lang="en-US" dirty="0" smtClean="0"/>
              <a:t>Collections (</a:t>
            </a:r>
            <a:r>
              <a:rPr lang="en-US" dirty="0" err="1" smtClean="0"/>
              <a:t>contd</a:t>
            </a:r>
            <a:r>
              <a:rPr lang="en-US" dirty="0" smtClean="0"/>
              <a:t>…)</a:t>
            </a:r>
            <a:endParaRPr lang="el-GR" dirty="0" smtClean="0"/>
          </a:p>
        </p:txBody>
      </p:sp>
      <p:sp>
        <p:nvSpPr>
          <p:cNvPr id="54300" name="Rectangle 28"/>
          <p:cNvSpPr>
            <a:spLocks noChangeArrowheads="1"/>
          </p:cNvSpPr>
          <p:nvPr/>
        </p:nvSpPr>
        <p:spPr bwMode="auto">
          <a:xfrm>
            <a:off x="1708150" y="236538"/>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a:t>
            </a:r>
            <a:r>
              <a:rPr lang="en-US" sz="1200" b="1">
                <a:solidFill>
                  <a:srgbClr val="FF3300"/>
                </a:solidFill>
                <a:latin typeface="Arial" charset="0"/>
              </a:rPr>
              <a:t>CAPABILITIES</a:t>
            </a:r>
            <a:r>
              <a:rPr lang="en-US" sz="1200" b="1">
                <a:solidFill>
                  <a:schemeClr val="tx1"/>
                </a:solidFill>
                <a:latin typeface="Arial" charset="0"/>
              </a:rPr>
              <a:t> :: RDFSUMMARY :: RDFS :: RDFS SUMMARY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32</a:t>
            </a:r>
            <a:endParaRPr lang="el-GR" b="1"/>
          </a:p>
        </p:txBody>
      </p:sp>
      <p:sp>
        <p:nvSpPr>
          <p:cNvPr id="56323" name="AutoShape 2"/>
          <p:cNvSpPr>
            <a:spLocks noGrp="1" noChangeArrowheads="1"/>
          </p:cNvSpPr>
          <p:nvPr>
            <p:ph type="title"/>
          </p:nvPr>
        </p:nvSpPr>
        <p:spPr/>
        <p:txBody>
          <a:bodyPr/>
          <a:lstStyle/>
          <a:p>
            <a:pPr eaLnBrk="1" hangingPunct="1"/>
            <a:r>
              <a:rPr lang="en-US" smtClean="0"/>
              <a:t>Reification</a:t>
            </a:r>
            <a:endParaRPr lang="el-GR" smtClean="0"/>
          </a:p>
        </p:txBody>
      </p:sp>
      <p:sp>
        <p:nvSpPr>
          <p:cNvPr id="54276" name="Rectangle 3"/>
          <p:cNvSpPr>
            <a:spLocks noGrp="1" noChangeArrowheads="1"/>
          </p:cNvSpPr>
          <p:nvPr>
            <p:ph type="body" idx="1"/>
          </p:nvPr>
        </p:nvSpPr>
        <p:spPr>
          <a:xfrm>
            <a:off x="931863" y="1474788"/>
            <a:ext cx="8548687" cy="3200400"/>
          </a:xfrm>
        </p:spPr>
        <p:txBody>
          <a:bodyPr/>
          <a:lstStyle/>
          <a:p>
            <a:pPr eaLnBrk="1" hangingPunct="1">
              <a:lnSpc>
                <a:spcPct val="90000"/>
              </a:lnSpc>
              <a:buFont typeface="Wingdings" charset="2"/>
              <a:buChar char="q"/>
            </a:pPr>
            <a:r>
              <a:rPr lang="en-US" smtClean="0">
                <a:sym typeface="Symbol" charset="2"/>
              </a:rPr>
              <a:t>In RDF, it is possible to make </a:t>
            </a:r>
            <a:r>
              <a:rPr lang="en-US" smtClean="0">
                <a:solidFill>
                  <a:srgbClr val="FF3300"/>
                </a:solidFill>
                <a:sym typeface="Symbol" charset="2"/>
              </a:rPr>
              <a:t>statements about statements</a:t>
            </a:r>
            <a:r>
              <a:rPr lang="en-US" smtClean="0">
                <a:sym typeface="Symbol" charset="2"/>
              </a:rPr>
              <a:t> </a:t>
            </a:r>
          </a:p>
          <a:p>
            <a:pPr eaLnBrk="1" hangingPunct="1">
              <a:lnSpc>
                <a:spcPct val="90000"/>
              </a:lnSpc>
              <a:buFont typeface="Wingdings" charset="2"/>
              <a:buChar char="q"/>
            </a:pPr>
            <a:r>
              <a:rPr lang="en-US" smtClean="0">
                <a:sym typeface="Symbol" charset="2"/>
              </a:rPr>
              <a:t>Such statement can be used in building </a:t>
            </a:r>
            <a:r>
              <a:rPr lang="en-US" smtClean="0">
                <a:solidFill>
                  <a:srgbClr val="FF3300"/>
                </a:solidFill>
                <a:sym typeface="Symbol" charset="2"/>
              </a:rPr>
              <a:t>trust</a:t>
            </a:r>
            <a:r>
              <a:rPr lang="en-US" smtClean="0">
                <a:sym typeface="Symbol" charset="2"/>
              </a:rPr>
              <a:t> </a:t>
            </a:r>
          </a:p>
          <a:p>
            <a:pPr eaLnBrk="1" hangingPunct="1">
              <a:lnSpc>
                <a:spcPct val="90000"/>
              </a:lnSpc>
              <a:buFont typeface="Wingdings" charset="2"/>
              <a:buChar char="q"/>
            </a:pPr>
            <a:r>
              <a:rPr lang="en-US" smtClean="0">
                <a:sym typeface="Symbol" charset="2"/>
              </a:rPr>
              <a:t>Can be referred as </a:t>
            </a:r>
            <a:r>
              <a:rPr lang="en-US" smtClean="0">
                <a:solidFill>
                  <a:srgbClr val="FF0000"/>
                </a:solidFill>
                <a:sym typeface="Symbol" charset="2"/>
              </a:rPr>
              <a:t>provenance</a:t>
            </a:r>
            <a:r>
              <a:rPr lang="en-US" smtClean="0">
                <a:sym typeface="Symbol" charset="2"/>
              </a:rPr>
              <a:t> information (like, who made, where, when made) </a:t>
            </a:r>
          </a:p>
          <a:p>
            <a:pPr eaLnBrk="1" hangingPunct="1">
              <a:lnSpc>
                <a:spcPct val="90000"/>
              </a:lnSpc>
              <a:buFont typeface="Wingdings" charset="2"/>
              <a:buChar char="q"/>
            </a:pPr>
            <a:r>
              <a:rPr lang="en-US" smtClean="0">
                <a:solidFill>
                  <a:srgbClr val="FF0000"/>
                </a:solidFill>
                <a:sym typeface="Symbol" charset="2"/>
              </a:rPr>
              <a:t>Important</a:t>
            </a:r>
            <a:r>
              <a:rPr lang="en-US" smtClean="0">
                <a:sym typeface="Symbol" charset="2"/>
              </a:rPr>
              <a:t>:  solution is to assign a unique identifier to each statement </a:t>
            </a:r>
            <a:endParaRPr lang="en-GB" smtClean="0">
              <a:sym typeface="Symbol" charset="2"/>
            </a:endParaRPr>
          </a:p>
        </p:txBody>
      </p:sp>
      <p:grpSp>
        <p:nvGrpSpPr>
          <p:cNvPr id="2" name="Group 17"/>
          <p:cNvGrpSpPr>
            <a:grpSpLocks/>
          </p:cNvGrpSpPr>
          <p:nvPr/>
        </p:nvGrpSpPr>
        <p:grpSpPr bwMode="auto">
          <a:xfrm>
            <a:off x="508000" y="5251450"/>
            <a:ext cx="8445500" cy="558800"/>
            <a:chOff x="507780" y="5251389"/>
            <a:chExt cx="8445720" cy="558861"/>
          </a:xfrm>
        </p:grpSpPr>
        <p:cxnSp>
          <p:nvCxnSpPr>
            <p:cNvPr id="5" name="Straight Arrow Connector 4"/>
            <p:cNvCxnSpPr>
              <a:stCxn id="6" idx="6"/>
              <a:endCxn id="56335" idx="1"/>
            </p:cNvCxnSpPr>
            <p:nvPr/>
          </p:nvCxnSpPr>
          <p:spPr bwMode="auto">
            <a:xfrm flipV="1">
              <a:off x="4579824" y="5533995"/>
              <a:ext cx="2603568" cy="22227"/>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6" name="Oval 5"/>
            <p:cNvSpPr/>
            <p:nvPr/>
          </p:nvSpPr>
          <p:spPr bwMode="auto">
            <a:xfrm>
              <a:off x="507780" y="5302195"/>
              <a:ext cx="4072044" cy="50805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334" name="TextBox 7"/>
            <p:cNvSpPr txBox="1">
              <a:spLocks noChangeArrowheads="1"/>
            </p:cNvSpPr>
            <p:nvPr/>
          </p:nvSpPr>
          <p:spPr bwMode="auto">
            <a:xfrm>
              <a:off x="507780" y="5412550"/>
              <a:ext cx="3929090" cy="276999"/>
            </a:xfrm>
            <a:prstGeom prst="rect">
              <a:avLst/>
            </a:prstGeom>
            <a:noFill/>
            <a:ln w="9525">
              <a:noFill/>
              <a:miter lim="800000"/>
              <a:headEnd/>
              <a:tailEnd/>
            </a:ln>
          </p:spPr>
          <p:txBody>
            <a:bodyPr>
              <a:spAutoFit/>
            </a:bodyPr>
            <a:lstStyle/>
            <a:p>
              <a:r>
                <a:rPr lang="en-US" sz="1200">
                  <a:solidFill>
                    <a:schemeClr val="tx1"/>
                  </a:solidFill>
                </a:rPr>
                <a:t>http://www.disi.unitn.it/members/library/board_members</a:t>
              </a:r>
            </a:p>
          </p:txBody>
        </p:sp>
        <p:sp>
          <p:nvSpPr>
            <p:cNvPr id="56335" name="TextBox 9"/>
            <p:cNvSpPr txBox="1">
              <a:spLocks noChangeArrowheads="1"/>
            </p:cNvSpPr>
            <p:nvPr/>
          </p:nvSpPr>
          <p:spPr bwMode="auto">
            <a:xfrm>
              <a:off x="7183438" y="5395913"/>
              <a:ext cx="1770062" cy="276225"/>
            </a:xfrm>
            <a:prstGeom prst="rect">
              <a:avLst/>
            </a:prstGeom>
            <a:noFill/>
            <a:ln w="9525">
              <a:solidFill>
                <a:srgbClr val="000000"/>
              </a:solidFill>
              <a:miter lim="800000"/>
              <a:headEnd/>
              <a:tailEnd/>
            </a:ln>
          </p:spPr>
          <p:txBody>
            <a:bodyPr>
              <a:spAutoFit/>
            </a:bodyPr>
            <a:lstStyle/>
            <a:p>
              <a:pPr algn="ctr"/>
              <a:r>
                <a:rPr lang="en-US" sz="1200">
                  <a:solidFill>
                    <a:schemeClr val="tx1"/>
                  </a:solidFill>
                </a:rPr>
                <a:t>D. Madalli</a:t>
              </a:r>
            </a:p>
          </p:txBody>
        </p:sp>
        <p:sp>
          <p:nvSpPr>
            <p:cNvPr id="56336" name="TextBox 10"/>
            <p:cNvSpPr txBox="1">
              <a:spLocks noChangeArrowheads="1"/>
            </p:cNvSpPr>
            <p:nvPr/>
          </p:nvSpPr>
          <p:spPr bwMode="auto">
            <a:xfrm>
              <a:off x="4686998" y="5251389"/>
              <a:ext cx="2117728" cy="276999"/>
            </a:xfrm>
            <a:prstGeom prst="rect">
              <a:avLst/>
            </a:prstGeom>
            <a:noFill/>
            <a:ln w="9525">
              <a:noFill/>
              <a:miter lim="800000"/>
              <a:headEnd/>
              <a:tailEnd/>
            </a:ln>
          </p:spPr>
          <p:txBody>
            <a:bodyPr>
              <a:spAutoFit/>
            </a:bodyPr>
            <a:lstStyle/>
            <a:p>
              <a:pPr algn="ctr"/>
              <a:r>
                <a:rPr lang="en-US" sz="1200"/>
                <a:t>mem:libraryBoardMembers</a:t>
              </a:r>
            </a:p>
          </p:txBody>
        </p:sp>
      </p:grpSp>
      <p:sp>
        <p:nvSpPr>
          <p:cNvPr id="11" name="Rectangle 10"/>
          <p:cNvSpPr/>
          <p:nvPr/>
        </p:nvSpPr>
        <p:spPr>
          <a:xfrm>
            <a:off x="436563" y="5095875"/>
            <a:ext cx="8786812" cy="857250"/>
          </a:xfrm>
          <a:prstGeom prst="rect">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18"/>
          <p:cNvGrpSpPr>
            <a:grpSpLocks/>
          </p:cNvGrpSpPr>
          <p:nvPr/>
        </p:nvGrpSpPr>
        <p:grpSpPr bwMode="auto">
          <a:xfrm>
            <a:off x="4603750" y="5954713"/>
            <a:ext cx="1978025" cy="865187"/>
            <a:chOff x="4603750" y="5954713"/>
            <a:chExt cx="1978025" cy="865187"/>
          </a:xfrm>
        </p:grpSpPr>
        <p:sp>
          <p:nvSpPr>
            <p:cNvPr id="56329" name="TextBox 13"/>
            <p:cNvSpPr txBox="1">
              <a:spLocks noChangeArrowheads="1"/>
            </p:cNvSpPr>
            <p:nvPr/>
          </p:nvSpPr>
          <p:spPr bwMode="auto">
            <a:xfrm>
              <a:off x="4867275" y="6542088"/>
              <a:ext cx="1714500" cy="277812"/>
            </a:xfrm>
            <a:prstGeom prst="rect">
              <a:avLst/>
            </a:prstGeom>
            <a:noFill/>
            <a:ln w="9525">
              <a:solidFill>
                <a:schemeClr val="tx1"/>
              </a:solidFill>
              <a:miter lim="800000"/>
              <a:headEnd/>
              <a:tailEnd/>
            </a:ln>
          </p:spPr>
          <p:txBody>
            <a:bodyPr>
              <a:spAutoFit/>
            </a:bodyPr>
            <a:lstStyle/>
            <a:p>
              <a:pPr algn="ctr"/>
              <a:r>
                <a:rPr lang="en-US" sz="1200"/>
                <a:t>Biswanath Dutta</a:t>
              </a:r>
            </a:p>
          </p:txBody>
        </p:sp>
        <p:cxnSp>
          <p:nvCxnSpPr>
            <p:cNvPr id="16" name="Straight Arrow Connector 15"/>
            <p:cNvCxnSpPr/>
            <p:nvPr/>
          </p:nvCxnSpPr>
          <p:spPr>
            <a:xfrm rot="5400000">
              <a:off x="5438776" y="6238875"/>
              <a:ext cx="569912" cy="1587"/>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56331" name="TextBox 10"/>
            <p:cNvSpPr txBox="1">
              <a:spLocks noChangeArrowheads="1"/>
            </p:cNvSpPr>
            <p:nvPr/>
          </p:nvSpPr>
          <p:spPr bwMode="auto">
            <a:xfrm>
              <a:off x="4603750" y="6105525"/>
              <a:ext cx="1085850" cy="276999"/>
            </a:xfrm>
            <a:prstGeom prst="rect">
              <a:avLst/>
            </a:prstGeom>
            <a:noFill/>
            <a:ln w="9525">
              <a:noFill/>
              <a:miter lim="800000"/>
              <a:headEnd/>
              <a:tailEnd/>
            </a:ln>
          </p:spPr>
          <p:txBody>
            <a:bodyPr>
              <a:spAutoFit/>
            </a:bodyPr>
            <a:lstStyle/>
            <a:p>
              <a:pPr algn="ctr"/>
              <a:r>
                <a:rPr lang="en-US" sz="1200"/>
                <a:t>dc:creator</a:t>
              </a:r>
            </a:p>
          </p:txBody>
        </p:sp>
      </p:grpSp>
      <p:sp>
        <p:nvSpPr>
          <p:cNvPr id="56328" name="Rectangle 28"/>
          <p:cNvSpPr>
            <a:spLocks noChangeArrowheads="1"/>
          </p:cNvSpPr>
          <p:nvPr/>
        </p:nvSpPr>
        <p:spPr bwMode="auto">
          <a:xfrm>
            <a:off x="1755775" y="260350"/>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a:t>
            </a:r>
            <a:r>
              <a:rPr lang="en-US" sz="1200" b="1">
                <a:solidFill>
                  <a:srgbClr val="FF3300"/>
                </a:solidFill>
                <a:latin typeface="Arial" charset="0"/>
              </a:rPr>
              <a:t>CAPABILITIES</a:t>
            </a:r>
            <a:r>
              <a:rPr lang="en-US" sz="1200" b="1">
                <a:solidFill>
                  <a:schemeClr val="tx1"/>
                </a:solidFill>
                <a:latin typeface="Arial" charset="0"/>
              </a:rPr>
              <a:t> :: RDFSUMMARY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build="p"/>
      <p:bldP spid="11" grpId="0" animBg="1"/>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Content Placeholder 2"/>
          <p:cNvSpPr>
            <a:spLocks noGrp="1"/>
          </p:cNvSpPr>
          <p:nvPr>
            <p:ph sz="quarter" idx="1"/>
          </p:nvPr>
        </p:nvSpPr>
        <p:spPr>
          <a:xfrm>
            <a:off x="508000" y="1354138"/>
            <a:ext cx="9144000" cy="5486400"/>
          </a:xfrm>
        </p:spPr>
        <p:txBody>
          <a:bodyPr/>
          <a:lstStyle/>
          <a:p>
            <a:pPr algn="just">
              <a:buFont typeface="Wingdings" charset="2"/>
              <a:buChar char="q"/>
            </a:pPr>
            <a:r>
              <a:rPr lang="en-US" smtClean="0"/>
              <a:t>RDF provides </a:t>
            </a:r>
            <a:r>
              <a:rPr lang="en-US" smtClean="0">
                <a:solidFill>
                  <a:srgbClr val="FF3300"/>
                </a:solidFill>
              </a:rPr>
              <a:t>built-in</a:t>
            </a:r>
            <a:r>
              <a:rPr lang="en-US" smtClean="0"/>
              <a:t> vocabularies for describing RDF statements, such as,</a:t>
            </a:r>
          </a:p>
          <a:p>
            <a:pPr lvl="1" algn="just">
              <a:buFont typeface="Wingdings" charset="2"/>
              <a:buChar char="q"/>
            </a:pPr>
            <a:r>
              <a:rPr lang="en-US" smtClean="0">
                <a:solidFill>
                  <a:srgbClr val="0900C0"/>
                </a:solidFill>
              </a:rPr>
              <a:t>type:</a:t>
            </a:r>
            <a:r>
              <a:rPr lang="en-US" smtClean="0">
                <a:solidFill>
                  <a:schemeClr val="tx1"/>
                </a:solidFill>
              </a:rPr>
              <a:t> rdf:Statement, and </a:t>
            </a:r>
          </a:p>
          <a:p>
            <a:pPr lvl="1" algn="just">
              <a:buFont typeface="Wingdings" charset="2"/>
              <a:buChar char="q"/>
            </a:pPr>
            <a:r>
              <a:rPr lang="en-US" smtClean="0">
                <a:solidFill>
                  <a:srgbClr val="0900C0"/>
                </a:solidFill>
              </a:rPr>
              <a:t>properties:</a:t>
            </a:r>
            <a:r>
              <a:rPr lang="en-US" smtClean="0">
                <a:solidFill>
                  <a:schemeClr val="tx1"/>
                </a:solidFill>
              </a:rPr>
              <a:t> rdf:Subject, rdf:Predicate and rdf:Object </a:t>
            </a:r>
          </a:p>
          <a:p>
            <a:pPr algn="just">
              <a:buFont typeface="Wingdings" charset="2"/>
              <a:buChar char="q"/>
            </a:pPr>
            <a:r>
              <a:rPr lang="en-US" smtClean="0"/>
              <a:t>A description of a statement using these vocabulary is called a </a:t>
            </a:r>
            <a:r>
              <a:rPr lang="en-US" smtClean="0">
                <a:solidFill>
                  <a:srgbClr val="0900C0"/>
                </a:solidFill>
              </a:rPr>
              <a:t>reification</a:t>
            </a:r>
            <a:r>
              <a:rPr lang="en-US" smtClean="0"/>
              <a:t> of the statement. </a:t>
            </a:r>
          </a:p>
          <a:p>
            <a:pPr algn="just">
              <a:buFont typeface="Wingdings" charset="2"/>
              <a:buChar char="q"/>
            </a:pPr>
            <a:endParaRPr lang="en-US" smtClean="0"/>
          </a:p>
        </p:txBody>
      </p:sp>
      <p:sp>
        <p:nvSpPr>
          <p:cNvPr id="57347" name="Slide Number Placeholder 3"/>
          <p:cNvSpPr>
            <a:spLocks noGrp="1"/>
          </p:cNvSpPr>
          <p:nvPr>
            <p:ph type="sldNum" sz="quarter" idx="10"/>
          </p:nvPr>
        </p:nvSpPr>
        <p:spPr bwMode="auto">
          <a:noFill/>
          <a:ln>
            <a:miter lim="800000"/>
            <a:headEnd/>
            <a:tailEnd/>
          </a:ln>
        </p:spPr>
        <p:txBody>
          <a:bodyPr/>
          <a:lstStyle/>
          <a:p>
            <a:fld id="{3C6C389E-084F-43A0-AC5E-26876651DFC1}" type="slidenum">
              <a:rPr lang="en-US"/>
              <a:pPr/>
              <a:t>34</a:t>
            </a:fld>
            <a:endParaRPr lang="en-US"/>
          </a:p>
        </p:txBody>
      </p:sp>
      <p:sp>
        <p:nvSpPr>
          <p:cNvPr id="57348" name="AutoShape 2"/>
          <p:cNvSpPr>
            <a:spLocks noGrp="1" noChangeArrowheads="1"/>
          </p:cNvSpPr>
          <p:nvPr>
            <p:ph type="title"/>
          </p:nvPr>
        </p:nvSpPr>
        <p:spPr/>
        <p:txBody>
          <a:bodyPr/>
          <a:lstStyle/>
          <a:p>
            <a:pPr eaLnBrk="1" hangingPunct="1"/>
            <a:r>
              <a:rPr lang="en-US" dirty="0" smtClean="0"/>
              <a:t>Reification (</a:t>
            </a:r>
            <a:r>
              <a:rPr lang="en-US" dirty="0" err="1" smtClean="0"/>
              <a:t>contd</a:t>
            </a:r>
            <a:r>
              <a:rPr lang="en-US" dirty="0" smtClean="0"/>
              <a:t>…2)</a:t>
            </a:r>
            <a:endParaRPr lang="el-GR" dirty="0" smtClean="0"/>
          </a:p>
        </p:txBody>
      </p:sp>
      <p:sp>
        <p:nvSpPr>
          <p:cNvPr id="57349" name="Rectangle 28"/>
          <p:cNvSpPr>
            <a:spLocks noChangeArrowheads="1"/>
          </p:cNvSpPr>
          <p:nvPr/>
        </p:nvSpPr>
        <p:spPr bwMode="auto">
          <a:xfrm>
            <a:off x="1671638" y="260350"/>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a:t>
            </a:r>
            <a:r>
              <a:rPr lang="en-US" sz="1200" b="1">
                <a:solidFill>
                  <a:srgbClr val="FF3300"/>
                </a:solidFill>
                <a:latin typeface="Arial" charset="0"/>
              </a:rPr>
              <a:t>CAPABILITIES</a:t>
            </a:r>
            <a:r>
              <a:rPr lang="en-US" sz="1200" b="1">
                <a:solidFill>
                  <a:schemeClr val="tx1"/>
                </a:solidFill>
                <a:latin typeface="Arial" charset="0"/>
              </a:rPr>
              <a:t> :: RDFSUMMARY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29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2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dirty="0" smtClean="0"/>
              <a:t>Reification (</a:t>
            </a:r>
            <a:r>
              <a:rPr lang="en-US" dirty="0" err="1" smtClean="0"/>
              <a:t>contd</a:t>
            </a:r>
            <a:r>
              <a:rPr lang="en-US" dirty="0" smtClean="0"/>
              <a:t>…3)</a:t>
            </a:r>
            <a:endParaRPr lang="en-US" dirty="0" smtClean="0"/>
          </a:p>
        </p:txBody>
      </p:sp>
      <p:sp>
        <p:nvSpPr>
          <p:cNvPr id="58371" name="Slide Number Placeholder 3"/>
          <p:cNvSpPr>
            <a:spLocks noGrp="1"/>
          </p:cNvSpPr>
          <p:nvPr>
            <p:ph type="sldNum" sz="quarter" idx="10"/>
          </p:nvPr>
        </p:nvSpPr>
        <p:spPr bwMode="auto">
          <a:noFill/>
          <a:ln>
            <a:miter lim="800000"/>
            <a:headEnd/>
            <a:tailEnd/>
          </a:ln>
        </p:spPr>
        <p:txBody>
          <a:bodyPr/>
          <a:lstStyle/>
          <a:p>
            <a:fld id="{732924DB-1D9E-4767-831F-32D7E1EAEDDD}" type="slidenum">
              <a:rPr lang="en-US"/>
              <a:pPr/>
              <a:t>35</a:t>
            </a:fld>
            <a:endParaRPr lang="en-US"/>
          </a:p>
        </p:txBody>
      </p:sp>
      <p:grpSp>
        <p:nvGrpSpPr>
          <p:cNvPr id="2" name="Group 34"/>
          <p:cNvGrpSpPr>
            <a:grpSpLocks/>
          </p:cNvGrpSpPr>
          <p:nvPr/>
        </p:nvGrpSpPr>
        <p:grpSpPr bwMode="auto">
          <a:xfrm>
            <a:off x="911225" y="2425700"/>
            <a:ext cx="3543300" cy="522288"/>
            <a:chOff x="911225" y="2425700"/>
            <a:chExt cx="3543300" cy="522288"/>
          </a:xfrm>
        </p:grpSpPr>
        <p:sp>
          <p:nvSpPr>
            <p:cNvPr id="16" name="Oval 15"/>
            <p:cNvSpPr/>
            <p:nvPr/>
          </p:nvSpPr>
          <p:spPr bwMode="auto">
            <a:xfrm>
              <a:off x="911225" y="2425700"/>
              <a:ext cx="3543300" cy="5222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400" name="TextBox 7"/>
            <p:cNvSpPr txBox="1">
              <a:spLocks noChangeArrowheads="1"/>
            </p:cNvSpPr>
            <p:nvPr/>
          </p:nvSpPr>
          <p:spPr bwMode="auto">
            <a:xfrm>
              <a:off x="1028700" y="2543175"/>
              <a:ext cx="3302000" cy="277813"/>
            </a:xfrm>
            <a:prstGeom prst="rect">
              <a:avLst/>
            </a:prstGeom>
            <a:noFill/>
            <a:ln w="9525">
              <a:noFill/>
              <a:miter lim="800000"/>
              <a:headEnd/>
              <a:tailEnd/>
            </a:ln>
          </p:spPr>
          <p:txBody>
            <a:bodyPr>
              <a:spAutoFit/>
            </a:bodyPr>
            <a:lstStyle/>
            <a:p>
              <a:r>
                <a:rPr lang="en-US" sz="1200">
                  <a:solidFill>
                    <a:schemeClr val="tx1"/>
                  </a:solidFill>
                </a:rPr>
                <a:t>http://disi.unitn.it/members/library#triple12345</a:t>
              </a:r>
            </a:p>
          </p:txBody>
        </p:sp>
      </p:grpSp>
      <p:grpSp>
        <p:nvGrpSpPr>
          <p:cNvPr id="3" name="Group 35"/>
          <p:cNvGrpSpPr>
            <a:grpSpLocks/>
          </p:cNvGrpSpPr>
          <p:nvPr/>
        </p:nvGrpSpPr>
        <p:grpSpPr bwMode="auto">
          <a:xfrm>
            <a:off x="3340100" y="1600200"/>
            <a:ext cx="2900363" cy="901700"/>
            <a:chOff x="3340100" y="1600200"/>
            <a:chExt cx="2900363" cy="901700"/>
          </a:xfrm>
        </p:grpSpPr>
        <p:sp>
          <p:nvSpPr>
            <p:cNvPr id="29" name="Oval 28"/>
            <p:cNvSpPr/>
            <p:nvPr/>
          </p:nvSpPr>
          <p:spPr bwMode="auto">
            <a:xfrm>
              <a:off x="4505325" y="1600200"/>
              <a:ext cx="1735138" cy="5222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396" name="TextBox 7"/>
            <p:cNvSpPr txBox="1">
              <a:spLocks noChangeArrowheads="1"/>
            </p:cNvSpPr>
            <p:nvPr/>
          </p:nvSpPr>
          <p:spPr bwMode="auto">
            <a:xfrm>
              <a:off x="4760913" y="1711325"/>
              <a:ext cx="1277937" cy="276225"/>
            </a:xfrm>
            <a:prstGeom prst="rect">
              <a:avLst/>
            </a:prstGeom>
            <a:noFill/>
            <a:ln w="9525">
              <a:noFill/>
              <a:miter lim="800000"/>
              <a:headEnd/>
              <a:tailEnd/>
            </a:ln>
          </p:spPr>
          <p:txBody>
            <a:bodyPr>
              <a:spAutoFit/>
            </a:bodyPr>
            <a:lstStyle/>
            <a:p>
              <a:r>
                <a:rPr lang="en-US" sz="1200">
                  <a:solidFill>
                    <a:schemeClr val="tx1"/>
                  </a:solidFill>
                </a:rPr>
                <a:t>rdf:Statement</a:t>
              </a:r>
            </a:p>
          </p:txBody>
        </p:sp>
        <p:sp>
          <p:nvSpPr>
            <p:cNvPr id="58397" name="TextBox 10"/>
            <p:cNvSpPr txBox="1">
              <a:spLocks noChangeArrowheads="1"/>
            </p:cNvSpPr>
            <p:nvPr/>
          </p:nvSpPr>
          <p:spPr bwMode="auto">
            <a:xfrm>
              <a:off x="3340100" y="1854200"/>
              <a:ext cx="714375" cy="276225"/>
            </a:xfrm>
            <a:prstGeom prst="rect">
              <a:avLst/>
            </a:prstGeom>
            <a:noFill/>
            <a:ln w="9525">
              <a:noFill/>
              <a:miter lim="800000"/>
              <a:headEnd/>
              <a:tailEnd/>
            </a:ln>
          </p:spPr>
          <p:txBody>
            <a:bodyPr>
              <a:spAutoFit/>
            </a:bodyPr>
            <a:lstStyle/>
            <a:p>
              <a:pPr algn="ctr"/>
              <a:r>
                <a:rPr lang="en-US" sz="1200"/>
                <a:t>rdf:type</a:t>
              </a:r>
            </a:p>
          </p:txBody>
        </p:sp>
        <p:cxnSp>
          <p:nvCxnSpPr>
            <p:cNvPr id="33" name="Straight Arrow Connector 32"/>
            <p:cNvCxnSpPr>
              <a:stCxn id="16" idx="7"/>
            </p:cNvCxnSpPr>
            <p:nvPr/>
          </p:nvCxnSpPr>
          <p:spPr>
            <a:xfrm rot="5400000" flipH="1" flipV="1">
              <a:off x="4332288" y="1719263"/>
              <a:ext cx="385762" cy="1179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4" name="Group 29"/>
          <p:cNvGrpSpPr>
            <a:grpSpLocks/>
          </p:cNvGrpSpPr>
          <p:nvPr/>
        </p:nvGrpSpPr>
        <p:grpSpPr bwMode="auto">
          <a:xfrm>
            <a:off x="1079500" y="2925763"/>
            <a:ext cx="2214563" cy="2205037"/>
            <a:chOff x="1079500" y="2925763"/>
            <a:chExt cx="2214563" cy="2205037"/>
          </a:xfrm>
        </p:grpSpPr>
        <p:sp>
          <p:nvSpPr>
            <p:cNvPr id="58392" name="TextBox 10"/>
            <p:cNvSpPr txBox="1">
              <a:spLocks noChangeArrowheads="1"/>
            </p:cNvSpPr>
            <p:nvPr/>
          </p:nvSpPr>
          <p:spPr bwMode="auto">
            <a:xfrm>
              <a:off x="1079500" y="3792538"/>
              <a:ext cx="1071563" cy="276225"/>
            </a:xfrm>
            <a:prstGeom prst="rect">
              <a:avLst/>
            </a:prstGeom>
            <a:noFill/>
            <a:ln w="9525">
              <a:noFill/>
              <a:miter lim="800000"/>
              <a:headEnd/>
              <a:tailEnd/>
            </a:ln>
          </p:spPr>
          <p:txBody>
            <a:bodyPr>
              <a:spAutoFit/>
            </a:bodyPr>
            <a:lstStyle/>
            <a:p>
              <a:pPr algn="ctr"/>
              <a:r>
                <a:rPr lang="en-US" sz="1200"/>
                <a:t>dc:creator</a:t>
              </a:r>
            </a:p>
          </p:txBody>
        </p:sp>
        <p:cxnSp>
          <p:nvCxnSpPr>
            <p:cNvPr id="51" name="Straight Arrow Connector 50"/>
            <p:cNvCxnSpPr/>
            <p:nvPr/>
          </p:nvCxnSpPr>
          <p:spPr>
            <a:xfrm rot="5400000">
              <a:off x="1043782" y="3890169"/>
              <a:ext cx="19304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394" name="TextBox 10"/>
            <p:cNvSpPr txBox="1">
              <a:spLocks noChangeArrowheads="1"/>
            </p:cNvSpPr>
            <p:nvPr/>
          </p:nvSpPr>
          <p:spPr bwMode="auto">
            <a:xfrm>
              <a:off x="1365250" y="4854575"/>
              <a:ext cx="1928813" cy="276225"/>
            </a:xfrm>
            <a:prstGeom prst="rect">
              <a:avLst/>
            </a:prstGeom>
            <a:noFill/>
            <a:ln w="9525">
              <a:solidFill>
                <a:schemeClr val="tx1"/>
              </a:solidFill>
              <a:miter lim="800000"/>
              <a:headEnd/>
              <a:tailEnd/>
            </a:ln>
          </p:spPr>
          <p:txBody>
            <a:bodyPr>
              <a:spAutoFit/>
            </a:bodyPr>
            <a:lstStyle/>
            <a:p>
              <a:pPr algn="ctr"/>
              <a:r>
                <a:rPr lang="en-US" sz="1200"/>
                <a:t>Biswanath Dutta </a:t>
              </a:r>
            </a:p>
          </p:txBody>
        </p:sp>
      </p:grpSp>
      <p:grpSp>
        <p:nvGrpSpPr>
          <p:cNvPr id="5" name="Group 31"/>
          <p:cNvGrpSpPr>
            <a:grpSpLocks/>
          </p:cNvGrpSpPr>
          <p:nvPr/>
        </p:nvGrpSpPr>
        <p:grpSpPr bwMode="auto">
          <a:xfrm>
            <a:off x="2365375" y="2855913"/>
            <a:ext cx="4889500" cy="3086100"/>
            <a:chOff x="2365375" y="2855913"/>
            <a:chExt cx="4889500" cy="3086100"/>
          </a:xfrm>
        </p:grpSpPr>
        <p:sp>
          <p:nvSpPr>
            <p:cNvPr id="58383" name="TextBox 18"/>
            <p:cNvSpPr txBox="1">
              <a:spLocks noChangeArrowheads="1"/>
            </p:cNvSpPr>
            <p:nvPr/>
          </p:nvSpPr>
          <p:spPr bwMode="auto">
            <a:xfrm>
              <a:off x="3536950" y="3827463"/>
              <a:ext cx="1214438" cy="276225"/>
            </a:xfrm>
            <a:prstGeom prst="rect">
              <a:avLst/>
            </a:prstGeom>
            <a:noFill/>
            <a:ln w="9525">
              <a:noFill/>
              <a:miter lim="800000"/>
              <a:headEnd/>
              <a:tailEnd/>
            </a:ln>
          </p:spPr>
          <p:txBody>
            <a:bodyPr>
              <a:spAutoFit/>
            </a:bodyPr>
            <a:lstStyle/>
            <a:p>
              <a:pPr algn="ctr"/>
              <a:r>
                <a:rPr lang="en-US" sz="1200"/>
                <a:t>rdf:predicate</a:t>
              </a:r>
            </a:p>
          </p:txBody>
        </p:sp>
        <p:sp>
          <p:nvSpPr>
            <p:cNvPr id="58384" name="TextBox 7"/>
            <p:cNvSpPr txBox="1">
              <a:spLocks noChangeArrowheads="1"/>
            </p:cNvSpPr>
            <p:nvPr/>
          </p:nvSpPr>
          <p:spPr bwMode="auto">
            <a:xfrm>
              <a:off x="4508500" y="5665788"/>
              <a:ext cx="941388" cy="276225"/>
            </a:xfrm>
            <a:prstGeom prst="rect">
              <a:avLst/>
            </a:prstGeom>
            <a:noFill/>
            <a:ln w="9525">
              <a:solidFill>
                <a:schemeClr val="tx1"/>
              </a:solidFill>
              <a:miter lim="800000"/>
              <a:headEnd/>
              <a:tailEnd/>
            </a:ln>
          </p:spPr>
          <p:txBody>
            <a:bodyPr>
              <a:spAutoFit/>
            </a:bodyPr>
            <a:lstStyle/>
            <a:p>
              <a:pPr algn="ctr"/>
              <a:r>
                <a:rPr lang="en-US" sz="1200">
                  <a:solidFill>
                    <a:schemeClr val="tx1"/>
                  </a:solidFill>
                </a:rPr>
                <a:t>D. Madalli</a:t>
              </a:r>
            </a:p>
          </p:txBody>
        </p:sp>
        <p:cxnSp>
          <p:nvCxnSpPr>
            <p:cNvPr id="21" name="Straight Arrow Connector 20"/>
            <p:cNvCxnSpPr>
              <a:stCxn id="16" idx="5"/>
              <a:endCxn id="34" idx="1"/>
            </p:cNvCxnSpPr>
            <p:nvPr/>
          </p:nvCxnSpPr>
          <p:spPr>
            <a:xfrm rot="16200000" flipH="1">
              <a:off x="4563269" y="2243932"/>
              <a:ext cx="349250" cy="1604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386" name="TextBox 10"/>
            <p:cNvSpPr txBox="1">
              <a:spLocks noChangeArrowheads="1"/>
            </p:cNvSpPr>
            <p:nvPr/>
          </p:nvSpPr>
          <p:spPr bwMode="auto">
            <a:xfrm>
              <a:off x="4564063" y="2855913"/>
              <a:ext cx="1382712" cy="277812"/>
            </a:xfrm>
            <a:prstGeom prst="rect">
              <a:avLst/>
            </a:prstGeom>
            <a:noFill/>
            <a:ln w="9525">
              <a:noFill/>
              <a:miter lim="800000"/>
              <a:headEnd/>
              <a:tailEnd/>
            </a:ln>
          </p:spPr>
          <p:txBody>
            <a:bodyPr>
              <a:spAutoFit/>
            </a:bodyPr>
            <a:lstStyle/>
            <a:p>
              <a:pPr algn="ctr"/>
              <a:r>
                <a:rPr lang="en-US" sz="1200"/>
                <a:t>rdf:subject</a:t>
              </a:r>
            </a:p>
          </p:txBody>
        </p:sp>
        <p:sp>
          <p:nvSpPr>
            <p:cNvPr id="41" name="Oval 40"/>
            <p:cNvSpPr/>
            <p:nvPr/>
          </p:nvSpPr>
          <p:spPr bwMode="auto">
            <a:xfrm>
              <a:off x="4151313" y="4310063"/>
              <a:ext cx="3103562" cy="5222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388" name="TextBox 7"/>
            <p:cNvSpPr txBox="1">
              <a:spLocks noChangeArrowheads="1"/>
            </p:cNvSpPr>
            <p:nvPr/>
          </p:nvSpPr>
          <p:spPr bwMode="auto">
            <a:xfrm>
              <a:off x="4456113" y="4427538"/>
              <a:ext cx="2571750" cy="276225"/>
            </a:xfrm>
            <a:prstGeom prst="rect">
              <a:avLst/>
            </a:prstGeom>
            <a:noFill/>
            <a:ln w="9525">
              <a:noFill/>
              <a:miter lim="800000"/>
              <a:headEnd/>
              <a:tailEnd/>
            </a:ln>
          </p:spPr>
          <p:txBody>
            <a:bodyPr>
              <a:spAutoFit/>
            </a:bodyPr>
            <a:lstStyle/>
            <a:p>
              <a:pPr algn="ctr"/>
              <a:r>
                <a:rPr lang="en-US" sz="1200">
                  <a:solidFill>
                    <a:schemeClr val="tx1"/>
                  </a:solidFill>
                </a:rPr>
                <a:t>mem:libraryBoardMembers</a:t>
              </a:r>
            </a:p>
          </p:txBody>
        </p:sp>
        <p:cxnSp>
          <p:nvCxnSpPr>
            <p:cNvPr id="44" name="Straight Arrow Connector 43"/>
            <p:cNvCxnSpPr>
              <a:stCxn id="16" idx="4"/>
              <a:endCxn id="41" idx="1"/>
            </p:cNvCxnSpPr>
            <p:nvPr/>
          </p:nvCxnSpPr>
          <p:spPr>
            <a:xfrm rot="16200000" flipH="1">
              <a:off x="2924969" y="2705894"/>
              <a:ext cx="1438275" cy="19224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16200000" flipH="1">
              <a:off x="2186781" y="3131344"/>
              <a:ext cx="2714625" cy="2357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391" name="TextBox 18"/>
            <p:cNvSpPr txBox="1">
              <a:spLocks noChangeArrowheads="1"/>
            </p:cNvSpPr>
            <p:nvPr/>
          </p:nvSpPr>
          <p:spPr bwMode="auto">
            <a:xfrm>
              <a:off x="3579813" y="5000625"/>
              <a:ext cx="1428750" cy="285750"/>
            </a:xfrm>
            <a:prstGeom prst="rect">
              <a:avLst/>
            </a:prstGeom>
            <a:noFill/>
            <a:ln w="9525">
              <a:noFill/>
              <a:miter lim="800000"/>
              <a:headEnd/>
              <a:tailEnd/>
            </a:ln>
          </p:spPr>
          <p:txBody>
            <a:bodyPr>
              <a:spAutoFit/>
            </a:bodyPr>
            <a:lstStyle/>
            <a:p>
              <a:pPr algn="ctr"/>
              <a:r>
                <a:rPr lang="en-US" sz="1200"/>
                <a:t>rdf:object</a:t>
              </a:r>
            </a:p>
          </p:txBody>
        </p:sp>
      </p:grpSp>
      <p:grpSp>
        <p:nvGrpSpPr>
          <p:cNvPr id="6" name="Group 27"/>
          <p:cNvGrpSpPr>
            <a:grpSpLocks/>
          </p:cNvGrpSpPr>
          <p:nvPr/>
        </p:nvGrpSpPr>
        <p:grpSpPr bwMode="auto">
          <a:xfrm>
            <a:off x="4995863" y="3144838"/>
            <a:ext cx="4333875" cy="2990850"/>
            <a:chOff x="4995863" y="3144838"/>
            <a:chExt cx="4333875" cy="2990850"/>
          </a:xfrm>
        </p:grpSpPr>
        <p:sp>
          <p:nvSpPr>
            <p:cNvPr id="34" name="Oval 33"/>
            <p:cNvSpPr/>
            <p:nvPr/>
          </p:nvSpPr>
          <p:spPr bwMode="auto">
            <a:xfrm>
              <a:off x="4995863" y="3144838"/>
              <a:ext cx="3714750" cy="5222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379" name="TextBox 7"/>
            <p:cNvSpPr txBox="1">
              <a:spLocks noChangeArrowheads="1"/>
            </p:cNvSpPr>
            <p:nvPr/>
          </p:nvSpPr>
          <p:spPr bwMode="auto">
            <a:xfrm>
              <a:off x="5146675" y="3241675"/>
              <a:ext cx="3362325" cy="460375"/>
            </a:xfrm>
            <a:prstGeom prst="rect">
              <a:avLst/>
            </a:prstGeom>
            <a:noFill/>
            <a:ln w="9525">
              <a:noFill/>
              <a:miter lim="800000"/>
              <a:headEnd/>
              <a:tailEnd/>
            </a:ln>
          </p:spPr>
          <p:txBody>
            <a:bodyPr>
              <a:spAutoFit/>
            </a:bodyPr>
            <a:lstStyle/>
            <a:p>
              <a:pPr algn="ctr"/>
              <a:r>
                <a:rPr lang="en-US" sz="1200">
                  <a:solidFill>
                    <a:schemeClr val="tx1"/>
                  </a:solidFill>
                </a:rPr>
                <a:t>http://www.disi.unitn.it/members/library/board_members</a:t>
              </a:r>
            </a:p>
          </p:txBody>
        </p:sp>
        <p:sp>
          <p:nvSpPr>
            <p:cNvPr id="58380" name="TextBox 7"/>
            <p:cNvSpPr txBox="1">
              <a:spLocks noChangeArrowheads="1"/>
            </p:cNvSpPr>
            <p:nvPr/>
          </p:nvSpPr>
          <p:spPr bwMode="auto">
            <a:xfrm>
              <a:off x="7073900" y="5857875"/>
              <a:ext cx="1077913" cy="277813"/>
            </a:xfrm>
            <a:prstGeom prst="rect">
              <a:avLst/>
            </a:prstGeom>
            <a:noFill/>
            <a:ln w="9525">
              <a:solidFill>
                <a:schemeClr val="tx1"/>
              </a:solidFill>
              <a:miter lim="800000"/>
              <a:headEnd/>
              <a:tailEnd/>
            </a:ln>
          </p:spPr>
          <p:txBody>
            <a:bodyPr>
              <a:spAutoFit/>
            </a:bodyPr>
            <a:lstStyle/>
            <a:p>
              <a:pPr algn="ctr"/>
              <a:r>
                <a:rPr lang="en-US" sz="1200">
                  <a:solidFill>
                    <a:schemeClr val="tx1"/>
                  </a:solidFill>
                </a:rPr>
                <a:t>D. Madalli</a:t>
              </a:r>
            </a:p>
          </p:txBody>
        </p:sp>
        <p:cxnSp>
          <p:nvCxnSpPr>
            <p:cNvPr id="39" name="Straight Arrow Connector 38"/>
            <p:cNvCxnSpPr/>
            <p:nvPr/>
          </p:nvCxnSpPr>
          <p:spPr>
            <a:xfrm rot="16200000" flipH="1">
              <a:off x="6380957" y="4696619"/>
              <a:ext cx="2214562" cy="107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382" name="TextBox 7"/>
            <p:cNvSpPr txBox="1">
              <a:spLocks noChangeArrowheads="1"/>
            </p:cNvSpPr>
            <p:nvPr/>
          </p:nvSpPr>
          <p:spPr bwMode="auto">
            <a:xfrm>
              <a:off x="7258050" y="5024438"/>
              <a:ext cx="2071688" cy="276225"/>
            </a:xfrm>
            <a:prstGeom prst="rect">
              <a:avLst/>
            </a:prstGeom>
            <a:noFill/>
            <a:ln w="9525">
              <a:noFill/>
              <a:miter lim="800000"/>
              <a:headEnd/>
              <a:tailEnd/>
            </a:ln>
          </p:spPr>
          <p:txBody>
            <a:bodyPr>
              <a:spAutoFit/>
            </a:bodyPr>
            <a:lstStyle/>
            <a:p>
              <a:pPr algn="ctr"/>
              <a:r>
                <a:rPr lang="en-US" sz="1200">
                  <a:solidFill>
                    <a:schemeClr val="tx1"/>
                  </a:solidFill>
                </a:rPr>
                <a:t>mem:libraryBoardMembers</a:t>
              </a:r>
            </a:p>
          </p:txBody>
        </p:sp>
      </p:grpSp>
      <p:sp>
        <p:nvSpPr>
          <p:cNvPr id="58377" name="Rectangle 28"/>
          <p:cNvSpPr>
            <a:spLocks noChangeArrowheads="1"/>
          </p:cNvSpPr>
          <p:nvPr/>
        </p:nvSpPr>
        <p:spPr bwMode="auto">
          <a:xfrm>
            <a:off x="1743075" y="249238"/>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a:t>
            </a:r>
            <a:r>
              <a:rPr lang="en-US" sz="1200" b="1">
                <a:solidFill>
                  <a:srgbClr val="FF3300"/>
                </a:solidFill>
                <a:latin typeface="Arial" charset="0"/>
              </a:rPr>
              <a:t>CAPABILITIES</a:t>
            </a:r>
            <a:r>
              <a:rPr lang="en-US" sz="1200" b="1">
                <a:solidFill>
                  <a:schemeClr val="tx1"/>
                </a:solidFill>
                <a:latin typeface="Arial" charset="0"/>
              </a:rPr>
              <a:t> :: RDFSUMMARY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t>Reification: RDF/XML</a:t>
            </a:r>
          </a:p>
        </p:txBody>
      </p:sp>
      <p:sp>
        <p:nvSpPr>
          <p:cNvPr id="59395" name="Content Placeholder 2"/>
          <p:cNvSpPr>
            <a:spLocks noGrp="1"/>
          </p:cNvSpPr>
          <p:nvPr>
            <p:ph sz="quarter" idx="1"/>
          </p:nvPr>
        </p:nvSpPr>
        <p:spPr>
          <a:xfrm>
            <a:off x="508000" y="1354138"/>
            <a:ext cx="9144000" cy="5656262"/>
          </a:xfrm>
        </p:spPr>
        <p:txBody>
          <a:bodyPr/>
          <a:lstStyle/>
          <a:p>
            <a:pPr>
              <a:buFont typeface="Wingdings" charset="2"/>
              <a:buNone/>
            </a:pPr>
            <a:r>
              <a:rPr lang="en-US" sz="1800" dirty="0" smtClean="0"/>
              <a:t>&lt;</a:t>
            </a:r>
            <a:r>
              <a:rPr lang="en-US" sz="1800" dirty="0" err="1" smtClean="0"/>
              <a:t>rdf:RDF</a:t>
            </a:r>
            <a:r>
              <a:rPr lang="en-US" sz="1800" dirty="0" smtClean="0"/>
              <a:t> </a:t>
            </a:r>
          </a:p>
          <a:p>
            <a:pPr>
              <a:buFont typeface="Wingdings" charset="2"/>
              <a:buNone/>
            </a:pPr>
            <a:r>
              <a:rPr lang="en-US" sz="1800" dirty="0" smtClean="0"/>
              <a:t>	</a:t>
            </a:r>
            <a:r>
              <a:rPr lang="en-US" sz="1800" dirty="0" err="1" smtClean="0"/>
              <a:t>xmlns:rdf</a:t>
            </a:r>
            <a:r>
              <a:rPr lang="en-US" sz="1800" dirty="0" smtClean="0"/>
              <a:t>="http://www.w3.org/1999/02/22-rdf-syntax-ns#"</a:t>
            </a:r>
          </a:p>
          <a:p>
            <a:pPr>
              <a:buFont typeface="Wingdings" charset="2"/>
              <a:buNone/>
            </a:pPr>
            <a:r>
              <a:rPr lang="en-US" sz="1800" dirty="0" smtClean="0"/>
              <a:t>      </a:t>
            </a:r>
            <a:r>
              <a:rPr lang="en-US" sz="1800" dirty="0" err="1" smtClean="0"/>
              <a:t>xmlns:dc</a:t>
            </a:r>
            <a:r>
              <a:rPr lang="en-US" sz="1800" dirty="0" smtClean="0"/>
              <a:t>="http://purl.org/dc/elements/1.1/"</a:t>
            </a:r>
          </a:p>
          <a:p>
            <a:pPr>
              <a:buFont typeface="Wingdings" charset="2"/>
              <a:buNone/>
            </a:pPr>
            <a:r>
              <a:rPr lang="en-US" sz="1800" dirty="0" smtClean="0"/>
              <a:t>	</a:t>
            </a:r>
            <a:r>
              <a:rPr lang="en-US" sz="1800" dirty="0" err="1" smtClean="0"/>
              <a:t>xmlns:mem</a:t>
            </a:r>
            <a:r>
              <a:rPr lang="en-US" sz="1800" dirty="0" smtClean="0"/>
              <a:t>="http://www.disi.unitn.it/members/vocabulary/"&gt;</a:t>
            </a:r>
          </a:p>
          <a:p>
            <a:pPr>
              <a:buFont typeface="Wingdings" charset="2"/>
              <a:buNone/>
            </a:pPr>
            <a:endParaRPr lang="en-US" sz="700" dirty="0" smtClean="0"/>
          </a:p>
          <a:p>
            <a:pPr>
              <a:buFont typeface="Wingdings" charset="2"/>
              <a:buNone/>
            </a:pPr>
            <a:r>
              <a:rPr lang="en-US" sz="1800" dirty="0" smtClean="0"/>
              <a:t>&lt;</a:t>
            </a:r>
            <a:r>
              <a:rPr lang="en-US" sz="1800" dirty="0" err="1" smtClean="0"/>
              <a:t>rdf:description</a:t>
            </a:r>
            <a:r>
              <a:rPr lang="en-US" sz="1800" dirty="0" smtClean="0"/>
              <a:t> </a:t>
            </a:r>
            <a:r>
              <a:rPr lang="en-US" sz="1800" dirty="0" err="1" smtClean="0"/>
              <a:t>rdf:about</a:t>
            </a:r>
            <a:r>
              <a:rPr lang="en-US" sz="1800" dirty="0" smtClean="0"/>
              <a:t>=“http://www.disi.unitn.it/members/library/board_members”&gt;</a:t>
            </a:r>
          </a:p>
          <a:p>
            <a:pPr lvl="1">
              <a:buFont typeface="Wingdings" charset="2"/>
              <a:buNone/>
            </a:pPr>
            <a:r>
              <a:rPr lang="en-US" sz="1800" dirty="0" smtClean="0">
                <a:solidFill>
                  <a:schemeClr val="tx1"/>
                </a:solidFill>
              </a:rPr>
              <a:t>&lt;</a:t>
            </a:r>
            <a:r>
              <a:rPr lang="en-US" sz="1800" dirty="0" err="1" smtClean="0">
                <a:solidFill>
                  <a:schemeClr val="tx1"/>
                </a:solidFill>
              </a:rPr>
              <a:t>mem:libraryBoardMembers</a:t>
            </a:r>
            <a:r>
              <a:rPr lang="en-US" sz="1800" dirty="0" smtClean="0">
                <a:solidFill>
                  <a:schemeClr val="tx1"/>
                </a:solidFill>
              </a:rPr>
              <a:t>&gt;D. Madalli&lt;/</a:t>
            </a:r>
            <a:r>
              <a:rPr lang="en-US" sz="1800" dirty="0" err="1" smtClean="0">
                <a:solidFill>
                  <a:schemeClr val="tx1"/>
                </a:solidFill>
              </a:rPr>
              <a:t>mem:libraryBoardMembers</a:t>
            </a:r>
            <a:r>
              <a:rPr lang="en-US" sz="1800" dirty="0" smtClean="0">
                <a:solidFill>
                  <a:schemeClr val="tx1"/>
                </a:solidFill>
              </a:rPr>
              <a:t>&gt;</a:t>
            </a:r>
          </a:p>
          <a:p>
            <a:pPr>
              <a:buFont typeface="Wingdings" charset="2"/>
              <a:buNone/>
            </a:pPr>
            <a:r>
              <a:rPr lang="en-US" sz="1800" dirty="0" smtClean="0"/>
              <a:t>&lt;/</a:t>
            </a:r>
            <a:r>
              <a:rPr lang="en-US" sz="1800" dirty="0" err="1" smtClean="0"/>
              <a:t>rdf:description</a:t>
            </a:r>
            <a:r>
              <a:rPr lang="en-US" sz="1800" dirty="0" smtClean="0"/>
              <a:t>&gt;</a:t>
            </a:r>
          </a:p>
          <a:p>
            <a:pPr>
              <a:buFont typeface="Wingdings" charset="2"/>
              <a:buNone/>
            </a:pPr>
            <a:endParaRPr lang="en-US" sz="700" dirty="0" smtClean="0"/>
          </a:p>
          <a:p>
            <a:pPr>
              <a:buFont typeface="Wingdings" charset="2"/>
              <a:buNone/>
            </a:pPr>
            <a:r>
              <a:rPr lang="en-US" sz="1800" dirty="0" smtClean="0"/>
              <a:t>  &lt;</a:t>
            </a:r>
            <a:r>
              <a:rPr lang="en-US" sz="1800" dirty="0" err="1" smtClean="0"/>
              <a:t>rdf:Statement</a:t>
            </a:r>
            <a:r>
              <a:rPr lang="en-US" sz="1800" dirty="0" smtClean="0"/>
              <a:t> </a:t>
            </a:r>
            <a:r>
              <a:rPr lang="en-US" sz="1800" dirty="0" err="1" smtClean="0"/>
              <a:t>rdf:about</a:t>
            </a:r>
            <a:r>
              <a:rPr lang="en-US" sz="1800" dirty="0" smtClean="0"/>
              <a:t>="http://disi.unitn.it/members/library#triple12345"&gt;</a:t>
            </a:r>
          </a:p>
          <a:p>
            <a:pPr>
              <a:buFont typeface="Wingdings" charset="2"/>
              <a:buNone/>
            </a:pPr>
            <a:r>
              <a:rPr lang="en-US" sz="1800" dirty="0" smtClean="0"/>
              <a:t>     &lt;</a:t>
            </a:r>
            <a:r>
              <a:rPr lang="en-US" sz="1800" dirty="0" err="1" smtClean="0"/>
              <a:t>rdf:subject</a:t>
            </a:r>
            <a:r>
              <a:rPr lang="en-US" sz="1800" dirty="0" smtClean="0"/>
              <a:t> </a:t>
            </a:r>
            <a:r>
              <a:rPr lang="en-US" sz="1800" dirty="0" err="1" smtClean="0"/>
              <a:t>rdf:resource</a:t>
            </a:r>
            <a:r>
              <a:rPr lang="en-US" sz="1800" dirty="0" smtClean="0"/>
              <a:t>="http://www.disi.unitn.it/members/library/board_members"/&gt;</a:t>
            </a:r>
          </a:p>
          <a:p>
            <a:pPr>
              <a:buFont typeface="Wingdings" charset="2"/>
              <a:buNone/>
            </a:pPr>
            <a:r>
              <a:rPr lang="en-US" sz="1800" dirty="0" smtClean="0"/>
              <a:t>     &lt;</a:t>
            </a:r>
            <a:r>
              <a:rPr lang="en-US" sz="1800" dirty="0" err="1" smtClean="0"/>
              <a:t>rdf:predicate</a:t>
            </a:r>
            <a:r>
              <a:rPr lang="en-US" sz="1800" dirty="0" smtClean="0"/>
              <a:t> </a:t>
            </a:r>
            <a:r>
              <a:rPr lang="en-US" sz="1800" dirty="0" err="1" smtClean="0"/>
              <a:t>rdf:resource</a:t>
            </a:r>
            <a:r>
              <a:rPr lang="en-US" sz="1800" dirty="0" smtClean="0"/>
              <a:t>=“</a:t>
            </a:r>
            <a:r>
              <a:rPr lang="en-US" sz="1800" dirty="0" err="1" smtClean="0"/>
              <a:t>mem:libraryBoardMembers</a:t>
            </a:r>
            <a:r>
              <a:rPr lang="en-US" sz="1800" dirty="0" smtClean="0"/>
              <a:t>"/&gt;</a:t>
            </a:r>
          </a:p>
          <a:p>
            <a:pPr>
              <a:buFont typeface="Wingdings" charset="2"/>
              <a:buNone/>
            </a:pPr>
            <a:r>
              <a:rPr lang="en-US" sz="1800" dirty="0" smtClean="0"/>
              <a:t>     &lt;</a:t>
            </a:r>
            <a:r>
              <a:rPr lang="en-US" sz="1800" dirty="0" err="1" smtClean="0"/>
              <a:t>rdf:object</a:t>
            </a:r>
            <a:r>
              <a:rPr lang="en-US" sz="1800" dirty="0" smtClean="0"/>
              <a:t>&gt;D. Madalli&lt;/</a:t>
            </a:r>
            <a:r>
              <a:rPr lang="en-US" sz="1800" dirty="0" err="1" smtClean="0"/>
              <a:t>rdf:object</a:t>
            </a:r>
            <a:r>
              <a:rPr lang="en-US" sz="1800" dirty="0" smtClean="0"/>
              <a:t>&gt;</a:t>
            </a:r>
          </a:p>
          <a:p>
            <a:pPr>
              <a:buFont typeface="Wingdings" charset="2"/>
              <a:buNone/>
            </a:pPr>
            <a:endParaRPr lang="en-US" sz="800" dirty="0" smtClean="0"/>
          </a:p>
          <a:p>
            <a:pPr>
              <a:buFont typeface="Wingdings" charset="2"/>
              <a:buNone/>
            </a:pPr>
            <a:r>
              <a:rPr lang="en-US" sz="1800" dirty="0" smtClean="0"/>
              <a:t>     &lt;</a:t>
            </a:r>
            <a:r>
              <a:rPr lang="en-US" sz="1800" dirty="0" err="1" smtClean="0"/>
              <a:t>dc:creator</a:t>
            </a:r>
            <a:r>
              <a:rPr lang="en-US" sz="1800" dirty="0" smtClean="0"/>
              <a:t>&gt;</a:t>
            </a:r>
            <a:r>
              <a:rPr lang="en-US" sz="1800" dirty="0" err="1" smtClean="0"/>
              <a:t>Biswanath</a:t>
            </a:r>
            <a:r>
              <a:rPr lang="en-US" sz="1800" dirty="0" smtClean="0"/>
              <a:t> </a:t>
            </a:r>
            <a:r>
              <a:rPr lang="en-US" sz="1800" dirty="0" err="1" smtClean="0"/>
              <a:t>Dutta</a:t>
            </a:r>
            <a:r>
              <a:rPr lang="en-US" sz="1800" dirty="0" smtClean="0"/>
              <a:t>&lt;/</a:t>
            </a:r>
            <a:r>
              <a:rPr lang="en-US" sz="1800" dirty="0" err="1" smtClean="0"/>
              <a:t>dc:creator</a:t>
            </a:r>
            <a:r>
              <a:rPr lang="en-US" sz="1800" dirty="0" smtClean="0"/>
              <a:t>&gt; </a:t>
            </a:r>
          </a:p>
          <a:p>
            <a:pPr>
              <a:buFont typeface="Wingdings" charset="2"/>
              <a:buNone/>
            </a:pPr>
            <a:r>
              <a:rPr lang="en-US" sz="1800" dirty="0" smtClean="0"/>
              <a:t>  &lt;/</a:t>
            </a:r>
            <a:r>
              <a:rPr lang="en-US" sz="1800" dirty="0" err="1" smtClean="0"/>
              <a:t>rdf:Statement</a:t>
            </a:r>
            <a:r>
              <a:rPr lang="en-US" sz="1800" dirty="0" smtClean="0"/>
              <a:t>&gt;</a:t>
            </a:r>
          </a:p>
          <a:p>
            <a:pPr>
              <a:buFont typeface="Wingdings" charset="2"/>
              <a:buNone/>
            </a:pPr>
            <a:r>
              <a:rPr lang="en-US" sz="1800" dirty="0" smtClean="0"/>
              <a:t>&lt;/</a:t>
            </a:r>
            <a:r>
              <a:rPr lang="en-US" sz="1800" dirty="0" err="1" smtClean="0"/>
              <a:t>rdf:RDF</a:t>
            </a:r>
            <a:r>
              <a:rPr lang="en-US" sz="1800" dirty="0" smtClean="0"/>
              <a:t>&gt; </a:t>
            </a:r>
          </a:p>
        </p:txBody>
      </p:sp>
      <p:sp>
        <p:nvSpPr>
          <p:cNvPr id="59396" name="Slide Number Placeholder 3"/>
          <p:cNvSpPr>
            <a:spLocks noGrp="1"/>
          </p:cNvSpPr>
          <p:nvPr>
            <p:ph type="sldNum" sz="quarter" idx="10"/>
          </p:nvPr>
        </p:nvSpPr>
        <p:spPr bwMode="auto">
          <a:noFill/>
          <a:ln>
            <a:miter lim="800000"/>
            <a:headEnd/>
            <a:tailEnd/>
          </a:ln>
        </p:spPr>
        <p:txBody>
          <a:bodyPr/>
          <a:lstStyle/>
          <a:p>
            <a:fld id="{FE535CCF-F4E6-4016-96F2-B8A19B87C4E4}" type="slidenum">
              <a:rPr lang="en-US"/>
              <a:pPr/>
              <a:t>36</a:t>
            </a:fld>
            <a:endParaRPr lang="en-US"/>
          </a:p>
        </p:txBody>
      </p:sp>
      <p:sp>
        <p:nvSpPr>
          <p:cNvPr id="59397" name="Rectangle 28"/>
          <p:cNvSpPr>
            <a:spLocks noChangeArrowheads="1"/>
          </p:cNvSpPr>
          <p:nvPr/>
        </p:nvSpPr>
        <p:spPr bwMode="auto">
          <a:xfrm>
            <a:off x="1743075" y="236538"/>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a:t>
            </a:r>
            <a:r>
              <a:rPr lang="en-US" sz="1200" b="1">
                <a:solidFill>
                  <a:srgbClr val="FF3300"/>
                </a:solidFill>
                <a:latin typeface="Arial" charset="0"/>
              </a:rPr>
              <a:t>CAPABILITIES</a:t>
            </a:r>
            <a:r>
              <a:rPr lang="en-US" sz="1200" b="1">
                <a:solidFill>
                  <a:schemeClr val="tx1"/>
                </a:solidFill>
                <a:latin typeface="Arial" charset="0"/>
              </a:rPr>
              <a:t> :: RDFSUMMARY :: RDFS :: RDFS SUMMARY </a:t>
            </a:r>
          </a:p>
        </p:txBody>
      </p:sp>
      <p:cxnSp>
        <p:nvCxnSpPr>
          <p:cNvPr id="7" name="Straight Connector 6"/>
          <p:cNvCxnSpPr/>
          <p:nvPr/>
        </p:nvCxnSpPr>
        <p:spPr>
          <a:xfrm>
            <a:off x="698532" y="2881306"/>
            <a:ext cx="8572560"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74594" y="4167190"/>
            <a:ext cx="8572560"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36</a:t>
            </a:r>
            <a:endParaRPr lang="el-GR" b="1"/>
          </a:p>
        </p:txBody>
      </p:sp>
      <p:sp>
        <p:nvSpPr>
          <p:cNvPr id="60419" name="AutoShape 2"/>
          <p:cNvSpPr>
            <a:spLocks noGrp="1" noChangeArrowheads="1"/>
          </p:cNvSpPr>
          <p:nvPr>
            <p:ph type="title"/>
          </p:nvPr>
        </p:nvSpPr>
        <p:spPr/>
        <p:txBody>
          <a:bodyPr/>
          <a:lstStyle/>
          <a:p>
            <a:pPr eaLnBrk="1" hangingPunct="1"/>
            <a:r>
              <a:rPr lang="en-US" smtClean="0"/>
              <a:t>RDF: Summary</a:t>
            </a:r>
            <a:endParaRPr lang="el-GR" smtClean="0"/>
          </a:p>
        </p:txBody>
      </p:sp>
      <p:sp>
        <p:nvSpPr>
          <p:cNvPr id="58372" name="Rectangle 3"/>
          <p:cNvSpPr>
            <a:spLocks noGrp="1" noChangeArrowheads="1"/>
          </p:cNvSpPr>
          <p:nvPr>
            <p:ph type="body" idx="1"/>
          </p:nvPr>
        </p:nvSpPr>
        <p:spPr>
          <a:xfrm>
            <a:off x="650875" y="1666875"/>
            <a:ext cx="8547100" cy="4857750"/>
          </a:xfrm>
        </p:spPr>
        <p:txBody>
          <a:bodyPr/>
          <a:lstStyle/>
          <a:p>
            <a:pPr eaLnBrk="1" hangingPunct="1">
              <a:buFont typeface="Wingdings" charset="2"/>
              <a:buChar char="q"/>
            </a:pPr>
            <a:r>
              <a:rPr lang="en-US" sz="2600" dirty="0" smtClean="0">
                <a:sym typeface="Symbol" charset="2"/>
              </a:rPr>
              <a:t>Even though RDF has its peculiarities</a:t>
            </a:r>
          </a:p>
          <a:p>
            <a:pPr lvl="1" eaLnBrk="1" hangingPunct="1">
              <a:buFont typeface="Wingdings" charset="2"/>
              <a:buChar char="q"/>
            </a:pPr>
            <a:r>
              <a:rPr lang="en-US" sz="2400" dirty="0" smtClean="0">
                <a:sym typeface="Symbol" charset="2"/>
              </a:rPr>
              <a:t>For example, syntax is </a:t>
            </a:r>
            <a:r>
              <a:rPr lang="en-US" sz="2400" dirty="0" smtClean="0">
                <a:solidFill>
                  <a:srgbClr val="FF3300"/>
                </a:solidFill>
                <a:sym typeface="Symbol" charset="2"/>
              </a:rPr>
              <a:t>hard</a:t>
            </a:r>
            <a:r>
              <a:rPr lang="en-US" sz="2400" dirty="0" smtClean="0">
                <a:sym typeface="Symbol" charset="2"/>
              </a:rPr>
              <a:t> </a:t>
            </a:r>
            <a:endParaRPr lang="en-US" sz="2300" dirty="0" smtClean="0">
              <a:sym typeface="Symbol" charset="2"/>
            </a:endParaRPr>
          </a:p>
          <a:p>
            <a:pPr eaLnBrk="1" hangingPunct="1">
              <a:buFont typeface="Wingdings" charset="2"/>
              <a:buChar char="q"/>
            </a:pPr>
            <a:r>
              <a:rPr lang="en-US" sz="2600" dirty="0" smtClean="0">
                <a:sym typeface="Symbol" charset="2"/>
              </a:rPr>
              <a:t>Is not an optimal modeling language (!!!) </a:t>
            </a:r>
            <a:r>
              <a:rPr lang="en-US" sz="2600" dirty="0" smtClean="0">
                <a:solidFill>
                  <a:srgbClr val="FF3300"/>
                </a:solidFill>
                <a:sym typeface="Symbol" charset="2"/>
              </a:rPr>
              <a:t>but</a:t>
            </a:r>
            <a:r>
              <a:rPr lang="en-US" sz="2600" b="1" dirty="0" smtClean="0">
                <a:sym typeface="Symbol" charset="2"/>
              </a:rPr>
              <a:t> </a:t>
            </a:r>
            <a:endParaRPr lang="el-GR" sz="2600" b="1" dirty="0" smtClean="0">
              <a:sym typeface="Symbol" charset="2"/>
            </a:endParaRPr>
          </a:p>
          <a:p>
            <a:pPr lvl="1" eaLnBrk="1" hangingPunct="1">
              <a:buFont typeface="Wingdings" charset="2"/>
              <a:buChar char="q"/>
            </a:pPr>
            <a:r>
              <a:rPr lang="el-GR" sz="2300" dirty="0" smtClean="0">
                <a:sym typeface="Symbol" charset="2"/>
              </a:rPr>
              <a:t>It is already a de facto </a:t>
            </a:r>
            <a:r>
              <a:rPr lang="el-GR" sz="2300" dirty="0" smtClean="0">
                <a:solidFill>
                  <a:srgbClr val="FF3300"/>
                </a:solidFill>
                <a:sym typeface="Symbol" charset="2"/>
              </a:rPr>
              <a:t>standard</a:t>
            </a:r>
            <a:r>
              <a:rPr lang="el-GR" sz="2300" dirty="0" smtClean="0">
                <a:sym typeface="Symbol" charset="2"/>
              </a:rPr>
              <a:t> </a:t>
            </a:r>
            <a:endParaRPr lang="en-US" sz="2300" dirty="0" smtClean="0">
              <a:sym typeface="Symbol" charset="2"/>
            </a:endParaRPr>
          </a:p>
          <a:p>
            <a:pPr eaLnBrk="1" hangingPunct="1">
              <a:buFont typeface="Wingdings" charset="2"/>
              <a:buChar char="q"/>
            </a:pPr>
            <a:r>
              <a:rPr lang="en-GB" sz="2600" dirty="0" smtClean="0">
                <a:sym typeface="Symbol" charset="2"/>
              </a:rPr>
              <a:t>It has </a:t>
            </a:r>
            <a:r>
              <a:rPr lang="en-GB" sz="2600" dirty="0" smtClean="0">
                <a:solidFill>
                  <a:srgbClr val="FF3300"/>
                </a:solidFill>
                <a:sym typeface="Symbol" charset="2"/>
              </a:rPr>
              <a:t>sufficient</a:t>
            </a:r>
            <a:r>
              <a:rPr lang="en-GB" sz="2600" dirty="0" smtClean="0">
                <a:sym typeface="Symbol" charset="2"/>
              </a:rPr>
              <a:t> expressive power </a:t>
            </a:r>
          </a:p>
          <a:p>
            <a:pPr eaLnBrk="1" hangingPunct="1">
              <a:buFont typeface="Wingdings" charset="2"/>
              <a:buChar char="q"/>
            </a:pPr>
            <a:r>
              <a:rPr lang="en-US" sz="2600" dirty="0" smtClean="0">
                <a:sym typeface="Symbol" charset="2"/>
              </a:rPr>
              <a:t>Allows mapping of information </a:t>
            </a:r>
            <a:r>
              <a:rPr lang="el-GR" sz="2600" dirty="0" smtClean="0">
                <a:sym typeface="Symbol" charset="2"/>
              </a:rPr>
              <a:t>unambiguously to a model</a:t>
            </a:r>
            <a:r>
              <a:rPr lang="en-US" sz="2600" dirty="0" smtClean="0">
                <a:sym typeface="Symbol" charset="2"/>
              </a:rPr>
              <a:t> </a:t>
            </a:r>
          </a:p>
          <a:p>
            <a:pPr lvl="1" eaLnBrk="1" hangingPunct="1">
              <a:buFont typeface="Wingdings" charset="2"/>
              <a:buChar char="q"/>
            </a:pPr>
            <a:r>
              <a:rPr lang="en-GB" sz="2500" dirty="0" smtClean="0"/>
              <a:t>Standardise the syntax and abstract semantics </a:t>
            </a:r>
            <a:endParaRPr lang="en-US" sz="2300" dirty="0" smtClean="0">
              <a:sym typeface="Symbol" charset="2"/>
            </a:endParaRPr>
          </a:p>
          <a:p>
            <a:pPr eaLnBrk="1" hangingPunct="1">
              <a:buFont typeface="Wingdings" charset="2"/>
              <a:buChar char="q"/>
            </a:pPr>
            <a:r>
              <a:rPr lang="en-GB" sz="2800" dirty="0" smtClean="0"/>
              <a:t>Providing a standard way of </a:t>
            </a:r>
            <a:r>
              <a:rPr lang="en-GB" sz="2800" dirty="0" smtClean="0">
                <a:solidFill>
                  <a:srgbClr val="FF3300"/>
                </a:solidFill>
              </a:rPr>
              <a:t>defining</a:t>
            </a:r>
            <a:r>
              <a:rPr lang="en-GB" sz="2800" dirty="0" smtClean="0"/>
              <a:t> standard vocabularies (but </a:t>
            </a:r>
            <a:r>
              <a:rPr lang="en-GB" sz="2800" dirty="0" smtClean="0">
                <a:solidFill>
                  <a:srgbClr val="FF3300"/>
                </a:solidFill>
              </a:rPr>
              <a:t>without</a:t>
            </a:r>
            <a:r>
              <a:rPr lang="en-GB" sz="2800" dirty="0" smtClean="0"/>
              <a:t> defining any)</a:t>
            </a:r>
          </a:p>
          <a:p>
            <a:pPr eaLnBrk="1" hangingPunct="1">
              <a:buFont typeface="Wingdings" charset="2"/>
              <a:buChar char="q"/>
            </a:pPr>
            <a:r>
              <a:rPr lang="en-GB" dirty="0" smtClean="0">
                <a:solidFill>
                  <a:srgbClr val="0900C0"/>
                </a:solidFill>
                <a:sym typeface="Symbol" charset="2"/>
              </a:rPr>
              <a:t>RDF Schema </a:t>
            </a:r>
            <a:endParaRPr lang="en-US" dirty="0" smtClean="0">
              <a:solidFill>
                <a:srgbClr val="0900C0"/>
              </a:solidFill>
              <a:sym typeface="Symbol" charset="2"/>
            </a:endParaRPr>
          </a:p>
          <a:p>
            <a:pPr eaLnBrk="1" hangingPunct="1">
              <a:buFont typeface="Wingdings" charset="2"/>
              <a:buChar char="q"/>
            </a:pPr>
            <a:endParaRPr lang="en-US" sz="2600" dirty="0" smtClean="0">
              <a:sym typeface="Symbol" charset="2"/>
            </a:endParaRPr>
          </a:p>
        </p:txBody>
      </p:sp>
      <p:sp>
        <p:nvSpPr>
          <p:cNvPr id="60421" name="Rectangle 28"/>
          <p:cNvSpPr>
            <a:spLocks noChangeArrowheads="1"/>
          </p:cNvSpPr>
          <p:nvPr/>
        </p:nvSpPr>
        <p:spPr bwMode="auto">
          <a:xfrm>
            <a:off x="1731963" y="249238"/>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CAPABILITIES :: </a:t>
            </a:r>
            <a:r>
              <a:rPr lang="en-US" sz="1200" b="1">
                <a:solidFill>
                  <a:srgbClr val="FF3300"/>
                </a:solidFill>
                <a:latin typeface="Arial" charset="0"/>
              </a:rPr>
              <a:t>RDFSUMMARY</a:t>
            </a:r>
            <a:r>
              <a:rPr lang="en-US" sz="1200" b="1">
                <a:solidFill>
                  <a:schemeClr val="tx1"/>
                </a:solidFill>
                <a:latin typeface="Arial" charset="0"/>
              </a:rPr>
              <a:t> :: RDFS :: RDFS </a:t>
            </a:r>
            <a:r>
              <a:rPr lang="en-US" sz="1200" b="1">
                <a:latin typeface="Arial" charset="0"/>
              </a:rPr>
              <a:t>SUMMARY</a:t>
            </a:r>
            <a:r>
              <a:rPr lang="en-US" sz="1200" b="1">
                <a:solidFill>
                  <a:schemeClr val="tx1"/>
                </a:solidFill>
                <a:latin typeface="Arial"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37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837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37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37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372">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837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837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837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RDF Schema (RDFS) </a:t>
            </a:r>
          </a:p>
        </p:txBody>
      </p:sp>
      <p:sp>
        <p:nvSpPr>
          <p:cNvPr id="53251" name="Content Placeholder 2"/>
          <p:cNvSpPr>
            <a:spLocks noGrp="1"/>
          </p:cNvSpPr>
          <p:nvPr>
            <p:ph sz="quarter" idx="1"/>
          </p:nvPr>
        </p:nvSpPr>
        <p:spPr>
          <a:xfrm>
            <a:off x="438150" y="1343025"/>
            <a:ext cx="9286875" cy="5670550"/>
          </a:xfrm>
        </p:spPr>
        <p:txBody>
          <a:bodyPr/>
          <a:lstStyle/>
          <a:p>
            <a:pPr algn="just">
              <a:buFont typeface="Wingdings" charset="2"/>
              <a:buChar char="q"/>
            </a:pPr>
            <a:r>
              <a:rPr lang="en-US" sz="2400" smtClean="0"/>
              <a:t>RDF provides a way to express simple statements about resources, using named </a:t>
            </a:r>
            <a:r>
              <a:rPr lang="en-US" sz="2400" smtClean="0">
                <a:solidFill>
                  <a:srgbClr val="0900C0"/>
                </a:solidFill>
              </a:rPr>
              <a:t>properties</a:t>
            </a:r>
            <a:r>
              <a:rPr lang="en-US" sz="2400" smtClean="0"/>
              <a:t> and </a:t>
            </a:r>
            <a:r>
              <a:rPr lang="en-US" sz="2400" smtClean="0">
                <a:solidFill>
                  <a:srgbClr val="0900C0"/>
                </a:solidFill>
              </a:rPr>
              <a:t>values</a:t>
            </a:r>
            <a:r>
              <a:rPr lang="en-US" sz="2400" smtClean="0"/>
              <a:t>, </a:t>
            </a:r>
            <a:r>
              <a:rPr lang="en-US" sz="2400" smtClean="0">
                <a:solidFill>
                  <a:srgbClr val="FF3300"/>
                </a:solidFill>
              </a:rPr>
              <a:t>but </a:t>
            </a:r>
          </a:p>
          <a:p>
            <a:pPr algn="just">
              <a:buFont typeface="Wingdings" charset="2"/>
              <a:buChar char="q"/>
            </a:pPr>
            <a:r>
              <a:rPr lang="en-US" sz="2400" smtClean="0"/>
              <a:t>We also need the ability to define the </a:t>
            </a:r>
            <a:r>
              <a:rPr lang="en-US" sz="2400" smtClean="0">
                <a:solidFill>
                  <a:srgbClr val="0900C0"/>
                </a:solidFill>
              </a:rPr>
              <a:t>vocabularies (terms)</a:t>
            </a:r>
            <a:r>
              <a:rPr lang="en-US" sz="2400" smtClean="0"/>
              <a:t> they intend to use in those statements, specifically, to indicate that they are describing specific </a:t>
            </a:r>
            <a:r>
              <a:rPr lang="en-US" sz="2400" smtClean="0">
                <a:solidFill>
                  <a:srgbClr val="0900C0"/>
                </a:solidFill>
              </a:rPr>
              <a:t>types or classes </a:t>
            </a:r>
            <a:r>
              <a:rPr lang="en-US" sz="2400" smtClean="0"/>
              <a:t>of resources </a:t>
            </a:r>
          </a:p>
          <a:p>
            <a:pPr algn="just">
              <a:buFont typeface="Wingdings" charset="2"/>
              <a:buChar char="q"/>
            </a:pPr>
            <a:r>
              <a:rPr lang="en-US" sz="2400" smtClean="0"/>
              <a:t>Users can specify in RDF Schema </a:t>
            </a:r>
          </a:p>
          <a:p>
            <a:pPr lvl="1" algn="just">
              <a:buFont typeface="Wingdings" charset="2"/>
              <a:buChar char="q"/>
            </a:pPr>
            <a:r>
              <a:rPr lang="en-US" sz="2000" smtClean="0"/>
              <a:t>Classes and properties</a:t>
            </a:r>
          </a:p>
          <a:p>
            <a:pPr lvl="1" algn="just">
              <a:buFont typeface="Wingdings" charset="2"/>
              <a:buChar char="q"/>
            </a:pPr>
            <a:r>
              <a:rPr lang="en-US" sz="2000" smtClean="0"/>
              <a:t>Class hierarchies </a:t>
            </a:r>
          </a:p>
          <a:p>
            <a:pPr lvl="2" algn="just">
              <a:buFont typeface="Wingdings" charset="2"/>
              <a:buChar char="q"/>
            </a:pPr>
            <a:r>
              <a:rPr lang="en-US" sz="2000" smtClean="0">
                <a:solidFill>
                  <a:schemeClr val="tx2"/>
                </a:solidFill>
              </a:rPr>
              <a:t>Creating subclasses of classes </a:t>
            </a:r>
          </a:p>
          <a:p>
            <a:pPr lvl="1">
              <a:lnSpc>
                <a:spcPct val="90000"/>
              </a:lnSpc>
              <a:buFont typeface="Wingdings" charset="2"/>
              <a:buChar char="q"/>
            </a:pPr>
            <a:r>
              <a:rPr lang="en-US" sz="2000" smtClean="0"/>
              <a:t>a new class can be created by extending an existing class </a:t>
            </a:r>
          </a:p>
          <a:p>
            <a:pPr lvl="1" algn="just">
              <a:buFont typeface="Wingdings" charset="2"/>
              <a:buChar char="q"/>
            </a:pPr>
            <a:r>
              <a:rPr lang="en-US" sz="2000" smtClean="0"/>
              <a:t>Class instances </a:t>
            </a:r>
          </a:p>
          <a:p>
            <a:pPr lvl="1" algn="just">
              <a:buFont typeface="Wingdings" charset="2"/>
              <a:buChar char="q"/>
            </a:pPr>
            <a:r>
              <a:rPr lang="en-US" sz="2000" smtClean="0"/>
              <a:t>Property hierarchies </a:t>
            </a:r>
          </a:p>
          <a:p>
            <a:pPr algn="just">
              <a:buFont typeface="Wingdings" charset="2"/>
              <a:buChar char="q"/>
            </a:pPr>
            <a:r>
              <a:rPr lang="en-US" sz="2400" smtClean="0"/>
              <a:t>A class can have multiple super-classes </a:t>
            </a:r>
          </a:p>
          <a:p>
            <a:pPr lvl="1" algn="just">
              <a:buFont typeface="Wingdings" charset="2"/>
              <a:buChar char="q"/>
            </a:pPr>
            <a:endParaRPr lang="en-US" sz="2100" smtClean="0"/>
          </a:p>
        </p:txBody>
      </p:sp>
      <p:sp>
        <p:nvSpPr>
          <p:cNvPr id="61444" name="Slide Number Placeholder 3"/>
          <p:cNvSpPr>
            <a:spLocks noGrp="1"/>
          </p:cNvSpPr>
          <p:nvPr>
            <p:ph type="sldNum" sz="quarter" idx="10"/>
          </p:nvPr>
        </p:nvSpPr>
        <p:spPr bwMode="auto">
          <a:noFill/>
          <a:ln>
            <a:miter lim="800000"/>
            <a:headEnd/>
            <a:tailEnd/>
          </a:ln>
        </p:spPr>
        <p:txBody>
          <a:bodyPr/>
          <a:lstStyle/>
          <a:p>
            <a:fld id="{CD426C1D-D370-470E-B083-AFD0D4F52A26}" type="slidenum">
              <a:rPr lang="en-US"/>
              <a:pPr/>
              <a:t>38</a:t>
            </a:fld>
            <a:endParaRPr lang="en-US"/>
          </a:p>
        </p:txBody>
      </p:sp>
      <p:sp>
        <p:nvSpPr>
          <p:cNvPr id="61445" name="Rectangle 28"/>
          <p:cNvSpPr>
            <a:spLocks noChangeArrowheads="1"/>
          </p:cNvSpPr>
          <p:nvPr/>
        </p:nvSpPr>
        <p:spPr bwMode="auto">
          <a:xfrm>
            <a:off x="1779588" y="225425"/>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CAPABILITIES :: RDFSUMMARY :: </a:t>
            </a:r>
            <a:r>
              <a:rPr lang="en-US" sz="1200" b="1">
                <a:solidFill>
                  <a:srgbClr val="FF3300"/>
                </a:solidFill>
                <a:latin typeface="Arial" charset="0"/>
              </a:rPr>
              <a:t>RDFS</a:t>
            </a:r>
            <a:r>
              <a:rPr lang="en-US" sz="1200" b="1">
                <a:solidFill>
                  <a:schemeClr val="tx1"/>
                </a:solidFill>
                <a:latin typeface="Arial" charset="0"/>
              </a:rPr>
              <a:t>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25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25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25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325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25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3251">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32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t>RDF schema: type facilities</a:t>
            </a:r>
          </a:p>
        </p:txBody>
      </p:sp>
      <p:sp>
        <p:nvSpPr>
          <p:cNvPr id="20483" name="Rectangle 3"/>
          <p:cNvSpPr>
            <a:spLocks noGrp="1" noChangeArrowheads="1"/>
          </p:cNvSpPr>
          <p:nvPr>
            <p:ph type="body" idx="1"/>
          </p:nvPr>
        </p:nvSpPr>
        <p:spPr>
          <a:xfrm>
            <a:off x="508000" y="1354138"/>
            <a:ext cx="9144000" cy="5486400"/>
          </a:xfrm>
        </p:spPr>
        <p:txBody>
          <a:bodyPr/>
          <a:lstStyle/>
          <a:p>
            <a:pPr algn="just">
              <a:buFont typeface="Wingdings" charset="2"/>
              <a:buChar char="q"/>
            </a:pPr>
            <a:r>
              <a:rPr lang="en-GB" sz="2400" smtClean="0"/>
              <a:t>RDF </a:t>
            </a:r>
            <a:r>
              <a:rPr lang="en-US" sz="2400" smtClean="0"/>
              <a:t>Schema definitions consist of </a:t>
            </a:r>
            <a:r>
              <a:rPr lang="en-US" sz="2400" smtClean="0">
                <a:solidFill>
                  <a:srgbClr val="FF3300"/>
                </a:solidFill>
              </a:rPr>
              <a:t>classes</a:t>
            </a:r>
            <a:r>
              <a:rPr lang="en-US" sz="2400" smtClean="0"/>
              <a:t> (= “types”) and properties </a:t>
            </a:r>
          </a:p>
          <a:p>
            <a:pPr algn="just">
              <a:buFont typeface="Wingdings" charset="2"/>
              <a:buChar char="q"/>
            </a:pPr>
            <a:r>
              <a:rPr lang="en-US" sz="2400" smtClean="0"/>
              <a:t>Individual object (s) belong to a class is referred as </a:t>
            </a:r>
            <a:r>
              <a:rPr lang="en-US" sz="2400" smtClean="0">
                <a:solidFill>
                  <a:srgbClr val="FF3300"/>
                </a:solidFill>
              </a:rPr>
              <a:t>instances</a:t>
            </a:r>
            <a:r>
              <a:rPr lang="en-US" sz="2400" smtClean="0"/>
              <a:t> of that class </a:t>
            </a:r>
          </a:p>
          <a:p>
            <a:pPr algn="just">
              <a:buFont typeface="Wingdings" charset="2"/>
              <a:buChar char="q"/>
            </a:pPr>
            <a:r>
              <a:rPr lang="en-US" sz="2400" smtClean="0"/>
              <a:t>The </a:t>
            </a:r>
            <a:r>
              <a:rPr lang="en-US" sz="2400" smtClean="0">
                <a:solidFill>
                  <a:srgbClr val="FF3300"/>
                </a:solidFill>
              </a:rPr>
              <a:t>relationship</a:t>
            </a:r>
            <a:r>
              <a:rPr lang="en-US" sz="2400" smtClean="0"/>
              <a:t> between instances and classes is expressed by </a:t>
            </a:r>
            <a:r>
              <a:rPr lang="en-US" sz="2400" smtClean="0">
                <a:solidFill>
                  <a:srgbClr val="FF3300"/>
                </a:solidFill>
              </a:rPr>
              <a:t>rdf:type</a:t>
            </a:r>
            <a:r>
              <a:rPr lang="en-US" sz="2400" b="1" smtClean="0"/>
              <a:t> </a:t>
            </a:r>
            <a:endParaRPr lang="en-US" sz="2400" smtClean="0"/>
          </a:p>
          <a:p>
            <a:pPr>
              <a:lnSpc>
                <a:spcPct val="90000"/>
              </a:lnSpc>
              <a:buFont typeface="Wingdings" charset="2"/>
              <a:buChar char="q"/>
            </a:pPr>
            <a:r>
              <a:rPr lang="en-US" sz="2400" smtClean="0"/>
              <a:t>Schema definitions allow constraints on </a:t>
            </a:r>
            <a:r>
              <a:rPr lang="en-US" sz="2400" smtClean="0">
                <a:solidFill>
                  <a:srgbClr val="FF3300"/>
                </a:solidFill>
              </a:rPr>
              <a:t>properties</a:t>
            </a:r>
            <a:r>
              <a:rPr lang="en-US" sz="2400" smtClean="0"/>
              <a:t> (which express validation conditions)  </a:t>
            </a:r>
          </a:p>
          <a:p>
            <a:pPr lvl="1">
              <a:lnSpc>
                <a:spcPct val="90000"/>
              </a:lnSpc>
              <a:buFont typeface="Wingdings" charset="2"/>
              <a:buChar char="q"/>
            </a:pPr>
            <a:r>
              <a:rPr lang="en-US" sz="2000" smtClean="0">
                <a:solidFill>
                  <a:srgbClr val="FF3300"/>
                </a:solidFill>
              </a:rPr>
              <a:t>domain</a:t>
            </a:r>
            <a:r>
              <a:rPr lang="en-US" sz="2000" smtClean="0"/>
              <a:t> constraints link properties with classes </a:t>
            </a:r>
          </a:p>
          <a:p>
            <a:pPr lvl="1">
              <a:lnSpc>
                <a:spcPct val="90000"/>
              </a:lnSpc>
              <a:buFont typeface="Wingdings" charset="2"/>
              <a:buChar char="q"/>
            </a:pPr>
            <a:r>
              <a:rPr lang="en-US" sz="2000" smtClean="0">
                <a:solidFill>
                  <a:srgbClr val="FF3300"/>
                </a:solidFill>
              </a:rPr>
              <a:t>range</a:t>
            </a:r>
            <a:r>
              <a:rPr lang="en-US" sz="2000" smtClean="0"/>
              <a:t> constraints limit property values </a:t>
            </a:r>
          </a:p>
          <a:p>
            <a:pPr algn="just">
              <a:buFont typeface="Wingdings" charset="2"/>
              <a:buChar char="q"/>
            </a:pPr>
            <a:endParaRPr lang="en-US" sz="2400" smtClean="0"/>
          </a:p>
          <a:p>
            <a:pPr algn="just">
              <a:buFont typeface="Wingdings" charset="2"/>
              <a:buChar char="q"/>
            </a:pPr>
            <a:r>
              <a:rPr lang="en-US" sz="2400" smtClean="0"/>
              <a:t>Schema definitions are expressed in RDF itself </a:t>
            </a:r>
          </a:p>
          <a:p>
            <a:pPr lvl="1" algn="just">
              <a:buFont typeface="Wingdings" charset="2"/>
              <a:buChar char="q"/>
            </a:pPr>
            <a:r>
              <a:rPr lang="en-US" sz="2000" smtClean="0">
                <a:solidFill>
                  <a:srgbClr val="FF3300"/>
                </a:solidFill>
              </a:rPr>
              <a:t>Important</a:t>
            </a:r>
            <a:r>
              <a:rPr lang="en-US" sz="2000" smtClean="0"/>
              <a:t>: Vocabulary descriptions (i.e., schemas) written in the RDF Schema language are legal RDF graphs </a:t>
            </a:r>
            <a:endParaRPr lang="en-GB" sz="2000" smtClean="0"/>
          </a:p>
          <a:p>
            <a:pPr>
              <a:lnSpc>
                <a:spcPct val="90000"/>
              </a:lnSpc>
              <a:buFont typeface="Wingdings" charset="2"/>
              <a:buChar char="q"/>
            </a:pPr>
            <a:endParaRPr lang="en-US" sz="2400" smtClean="0"/>
          </a:p>
        </p:txBody>
      </p:sp>
      <p:sp>
        <p:nvSpPr>
          <p:cNvPr id="62468" name="Rectangle 28"/>
          <p:cNvSpPr>
            <a:spLocks noChangeArrowheads="1"/>
          </p:cNvSpPr>
          <p:nvPr/>
        </p:nvSpPr>
        <p:spPr bwMode="auto">
          <a:xfrm>
            <a:off x="1766888" y="260350"/>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CAPABILITIES :: RDFSUMMARY :: </a:t>
            </a:r>
            <a:r>
              <a:rPr lang="en-US" sz="1200" b="1">
                <a:solidFill>
                  <a:srgbClr val="FF3300"/>
                </a:solidFill>
                <a:latin typeface="Arial" charset="0"/>
              </a:rPr>
              <a:t>RDFS</a:t>
            </a:r>
            <a:r>
              <a:rPr lang="en-US" sz="1200" b="1">
                <a:solidFill>
                  <a:schemeClr val="tx1"/>
                </a:solidFill>
                <a:latin typeface="Arial" charset="0"/>
              </a:rPr>
              <a:t> :: RDFS SUMMARY </a:t>
            </a:r>
          </a:p>
        </p:txBody>
      </p:sp>
      <p:sp>
        <p:nvSpPr>
          <p:cNvPr id="62469" name="Slide Number Placeholder 3"/>
          <p:cNvSpPr>
            <a:spLocks noGrp="1"/>
          </p:cNvSpPr>
          <p:nvPr>
            <p:ph type="sldNum" sz="quarter" idx="10"/>
          </p:nvPr>
        </p:nvSpPr>
        <p:spPr bwMode="auto">
          <a:noFill/>
          <a:ln>
            <a:miter lim="800000"/>
            <a:headEnd/>
            <a:tailEnd/>
          </a:ln>
        </p:spPr>
        <p:txBody>
          <a:bodyPr/>
          <a:lstStyle/>
          <a:p>
            <a:fld id="{C7E85DC4-8E93-47A3-A256-625EB8D3895C}" type="slidenum">
              <a:rPr lang="en-US"/>
              <a:pPr/>
              <a:t>39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48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4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What </a:t>
            </a:r>
            <a:r>
              <a:rPr lang="en-US" dirty="0" smtClean="0"/>
              <a:t>is RDF</a:t>
            </a:r>
          </a:p>
        </p:txBody>
      </p:sp>
      <p:sp>
        <p:nvSpPr>
          <p:cNvPr id="9219" name="Rectangle 3"/>
          <p:cNvSpPr>
            <a:spLocks noGrp="1" noChangeArrowheads="1"/>
          </p:cNvSpPr>
          <p:nvPr>
            <p:ph type="body" idx="1"/>
          </p:nvPr>
        </p:nvSpPr>
        <p:spPr>
          <a:xfrm>
            <a:off x="508000" y="1354138"/>
            <a:ext cx="9286908" cy="4098936"/>
          </a:xfrm>
        </p:spPr>
        <p:txBody>
          <a:bodyPr/>
          <a:lstStyle/>
          <a:p>
            <a:pPr>
              <a:buFont typeface="Wingdings" charset="2"/>
              <a:buChar char="q"/>
            </a:pPr>
            <a:r>
              <a:rPr lang="en-US" dirty="0" smtClean="0"/>
              <a:t>RDF is a data model</a:t>
            </a:r>
          </a:p>
          <a:p>
            <a:pPr lvl="1">
              <a:buFont typeface="Wingdings" charset="2"/>
              <a:buChar char="q"/>
            </a:pPr>
            <a:r>
              <a:rPr lang="en-US" dirty="0" smtClean="0"/>
              <a:t>originally designed as a metadata data model</a:t>
            </a:r>
          </a:p>
          <a:p>
            <a:pPr lvl="1">
              <a:buFont typeface="Wingdings" charset="2"/>
              <a:buChar char="q"/>
            </a:pPr>
            <a:r>
              <a:rPr lang="en-US" dirty="0" smtClean="0"/>
              <a:t>a general method for conceptual description or modeling of information that is implemented in WWW, using a variety of serialization formats, i.e., file formats (e.g., XML, Notation 3 (N3), N-Triples, Turtle, etc.)</a:t>
            </a:r>
          </a:p>
          <a:p>
            <a:pPr lvl="1">
              <a:buFont typeface="Wingdings" charset="2"/>
              <a:buChar char="q"/>
            </a:pPr>
            <a:r>
              <a:rPr lang="en-US" dirty="0" smtClean="0"/>
              <a:t>can be seen as directed graph with labeled nodes and arcs or as an object-oriented model (</a:t>
            </a:r>
            <a:r>
              <a:rPr lang="en-US" dirty="0" smtClean="0">
                <a:solidFill>
                  <a:srgbClr val="FF0000"/>
                </a:solidFill>
              </a:rPr>
              <a:t>object/attribute/value</a:t>
            </a:r>
            <a:r>
              <a:rPr lang="en-US" dirty="0" smtClean="0"/>
              <a:t>)</a:t>
            </a:r>
          </a:p>
          <a:p>
            <a:pPr lvl="1">
              <a:buFont typeface="Wingdings" charset="2"/>
              <a:buChar char="q"/>
            </a:pPr>
            <a:endParaRPr lang="en-US" sz="400" dirty="0" smtClean="0"/>
          </a:p>
          <a:p>
            <a:pPr lvl="1">
              <a:buFont typeface="Wingdings" charset="2"/>
              <a:buChar char="q"/>
            </a:pPr>
            <a:r>
              <a:rPr lang="en-US" dirty="0" smtClean="0"/>
              <a:t>e.g., The author of semantic-matching is Fausto Giunchiglia</a:t>
            </a:r>
          </a:p>
          <a:p>
            <a:pPr lvl="1">
              <a:buFont typeface="Wingdings" charset="2"/>
              <a:buChar char="q"/>
            </a:pPr>
            <a:endParaRPr lang="en-US" dirty="0" smtClean="0"/>
          </a:p>
          <a:p>
            <a:pPr lvl="1">
              <a:buFont typeface="Wingdings" charset="2"/>
              <a:buChar char="q"/>
            </a:pPr>
            <a:endParaRPr lang="en-US" dirty="0" smtClean="0"/>
          </a:p>
        </p:txBody>
      </p:sp>
      <p:sp>
        <p:nvSpPr>
          <p:cNvPr id="17412" name="Rectangle 28"/>
          <p:cNvSpPr>
            <a:spLocks noChangeArrowheads="1"/>
          </p:cNvSpPr>
          <p:nvPr/>
        </p:nvSpPr>
        <p:spPr bwMode="auto">
          <a:xfrm>
            <a:off x="1901825" y="260350"/>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rgbClr val="FF3300"/>
                </a:solidFill>
                <a:latin typeface="Arial" charset="0"/>
              </a:rPr>
              <a:t>INTRODUCTION</a:t>
            </a:r>
            <a:r>
              <a:rPr lang="en-US" sz="1200" b="1">
                <a:solidFill>
                  <a:schemeClr val="tx1"/>
                </a:solidFill>
                <a:latin typeface="Arial" charset="0"/>
              </a:rPr>
              <a:t> ::  FUNDAMENTALS :: SYNTAX :: CAPABILITIES :: RDFSUMMARY :: RDFS :: RDFS SUMMARY </a:t>
            </a:r>
          </a:p>
        </p:txBody>
      </p:sp>
      <p:sp>
        <p:nvSpPr>
          <p:cNvPr id="17414" name="Slide Number Placeholder 8"/>
          <p:cNvSpPr txBox="1">
            <a:spLocks noGrp="1"/>
          </p:cNvSpPr>
          <p:nvPr/>
        </p:nvSpPr>
        <p:spPr bwMode="auto">
          <a:xfrm>
            <a:off x="681038" y="7062788"/>
            <a:ext cx="2200275" cy="406400"/>
          </a:xfrm>
          <a:prstGeom prst="rect">
            <a:avLst/>
          </a:prstGeom>
          <a:noFill/>
          <a:ln w="9525">
            <a:noFill/>
            <a:miter lim="800000"/>
            <a:headEnd/>
            <a:tailEnd/>
          </a:ln>
        </p:spPr>
        <p:txBody>
          <a:bodyPr lIns="101599" tIns="50799" rIns="101599" bIns="50799"/>
          <a:lstStyle/>
          <a:p>
            <a:fld id="{7322E16C-B490-473D-B51E-B0D525638B05}" type="slidenum">
              <a:rPr lang="en-US" sz="1600" b="1">
                <a:solidFill>
                  <a:schemeClr val="tx2"/>
                </a:solidFill>
              </a:rPr>
              <a:pPr/>
              <a:t>4</a:t>
            </a:fld>
            <a:endParaRPr lang="en-US" sz="1600" b="1">
              <a:solidFill>
                <a:schemeClr val="tx2"/>
              </a:solidFill>
            </a:endParaRPr>
          </a:p>
        </p:txBody>
      </p:sp>
      <p:grpSp>
        <p:nvGrpSpPr>
          <p:cNvPr id="13" name="Group 14"/>
          <p:cNvGrpSpPr>
            <a:grpSpLocks/>
          </p:cNvGrpSpPr>
          <p:nvPr/>
        </p:nvGrpSpPr>
        <p:grpSpPr bwMode="auto">
          <a:xfrm>
            <a:off x="1008034" y="5810269"/>
            <a:ext cx="7688263" cy="642937"/>
            <a:chOff x="878411" y="4050819"/>
            <a:chExt cx="7688799" cy="642816"/>
          </a:xfrm>
        </p:grpSpPr>
        <p:cxnSp>
          <p:nvCxnSpPr>
            <p:cNvPr id="14" name="Straight Arrow Connector 13"/>
            <p:cNvCxnSpPr>
              <a:endCxn id="17" idx="1"/>
            </p:cNvCxnSpPr>
            <p:nvPr/>
          </p:nvCxnSpPr>
          <p:spPr>
            <a:xfrm>
              <a:off x="3878995" y="4395241"/>
              <a:ext cx="2330612"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878411" y="4122243"/>
              <a:ext cx="3000584" cy="57139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Box 7"/>
            <p:cNvSpPr txBox="1">
              <a:spLocks noChangeArrowheads="1"/>
            </p:cNvSpPr>
            <p:nvPr/>
          </p:nvSpPr>
          <p:spPr bwMode="auto">
            <a:xfrm>
              <a:off x="1294817" y="4160545"/>
              <a:ext cx="2143101" cy="461665"/>
            </a:xfrm>
            <a:prstGeom prst="rect">
              <a:avLst/>
            </a:prstGeom>
            <a:noFill/>
            <a:ln w="9525">
              <a:noFill/>
              <a:miter lim="800000"/>
              <a:headEnd/>
              <a:tailEnd/>
            </a:ln>
          </p:spPr>
          <p:txBody>
            <a:bodyPr wrap="square">
              <a:spAutoFit/>
            </a:bodyPr>
            <a:lstStyle/>
            <a:p>
              <a:r>
                <a:rPr lang="en-US" sz="1200" dirty="0">
                  <a:solidFill>
                    <a:schemeClr val="tx1"/>
                  </a:solidFill>
                </a:rPr>
                <a:t>http://semanticmatching.org/semantic-matching.html</a:t>
              </a:r>
            </a:p>
          </p:txBody>
        </p:sp>
        <p:sp>
          <p:nvSpPr>
            <p:cNvPr id="17" name="TextBox 9"/>
            <p:cNvSpPr txBox="1">
              <a:spLocks noChangeArrowheads="1"/>
            </p:cNvSpPr>
            <p:nvPr/>
          </p:nvSpPr>
          <p:spPr bwMode="auto">
            <a:xfrm>
              <a:off x="6209773" y="4257058"/>
              <a:ext cx="2357437" cy="276999"/>
            </a:xfrm>
            <a:prstGeom prst="rect">
              <a:avLst/>
            </a:prstGeom>
            <a:noFill/>
            <a:ln w="9525">
              <a:solidFill>
                <a:srgbClr val="000000"/>
              </a:solidFill>
              <a:miter lim="800000"/>
              <a:headEnd/>
              <a:tailEnd/>
            </a:ln>
          </p:spPr>
          <p:txBody>
            <a:bodyPr>
              <a:spAutoFit/>
            </a:bodyPr>
            <a:lstStyle/>
            <a:p>
              <a:pPr algn="ctr"/>
              <a:r>
                <a:rPr lang="en-US" sz="1200">
                  <a:solidFill>
                    <a:schemeClr val="tx1"/>
                  </a:solidFill>
                </a:rPr>
                <a:t>Fausto Giunchiglia</a:t>
              </a:r>
            </a:p>
          </p:txBody>
        </p:sp>
        <p:sp>
          <p:nvSpPr>
            <p:cNvPr id="18" name="TextBox 12"/>
            <p:cNvSpPr txBox="1">
              <a:spLocks noChangeArrowheads="1"/>
            </p:cNvSpPr>
            <p:nvPr/>
          </p:nvSpPr>
          <p:spPr bwMode="auto">
            <a:xfrm>
              <a:off x="4315508" y="4050819"/>
              <a:ext cx="928694" cy="276999"/>
            </a:xfrm>
            <a:prstGeom prst="rect">
              <a:avLst/>
            </a:prstGeom>
            <a:noFill/>
            <a:ln w="9525">
              <a:noFill/>
              <a:miter lim="800000"/>
              <a:headEnd/>
              <a:tailEnd/>
            </a:ln>
          </p:spPr>
          <p:txBody>
            <a:bodyPr>
              <a:spAutoFit/>
            </a:bodyPr>
            <a:lstStyle/>
            <a:p>
              <a:pPr algn="ctr"/>
              <a:r>
                <a:rPr lang="en-US" sz="1200"/>
                <a:t>author</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1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1000" fill="hold"/>
                                        <p:tgtEl>
                                          <p:spTgt spid="13"/>
                                        </p:tgtEl>
                                        <p:attrNameLst>
                                          <p:attrName>ppt_x</p:attrName>
                                        </p:attrNameLst>
                                      </p:cBhvr>
                                      <p:tavLst>
                                        <p:tav tm="0">
                                          <p:val>
                                            <p:strVal val="#ppt_x"/>
                                          </p:val>
                                        </p:tav>
                                        <p:tav tm="100000">
                                          <p:val>
                                            <p:strVal val="#ppt_x"/>
                                          </p:val>
                                        </p:tav>
                                      </p:tavLst>
                                    </p:anim>
                                    <p:anim calcmode="lin" valueType="num">
                                      <p:cBhvr additive="base">
                                        <p:cTn id="2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2" autoUpdateAnimBg="0"/>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smtClean="0"/>
              <a:t>RDF Layer vs. RDFS Layer </a:t>
            </a:r>
          </a:p>
        </p:txBody>
      </p:sp>
      <p:sp>
        <p:nvSpPr>
          <p:cNvPr id="64515" name="Slide Number Placeholder 3"/>
          <p:cNvSpPr>
            <a:spLocks noGrp="1"/>
          </p:cNvSpPr>
          <p:nvPr>
            <p:ph type="sldNum" sz="quarter" idx="10"/>
          </p:nvPr>
        </p:nvSpPr>
        <p:spPr bwMode="auto">
          <a:noFill/>
          <a:ln>
            <a:miter lim="800000"/>
            <a:headEnd/>
            <a:tailEnd/>
          </a:ln>
        </p:spPr>
        <p:txBody>
          <a:bodyPr/>
          <a:lstStyle/>
          <a:p>
            <a:fld id="{32959D18-A93B-48F9-A2F8-9E47C4F1935B}" type="slidenum">
              <a:rPr lang="en-US"/>
              <a:pPr/>
              <a:t>40</a:t>
            </a:fld>
            <a:endParaRPr lang="en-US"/>
          </a:p>
        </p:txBody>
      </p:sp>
      <p:grpSp>
        <p:nvGrpSpPr>
          <p:cNvPr id="2" name="Group 84"/>
          <p:cNvGrpSpPr>
            <a:grpSpLocks/>
          </p:cNvGrpSpPr>
          <p:nvPr/>
        </p:nvGrpSpPr>
        <p:grpSpPr bwMode="auto">
          <a:xfrm>
            <a:off x="182563" y="1581150"/>
            <a:ext cx="9652000" cy="3632200"/>
            <a:chOff x="157976" y="1639888"/>
            <a:chExt cx="9653955" cy="3632160"/>
          </a:xfrm>
        </p:grpSpPr>
        <p:sp>
          <p:nvSpPr>
            <p:cNvPr id="5" name="Oval 4"/>
            <p:cNvSpPr/>
            <p:nvPr/>
          </p:nvSpPr>
          <p:spPr bwMode="auto">
            <a:xfrm>
              <a:off x="3862363" y="1639888"/>
              <a:ext cx="2038763" cy="52228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544" name="TextBox 7"/>
            <p:cNvSpPr txBox="1">
              <a:spLocks noChangeArrowheads="1"/>
            </p:cNvSpPr>
            <p:nvPr/>
          </p:nvSpPr>
          <p:spPr bwMode="auto">
            <a:xfrm>
              <a:off x="3984489" y="1761300"/>
              <a:ext cx="1764583" cy="276996"/>
            </a:xfrm>
            <a:prstGeom prst="rect">
              <a:avLst/>
            </a:prstGeom>
            <a:noFill/>
            <a:ln w="9525">
              <a:noFill/>
              <a:miter lim="800000"/>
              <a:headEnd/>
              <a:tailEnd/>
            </a:ln>
          </p:spPr>
          <p:txBody>
            <a:bodyPr>
              <a:spAutoFit/>
            </a:bodyPr>
            <a:lstStyle/>
            <a:p>
              <a:pPr algn="ctr"/>
              <a:r>
                <a:rPr lang="en-US" sz="1200">
                  <a:solidFill>
                    <a:schemeClr val="tx1"/>
                  </a:solidFill>
                </a:rPr>
                <a:t>EducantAndEducators</a:t>
              </a:r>
            </a:p>
          </p:txBody>
        </p:sp>
        <p:sp>
          <p:nvSpPr>
            <p:cNvPr id="8" name="Oval 7"/>
            <p:cNvSpPr/>
            <p:nvPr/>
          </p:nvSpPr>
          <p:spPr bwMode="auto">
            <a:xfrm>
              <a:off x="1117020" y="2774938"/>
              <a:ext cx="1143232" cy="52228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546" name="TextBox 7"/>
            <p:cNvSpPr txBox="1">
              <a:spLocks noChangeArrowheads="1"/>
            </p:cNvSpPr>
            <p:nvPr/>
          </p:nvSpPr>
          <p:spPr bwMode="auto">
            <a:xfrm>
              <a:off x="1289187" y="2883713"/>
              <a:ext cx="823952" cy="276999"/>
            </a:xfrm>
            <a:prstGeom prst="rect">
              <a:avLst/>
            </a:prstGeom>
            <a:noFill/>
            <a:ln w="9525">
              <a:noFill/>
              <a:miter lim="800000"/>
              <a:headEnd/>
              <a:tailEnd/>
            </a:ln>
          </p:spPr>
          <p:txBody>
            <a:bodyPr>
              <a:spAutoFit/>
            </a:bodyPr>
            <a:lstStyle/>
            <a:p>
              <a:pPr algn="ctr"/>
              <a:r>
                <a:rPr lang="en-US" sz="1200">
                  <a:solidFill>
                    <a:schemeClr val="tx1"/>
                  </a:solidFill>
                </a:rPr>
                <a:t>Teacher</a:t>
              </a:r>
            </a:p>
          </p:txBody>
        </p:sp>
        <p:sp>
          <p:nvSpPr>
            <p:cNvPr id="10" name="Oval 9"/>
            <p:cNvSpPr/>
            <p:nvPr/>
          </p:nvSpPr>
          <p:spPr bwMode="auto">
            <a:xfrm>
              <a:off x="7155505" y="2819388"/>
              <a:ext cx="2040351" cy="52228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548" name="TextBox 7"/>
            <p:cNvSpPr txBox="1">
              <a:spLocks noChangeArrowheads="1"/>
            </p:cNvSpPr>
            <p:nvPr/>
          </p:nvSpPr>
          <p:spPr bwMode="auto">
            <a:xfrm>
              <a:off x="7425536" y="2928938"/>
              <a:ext cx="1571876" cy="276996"/>
            </a:xfrm>
            <a:prstGeom prst="rect">
              <a:avLst/>
            </a:prstGeom>
            <a:noFill/>
            <a:ln w="9525">
              <a:noFill/>
              <a:miter lim="800000"/>
              <a:headEnd/>
              <a:tailEnd/>
            </a:ln>
          </p:spPr>
          <p:txBody>
            <a:bodyPr>
              <a:spAutoFit/>
            </a:bodyPr>
            <a:lstStyle/>
            <a:p>
              <a:pPr algn="ctr"/>
              <a:r>
                <a:rPr lang="en-US" sz="1200">
                  <a:solidFill>
                    <a:schemeClr val="tx1"/>
                  </a:solidFill>
                </a:rPr>
                <a:t>Student</a:t>
              </a:r>
            </a:p>
          </p:txBody>
        </p:sp>
        <p:sp>
          <p:nvSpPr>
            <p:cNvPr id="12" name="Oval 11"/>
            <p:cNvSpPr/>
            <p:nvPr/>
          </p:nvSpPr>
          <p:spPr bwMode="auto">
            <a:xfrm>
              <a:off x="157976" y="4052861"/>
              <a:ext cx="1583058" cy="46354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550" name="TextBox 7"/>
            <p:cNvSpPr txBox="1">
              <a:spLocks noChangeArrowheads="1"/>
            </p:cNvSpPr>
            <p:nvPr/>
          </p:nvSpPr>
          <p:spPr bwMode="auto">
            <a:xfrm>
              <a:off x="161880" y="4155159"/>
              <a:ext cx="1524368" cy="276996"/>
            </a:xfrm>
            <a:prstGeom prst="rect">
              <a:avLst/>
            </a:prstGeom>
            <a:noFill/>
            <a:ln w="9525">
              <a:noFill/>
              <a:miter lim="800000"/>
              <a:headEnd/>
              <a:tailEnd/>
            </a:ln>
          </p:spPr>
          <p:txBody>
            <a:bodyPr>
              <a:spAutoFit/>
            </a:bodyPr>
            <a:lstStyle/>
            <a:p>
              <a:pPr algn="ctr"/>
              <a:r>
                <a:rPr lang="en-US" sz="1200">
                  <a:solidFill>
                    <a:schemeClr val="tx1"/>
                  </a:solidFill>
                </a:rPr>
                <a:t>AssistantProfessor</a:t>
              </a:r>
            </a:p>
          </p:txBody>
        </p:sp>
        <p:sp>
          <p:nvSpPr>
            <p:cNvPr id="14" name="Oval 13"/>
            <p:cNvSpPr/>
            <p:nvPr/>
          </p:nvSpPr>
          <p:spPr bwMode="auto">
            <a:xfrm>
              <a:off x="1359956" y="4749767"/>
              <a:ext cx="1600524" cy="52228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552" name="TextBox 7"/>
            <p:cNvSpPr txBox="1">
              <a:spLocks noChangeArrowheads="1"/>
            </p:cNvSpPr>
            <p:nvPr/>
          </p:nvSpPr>
          <p:spPr bwMode="auto">
            <a:xfrm>
              <a:off x="1412142" y="4883047"/>
              <a:ext cx="1503087" cy="276996"/>
            </a:xfrm>
            <a:prstGeom prst="rect">
              <a:avLst/>
            </a:prstGeom>
            <a:noFill/>
            <a:ln w="9525">
              <a:noFill/>
              <a:miter lim="800000"/>
              <a:headEnd/>
              <a:tailEnd/>
            </a:ln>
          </p:spPr>
          <p:txBody>
            <a:bodyPr>
              <a:spAutoFit/>
            </a:bodyPr>
            <a:lstStyle/>
            <a:p>
              <a:pPr algn="ctr"/>
              <a:r>
                <a:rPr lang="en-US" sz="1200">
                  <a:solidFill>
                    <a:schemeClr val="tx1"/>
                  </a:solidFill>
                </a:rPr>
                <a:t>AssociateProfesor</a:t>
              </a:r>
            </a:p>
          </p:txBody>
        </p:sp>
        <p:sp>
          <p:nvSpPr>
            <p:cNvPr id="16" name="Oval 15"/>
            <p:cNvSpPr/>
            <p:nvPr/>
          </p:nvSpPr>
          <p:spPr bwMode="auto">
            <a:xfrm>
              <a:off x="5385085" y="4070324"/>
              <a:ext cx="1583058" cy="52228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554" name="TextBox 7"/>
            <p:cNvSpPr txBox="1">
              <a:spLocks noChangeArrowheads="1"/>
            </p:cNvSpPr>
            <p:nvPr/>
          </p:nvSpPr>
          <p:spPr bwMode="auto">
            <a:xfrm>
              <a:off x="5341830" y="4201743"/>
              <a:ext cx="1688702" cy="274918"/>
            </a:xfrm>
            <a:prstGeom prst="rect">
              <a:avLst/>
            </a:prstGeom>
            <a:noFill/>
            <a:ln w="9525">
              <a:noFill/>
              <a:miter lim="800000"/>
              <a:headEnd/>
              <a:tailEnd/>
            </a:ln>
          </p:spPr>
          <p:txBody>
            <a:bodyPr>
              <a:spAutoFit/>
            </a:bodyPr>
            <a:lstStyle/>
            <a:p>
              <a:pPr algn="ctr"/>
              <a:r>
                <a:rPr lang="en-US" sz="1200">
                  <a:solidFill>
                    <a:schemeClr val="tx1"/>
                  </a:solidFill>
                </a:rPr>
                <a:t>PostgraduateStudent</a:t>
              </a:r>
            </a:p>
          </p:txBody>
        </p:sp>
        <p:sp>
          <p:nvSpPr>
            <p:cNvPr id="18" name="Oval 17"/>
            <p:cNvSpPr/>
            <p:nvPr/>
          </p:nvSpPr>
          <p:spPr bwMode="auto">
            <a:xfrm>
              <a:off x="6749023" y="4559269"/>
              <a:ext cx="1583059" cy="52228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556" name="TextBox 7"/>
            <p:cNvSpPr txBox="1">
              <a:spLocks noChangeArrowheads="1"/>
            </p:cNvSpPr>
            <p:nvPr/>
          </p:nvSpPr>
          <p:spPr bwMode="auto">
            <a:xfrm>
              <a:off x="6901640" y="4686018"/>
              <a:ext cx="1368325" cy="276996"/>
            </a:xfrm>
            <a:prstGeom prst="rect">
              <a:avLst/>
            </a:prstGeom>
            <a:noFill/>
            <a:ln w="9525">
              <a:noFill/>
              <a:miter lim="800000"/>
              <a:headEnd/>
              <a:tailEnd/>
            </a:ln>
          </p:spPr>
          <p:txBody>
            <a:bodyPr>
              <a:spAutoFit/>
            </a:bodyPr>
            <a:lstStyle/>
            <a:p>
              <a:pPr algn="ctr"/>
              <a:r>
                <a:rPr lang="en-US" sz="1200">
                  <a:solidFill>
                    <a:schemeClr val="tx1"/>
                  </a:solidFill>
                </a:rPr>
                <a:t>DoctoralStudent</a:t>
              </a:r>
            </a:p>
          </p:txBody>
        </p:sp>
        <p:sp>
          <p:nvSpPr>
            <p:cNvPr id="20" name="Oval 19"/>
            <p:cNvSpPr/>
            <p:nvPr/>
          </p:nvSpPr>
          <p:spPr bwMode="auto">
            <a:xfrm>
              <a:off x="3095446" y="4221135"/>
              <a:ext cx="1248028" cy="52228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558" name="TextBox 7"/>
            <p:cNvSpPr txBox="1">
              <a:spLocks noChangeArrowheads="1"/>
            </p:cNvSpPr>
            <p:nvPr/>
          </p:nvSpPr>
          <p:spPr bwMode="auto">
            <a:xfrm>
              <a:off x="3244999" y="4330273"/>
              <a:ext cx="870416" cy="276999"/>
            </a:xfrm>
            <a:prstGeom prst="rect">
              <a:avLst/>
            </a:prstGeom>
            <a:noFill/>
            <a:ln w="9525">
              <a:noFill/>
              <a:miter lim="800000"/>
              <a:headEnd/>
              <a:tailEnd/>
            </a:ln>
          </p:spPr>
          <p:txBody>
            <a:bodyPr>
              <a:spAutoFit/>
            </a:bodyPr>
            <a:lstStyle/>
            <a:p>
              <a:pPr algn="ctr"/>
              <a:r>
                <a:rPr lang="en-US" sz="1200">
                  <a:solidFill>
                    <a:schemeClr val="tx1"/>
                  </a:solidFill>
                </a:rPr>
                <a:t>Professor</a:t>
              </a:r>
            </a:p>
          </p:txBody>
        </p:sp>
        <p:sp>
          <p:nvSpPr>
            <p:cNvPr id="22" name="Oval 21"/>
            <p:cNvSpPr/>
            <p:nvPr/>
          </p:nvSpPr>
          <p:spPr bwMode="auto">
            <a:xfrm>
              <a:off x="8219345" y="4202085"/>
              <a:ext cx="1583059" cy="52228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560" name="TextBox 7"/>
            <p:cNvSpPr txBox="1">
              <a:spLocks noChangeArrowheads="1"/>
            </p:cNvSpPr>
            <p:nvPr/>
          </p:nvSpPr>
          <p:spPr bwMode="auto">
            <a:xfrm>
              <a:off x="8176032" y="4341014"/>
              <a:ext cx="1635899" cy="276996"/>
            </a:xfrm>
            <a:prstGeom prst="rect">
              <a:avLst/>
            </a:prstGeom>
            <a:noFill/>
            <a:ln w="9525">
              <a:noFill/>
              <a:miter lim="800000"/>
              <a:headEnd/>
              <a:tailEnd/>
            </a:ln>
          </p:spPr>
          <p:txBody>
            <a:bodyPr>
              <a:spAutoFit/>
            </a:bodyPr>
            <a:lstStyle/>
            <a:p>
              <a:pPr algn="ctr"/>
              <a:r>
                <a:rPr lang="en-US" sz="1200">
                  <a:solidFill>
                    <a:schemeClr val="tx1"/>
                  </a:solidFill>
                </a:rPr>
                <a:t>PostdoctoralStudent</a:t>
              </a:r>
            </a:p>
          </p:txBody>
        </p:sp>
        <p:cxnSp>
          <p:nvCxnSpPr>
            <p:cNvPr id="27" name="Straight Arrow Connector 26"/>
            <p:cNvCxnSpPr>
              <a:cxnSpLocks noChangeShapeType="1"/>
              <a:stCxn id="8" idx="0"/>
              <a:endCxn id="5" idx="3"/>
            </p:cNvCxnSpPr>
            <p:nvPr/>
          </p:nvCxnSpPr>
          <p:spPr bwMode="auto">
            <a:xfrm rot="5400000" flipH="1" flipV="1">
              <a:off x="2580271" y="1194336"/>
              <a:ext cx="688967" cy="2472238"/>
            </a:xfrm>
            <a:prstGeom prst="straightConnector1">
              <a:avLst/>
            </a:prstGeom>
            <a:noFill/>
            <a:ln w="19050">
              <a:solidFill>
                <a:schemeClr val="accent1"/>
              </a:solidFill>
              <a:round/>
              <a:headEnd/>
              <a:tailEnd type="arrow" w="med" len="med"/>
            </a:ln>
            <a:effectLst>
              <a:outerShdw dist="25400" dir="5400000" rotWithShape="0">
                <a:srgbClr val="808080">
                  <a:alpha val="39998"/>
                </a:srgbClr>
              </a:outerShdw>
            </a:effectLst>
          </p:spPr>
        </p:cxnSp>
        <p:cxnSp>
          <p:nvCxnSpPr>
            <p:cNvPr id="29" name="Straight Arrow Connector 28"/>
            <p:cNvCxnSpPr>
              <a:cxnSpLocks noChangeShapeType="1"/>
              <a:stCxn id="10" idx="0"/>
              <a:endCxn id="5" idx="5"/>
            </p:cNvCxnSpPr>
            <p:nvPr/>
          </p:nvCxnSpPr>
          <p:spPr bwMode="auto">
            <a:xfrm rot="16200000" flipV="1">
              <a:off x="6522042" y="1166545"/>
              <a:ext cx="733417" cy="2572271"/>
            </a:xfrm>
            <a:prstGeom prst="straightConnector1">
              <a:avLst/>
            </a:prstGeom>
            <a:noFill/>
            <a:ln w="19050">
              <a:solidFill>
                <a:schemeClr val="accent1"/>
              </a:solidFill>
              <a:round/>
              <a:headEnd/>
              <a:tailEnd type="arrow" w="med" len="med"/>
            </a:ln>
            <a:effectLst>
              <a:outerShdw dist="25400" dir="5400000" rotWithShape="0">
                <a:srgbClr val="808080">
                  <a:alpha val="39998"/>
                </a:srgbClr>
              </a:outerShdw>
            </a:effectLst>
          </p:spPr>
        </p:cxnSp>
        <p:cxnSp>
          <p:nvCxnSpPr>
            <p:cNvPr id="31" name="Straight Arrow Connector 30"/>
            <p:cNvCxnSpPr>
              <a:cxnSpLocks noChangeShapeType="1"/>
              <a:stCxn id="12" idx="0"/>
            </p:cNvCxnSpPr>
            <p:nvPr/>
          </p:nvCxnSpPr>
          <p:spPr bwMode="auto">
            <a:xfrm rot="5400000" flipH="1" flipV="1">
              <a:off x="873365" y="3428129"/>
              <a:ext cx="700079" cy="549386"/>
            </a:xfrm>
            <a:prstGeom prst="straightConnector1">
              <a:avLst/>
            </a:prstGeom>
            <a:noFill/>
            <a:ln w="19050">
              <a:solidFill>
                <a:srgbClr val="000000"/>
              </a:solidFill>
              <a:round/>
              <a:headEnd/>
              <a:tailEnd type="triangle" w="med" len="med"/>
            </a:ln>
            <a:effectLst>
              <a:outerShdw dist="25400" dir="5400000" rotWithShape="0">
                <a:srgbClr val="808080">
                  <a:alpha val="39998"/>
                </a:srgbClr>
              </a:outerShdw>
            </a:effectLst>
          </p:spPr>
        </p:cxnSp>
        <p:cxnSp>
          <p:nvCxnSpPr>
            <p:cNvPr id="33" name="Straight Arrow Connector 32"/>
            <p:cNvCxnSpPr>
              <a:cxnSpLocks noChangeShapeType="1"/>
              <a:stCxn id="14" idx="0"/>
              <a:endCxn id="8" idx="4"/>
            </p:cNvCxnSpPr>
            <p:nvPr/>
          </p:nvCxnSpPr>
          <p:spPr bwMode="auto">
            <a:xfrm rot="16200000" flipV="1">
              <a:off x="1198154" y="3787702"/>
              <a:ext cx="1452547" cy="471582"/>
            </a:xfrm>
            <a:prstGeom prst="straightConnector1">
              <a:avLst/>
            </a:prstGeom>
            <a:noFill/>
            <a:ln w="19050">
              <a:solidFill>
                <a:srgbClr val="000000"/>
              </a:solidFill>
              <a:round/>
              <a:headEnd/>
              <a:tailEnd type="triangle" w="med" len="med"/>
            </a:ln>
            <a:effectLst>
              <a:outerShdw dist="25400" dir="5400000" rotWithShape="0">
                <a:srgbClr val="808080">
                  <a:alpha val="39998"/>
                </a:srgbClr>
              </a:outerShdw>
            </a:effectLst>
          </p:spPr>
        </p:cxnSp>
        <p:cxnSp>
          <p:nvCxnSpPr>
            <p:cNvPr id="35" name="Straight Arrow Connector 34"/>
            <p:cNvCxnSpPr>
              <a:cxnSpLocks noChangeShapeType="1"/>
              <a:stCxn id="20" idx="0"/>
              <a:endCxn id="8" idx="5"/>
            </p:cNvCxnSpPr>
            <p:nvPr/>
          </p:nvCxnSpPr>
          <p:spPr bwMode="auto">
            <a:xfrm rot="16200000" flipV="1">
              <a:off x="2405644" y="2907319"/>
              <a:ext cx="1001701" cy="1625929"/>
            </a:xfrm>
            <a:prstGeom prst="straightConnector1">
              <a:avLst/>
            </a:prstGeom>
            <a:noFill/>
            <a:ln w="19050">
              <a:solidFill>
                <a:srgbClr val="000000"/>
              </a:solidFill>
              <a:round/>
              <a:headEnd/>
              <a:tailEnd type="triangle" w="med" len="med"/>
            </a:ln>
            <a:effectLst>
              <a:outerShdw dist="25400" dir="5400000" rotWithShape="0">
                <a:srgbClr val="808080">
                  <a:alpha val="39998"/>
                </a:srgbClr>
              </a:outerShdw>
            </a:effectLst>
          </p:spPr>
        </p:cxnSp>
        <p:cxnSp>
          <p:nvCxnSpPr>
            <p:cNvPr id="37" name="Straight Arrow Connector 36"/>
            <p:cNvCxnSpPr>
              <a:cxnSpLocks noChangeShapeType="1"/>
              <a:stCxn id="16" idx="0"/>
              <a:endCxn id="10" idx="3"/>
            </p:cNvCxnSpPr>
            <p:nvPr/>
          </p:nvCxnSpPr>
          <p:spPr bwMode="auto">
            <a:xfrm rot="5400000" flipH="1" flipV="1">
              <a:off x="6412491" y="3028799"/>
              <a:ext cx="804854" cy="1278196"/>
            </a:xfrm>
            <a:prstGeom prst="straightConnector1">
              <a:avLst/>
            </a:prstGeom>
            <a:noFill/>
            <a:ln w="19050">
              <a:solidFill>
                <a:srgbClr val="000000"/>
              </a:solidFill>
              <a:round/>
              <a:headEnd/>
              <a:tailEnd type="triangle" w="med" len="med"/>
            </a:ln>
            <a:effectLst>
              <a:outerShdw dist="25400" dir="5400000" rotWithShape="0">
                <a:srgbClr val="808080">
                  <a:alpha val="39998"/>
                </a:srgbClr>
              </a:outerShdw>
            </a:effectLst>
          </p:spPr>
        </p:cxnSp>
        <p:cxnSp>
          <p:nvCxnSpPr>
            <p:cNvPr id="39" name="Straight Arrow Connector 38"/>
            <p:cNvCxnSpPr>
              <a:cxnSpLocks noChangeShapeType="1"/>
              <a:stCxn id="18" idx="0"/>
              <a:endCxn id="10" idx="4"/>
            </p:cNvCxnSpPr>
            <p:nvPr/>
          </p:nvCxnSpPr>
          <p:spPr bwMode="auto">
            <a:xfrm rot="5400000" flipH="1" flipV="1">
              <a:off x="7249316" y="3633699"/>
              <a:ext cx="1217600" cy="633540"/>
            </a:xfrm>
            <a:prstGeom prst="straightConnector1">
              <a:avLst/>
            </a:prstGeom>
            <a:noFill/>
            <a:ln w="19050">
              <a:solidFill>
                <a:srgbClr val="000000"/>
              </a:solidFill>
              <a:round/>
              <a:headEnd/>
              <a:tailEnd type="triangle" w="med" len="med"/>
            </a:ln>
            <a:effectLst>
              <a:outerShdw dist="25400" dir="5400000" rotWithShape="0">
                <a:srgbClr val="808080">
                  <a:alpha val="39998"/>
                </a:srgbClr>
              </a:outerShdw>
            </a:effectLst>
          </p:spPr>
        </p:cxnSp>
        <p:cxnSp>
          <p:nvCxnSpPr>
            <p:cNvPr id="41" name="Straight Arrow Connector 40"/>
            <p:cNvCxnSpPr>
              <a:cxnSpLocks noChangeShapeType="1"/>
              <a:stCxn id="22" idx="0"/>
            </p:cNvCxnSpPr>
            <p:nvPr/>
          </p:nvCxnSpPr>
          <p:spPr bwMode="auto">
            <a:xfrm rot="16200000" flipV="1">
              <a:off x="8336142" y="3526558"/>
              <a:ext cx="849303" cy="501752"/>
            </a:xfrm>
            <a:prstGeom prst="straightConnector1">
              <a:avLst/>
            </a:prstGeom>
            <a:noFill/>
            <a:ln w="19050">
              <a:solidFill>
                <a:srgbClr val="000000"/>
              </a:solidFill>
              <a:round/>
              <a:headEnd/>
              <a:tailEnd type="triangle" w="med" len="med"/>
            </a:ln>
            <a:effectLst>
              <a:outerShdw dist="25400" dir="5400000" rotWithShape="0">
                <a:srgbClr val="808080">
                  <a:alpha val="39998"/>
                </a:srgbClr>
              </a:outerShdw>
            </a:effectLst>
          </p:spPr>
        </p:cxnSp>
        <p:sp>
          <p:nvSpPr>
            <p:cNvPr id="64569" name="TextBox 7"/>
            <p:cNvSpPr txBox="1">
              <a:spLocks noChangeArrowheads="1"/>
            </p:cNvSpPr>
            <p:nvPr/>
          </p:nvSpPr>
          <p:spPr bwMode="auto">
            <a:xfrm>
              <a:off x="6070600" y="3533001"/>
              <a:ext cx="990600" cy="276999"/>
            </a:xfrm>
            <a:prstGeom prst="rect">
              <a:avLst/>
            </a:prstGeom>
            <a:noFill/>
            <a:ln w="9525">
              <a:noFill/>
              <a:miter lim="800000"/>
              <a:headEnd/>
              <a:tailEnd/>
            </a:ln>
          </p:spPr>
          <p:txBody>
            <a:bodyPr>
              <a:spAutoFit/>
            </a:bodyPr>
            <a:lstStyle/>
            <a:p>
              <a:pPr algn="ctr"/>
              <a:r>
                <a:rPr lang="en-US" sz="1200">
                  <a:solidFill>
                    <a:schemeClr val="tx1"/>
                  </a:solidFill>
                </a:rPr>
                <a:t>subClassOf</a:t>
              </a:r>
            </a:p>
          </p:txBody>
        </p:sp>
        <p:sp>
          <p:nvSpPr>
            <p:cNvPr id="64570" name="TextBox 7"/>
            <p:cNvSpPr txBox="1">
              <a:spLocks noChangeArrowheads="1"/>
            </p:cNvSpPr>
            <p:nvPr/>
          </p:nvSpPr>
          <p:spPr bwMode="auto">
            <a:xfrm>
              <a:off x="7244576" y="3806825"/>
              <a:ext cx="990600" cy="276999"/>
            </a:xfrm>
            <a:prstGeom prst="rect">
              <a:avLst/>
            </a:prstGeom>
            <a:noFill/>
            <a:ln w="9525">
              <a:noFill/>
              <a:miter lim="800000"/>
              <a:headEnd/>
              <a:tailEnd/>
            </a:ln>
          </p:spPr>
          <p:txBody>
            <a:bodyPr>
              <a:spAutoFit/>
            </a:bodyPr>
            <a:lstStyle/>
            <a:p>
              <a:pPr algn="ctr"/>
              <a:r>
                <a:rPr lang="en-US" sz="1200">
                  <a:solidFill>
                    <a:schemeClr val="tx1"/>
                  </a:solidFill>
                </a:rPr>
                <a:t>subClassOf</a:t>
              </a:r>
            </a:p>
          </p:txBody>
        </p:sp>
        <p:sp>
          <p:nvSpPr>
            <p:cNvPr id="64571" name="TextBox 7"/>
            <p:cNvSpPr txBox="1">
              <a:spLocks noChangeArrowheads="1"/>
            </p:cNvSpPr>
            <p:nvPr/>
          </p:nvSpPr>
          <p:spPr bwMode="auto">
            <a:xfrm>
              <a:off x="8356600" y="3733800"/>
              <a:ext cx="990600" cy="276999"/>
            </a:xfrm>
            <a:prstGeom prst="rect">
              <a:avLst/>
            </a:prstGeom>
            <a:noFill/>
            <a:ln w="9525">
              <a:noFill/>
              <a:miter lim="800000"/>
              <a:headEnd/>
              <a:tailEnd/>
            </a:ln>
          </p:spPr>
          <p:txBody>
            <a:bodyPr>
              <a:spAutoFit/>
            </a:bodyPr>
            <a:lstStyle/>
            <a:p>
              <a:pPr algn="ctr"/>
              <a:r>
                <a:rPr lang="en-US" sz="1200">
                  <a:solidFill>
                    <a:schemeClr val="tx1"/>
                  </a:solidFill>
                </a:rPr>
                <a:t>subClassOf</a:t>
              </a:r>
            </a:p>
          </p:txBody>
        </p:sp>
        <p:sp>
          <p:nvSpPr>
            <p:cNvPr id="64572" name="TextBox 7"/>
            <p:cNvSpPr txBox="1">
              <a:spLocks noChangeArrowheads="1"/>
            </p:cNvSpPr>
            <p:nvPr/>
          </p:nvSpPr>
          <p:spPr bwMode="auto">
            <a:xfrm>
              <a:off x="355600" y="3581400"/>
              <a:ext cx="990600" cy="276999"/>
            </a:xfrm>
            <a:prstGeom prst="rect">
              <a:avLst/>
            </a:prstGeom>
            <a:noFill/>
            <a:ln w="9525">
              <a:noFill/>
              <a:miter lim="800000"/>
              <a:headEnd/>
              <a:tailEnd/>
            </a:ln>
          </p:spPr>
          <p:txBody>
            <a:bodyPr>
              <a:spAutoFit/>
            </a:bodyPr>
            <a:lstStyle/>
            <a:p>
              <a:pPr algn="ctr"/>
              <a:r>
                <a:rPr lang="en-US" sz="1200">
                  <a:solidFill>
                    <a:schemeClr val="tx1"/>
                  </a:solidFill>
                </a:rPr>
                <a:t>subClassOf</a:t>
              </a:r>
            </a:p>
          </p:txBody>
        </p:sp>
        <p:sp>
          <p:nvSpPr>
            <p:cNvPr id="64573" name="TextBox 7"/>
            <p:cNvSpPr txBox="1">
              <a:spLocks noChangeArrowheads="1"/>
            </p:cNvSpPr>
            <p:nvPr/>
          </p:nvSpPr>
          <p:spPr bwMode="auto">
            <a:xfrm>
              <a:off x="1560552" y="3884265"/>
              <a:ext cx="990600" cy="276999"/>
            </a:xfrm>
            <a:prstGeom prst="rect">
              <a:avLst/>
            </a:prstGeom>
            <a:noFill/>
            <a:ln w="9525">
              <a:noFill/>
              <a:miter lim="800000"/>
              <a:headEnd/>
              <a:tailEnd/>
            </a:ln>
          </p:spPr>
          <p:txBody>
            <a:bodyPr>
              <a:spAutoFit/>
            </a:bodyPr>
            <a:lstStyle/>
            <a:p>
              <a:pPr algn="ctr"/>
              <a:r>
                <a:rPr lang="en-US" sz="1200">
                  <a:solidFill>
                    <a:schemeClr val="tx1"/>
                  </a:solidFill>
                </a:rPr>
                <a:t>subClassOf</a:t>
              </a:r>
            </a:p>
          </p:txBody>
        </p:sp>
        <p:sp>
          <p:nvSpPr>
            <p:cNvPr id="64574" name="TextBox 7"/>
            <p:cNvSpPr txBox="1">
              <a:spLocks noChangeArrowheads="1"/>
            </p:cNvSpPr>
            <p:nvPr/>
          </p:nvSpPr>
          <p:spPr bwMode="auto">
            <a:xfrm>
              <a:off x="2336800" y="3626624"/>
              <a:ext cx="990600" cy="276999"/>
            </a:xfrm>
            <a:prstGeom prst="rect">
              <a:avLst/>
            </a:prstGeom>
            <a:noFill/>
            <a:ln w="9525">
              <a:noFill/>
              <a:miter lim="800000"/>
              <a:headEnd/>
              <a:tailEnd/>
            </a:ln>
          </p:spPr>
          <p:txBody>
            <a:bodyPr>
              <a:spAutoFit/>
            </a:bodyPr>
            <a:lstStyle/>
            <a:p>
              <a:pPr algn="ctr"/>
              <a:r>
                <a:rPr lang="en-US" sz="1200">
                  <a:solidFill>
                    <a:schemeClr val="tx1"/>
                  </a:solidFill>
                </a:rPr>
                <a:t>subClassOf</a:t>
              </a:r>
            </a:p>
          </p:txBody>
        </p:sp>
        <p:sp>
          <p:nvSpPr>
            <p:cNvPr id="64575" name="TextBox 7"/>
            <p:cNvSpPr txBox="1">
              <a:spLocks noChangeArrowheads="1"/>
            </p:cNvSpPr>
            <p:nvPr/>
          </p:nvSpPr>
          <p:spPr bwMode="auto">
            <a:xfrm>
              <a:off x="2260600" y="2133600"/>
              <a:ext cx="990600" cy="276999"/>
            </a:xfrm>
            <a:prstGeom prst="rect">
              <a:avLst/>
            </a:prstGeom>
            <a:noFill/>
            <a:ln w="9525">
              <a:noFill/>
              <a:miter lim="800000"/>
              <a:headEnd/>
              <a:tailEnd/>
            </a:ln>
          </p:spPr>
          <p:txBody>
            <a:bodyPr>
              <a:spAutoFit/>
            </a:bodyPr>
            <a:lstStyle/>
            <a:p>
              <a:pPr algn="ctr"/>
              <a:r>
                <a:rPr lang="en-US" sz="1200">
                  <a:solidFill>
                    <a:schemeClr val="tx1"/>
                  </a:solidFill>
                </a:rPr>
                <a:t>subClassOf</a:t>
              </a:r>
            </a:p>
          </p:txBody>
        </p:sp>
        <p:sp>
          <p:nvSpPr>
            <p:cNvPr id="64576" name="TextBox 7"/>
            <p:cNvSpPr txBox="1">
              <a:spLocks noChangeArrowheads="1"/>
            </p:cNvSpPr>
            <p:nvPr/>
          </p:nvSpPr>
          <p:spPr bwMode="auto">
            <a:xfrm>
              <a:off x="6611440" y="2164576"/>
              <a:ext cx="990600" cy="276999"/>
            </a:xfrm>
            <a:prstGeom prst="rect">
              <a:avLst/>
            </a:prstGeom>
            <a:noFill/>
            <a:ln w="9525">
              <a:noFill/>
              <a:miter lim="800000"/>
              <a:headEnd/>
              <a:tailEnd/>
            </a:ln>
          </p:spPr>
          <p:txBody>
            <a:bodyPr>
              <a:spAutoFit/>
            </a:bodyPr>
            <a:lstStyle/>
            <a:p>
              <a:pPr algn="ctr"/>
              <a:r>
                <a:rPr lang="en-US" sz="1200">
                  <a:solidFill>
                    <a:schemeClr val="tx1"/>
                  </a:solidFill>
                </a:rPr>
                <a:t>subClassOf</a:t>
              </a:r>
            </a:p>
          </p:txBody>
        </p:sp>
      </p:grpSp>
      <p:grpSp>
        <p:nvGrpSpPr>
          <p:cNvPr id="3" name="Group 96"/>
          <p:cNvGrpSpPr>
            <a:grpSpLocks/>
          </p:cNvGrpSpPr>
          <p:nvPr/>
        </p:nvGrpSpPr>
        <p:grpSpPr bwMode="auto">
          <a:xfrm>
            <a:off x="2284413" y="2976563"/>
            <a:ext cx="4894262" cy="908050"/>
            <a:chOff x="2284350" y="2976694"/>
            <a:chExt cx="4894263" cy="908692"/>
          </a:xfrm>
        </p:grpSpPr>
        <p:sp>
          <p:nvSpPr>
            <p:cNvPr id="64538" name="TextBox 7"/>
            <p:cNvSpPr txBox="1">
              <a:spLocks noChangeArrowheads="1"/>
            </p:cNvSpPr>
            <p:nvPr/>
          </p:nvSpPr>
          <p:spPr bwMode="auto">
            <a:xfrm>
              <a:off x="5690841" y="3155176"/>
              <a:ext cx="914400" cy="276999"/>
            </a:xfrm>
            <a:prstGeom prst="rect">
              <a:avLst/>
            </a:prstGeom>
            <a:noFill/>
            <a:ln w="9525">
              <a:noFill/>
              <a:miter lim="800000"/>
              <a:headEnd/>
              <a:tailEnd/>
            </a:ln>
          </p:spPr>
          <p:txBody>
            <a:bodyPr>
              <a:spAutoFit/>
            </a:bodyPr>
            <a:lstStyle/>
            <a:p>
              <a:pPr algn="ctr"/>
              <a:r>
                <a:rPr lang="en-US" sz="1200">
                  <a:solidFill>
                    <a:schemeClr val="tx1"/>
                  </a:solidFill>
                </a:rPr>
                <a:t>range</a:t>
              </a:r>
            </a:p>
          </p:txBody>
        </p:sp>
        <p:sp>
          <p:nvSpPr>
            <p:cNvPr id="64539" name="TextBox 7"/>
            <p:cNvSpPr txBox="1">
              <a:spLocks noChangeArrowheads="1"/>
            </p:cNvSpPr>
            <p:nvPr/>
          </p:nvSpPr>
          <p:spPr bwMode="auto">
            <a:xfrm>
              <a:off x="4165600" y="3608387"/>
              <a:ext cx="1382713" cy="276999"/>
            </a:xfrm>
            <a:prstGeom prst="rect">
              <a:avLst/>
            </a:prstGeom>
            <a:noFill/>
            <a:ln w="9525">
              <a:solidFill>
                <a:schemeClr val="tx1"/>
              </a:solidFill>
              <a:miter lim="800000"/>
              <a:headEnd/>
              <a:tailEnd/>
            </a:ln>
          </p:spPr>
          <p:txBody>
            <a:bodyPr>
              <a:spAutoFit/>
            </a:bodyPr>
            <a:lstStyle/>
            <a:p>
              <a:pPr algn="ctr"/>
              <a:r>
                <a:rPr lang="en-US" sz="1200">
                  <a:solidFill>
                    <a:schemeClr val="tx1"/>
                  </a:solidFill>
                </a:rPr>
                <a:t>isSupervisorOf</a:t>
              </a:r>
            </a:p>
          </p:txBody>
        </p:sp>
        <p:cxnSp>
          <p:nvCxnSpPr>
            <p:cNvPr id="46" name="Straight Arrow Connector 45"/>
            <p:cNvCxnSpPr>
              <a:cxnSpLocks noChangeShapeType="1"/>
              <a:stCxn id="64539" idx="1"/>
              <a:endCxn id="8" idx="6"/>
            </p:cNvCxnSpPr>
            <p:nvPr/>
          </p:nvCxnSpPr>
          <p:spPr bwMode="auto">
            <a:xfrm rot="10800000">
              <a:off x="2284350" y="2976694"/>
              <a:ext cx="1881187" cy="770481"/>
            </a:xfrm>
            <a:prstGeom prst="straightConnector1">
              <a:avLst/>
            </a:prstGeom>
            <a:noFill/>
            <a:ln w="19050">
              <a:solidFill>
                <a:srgbClr val="000000"/>
              </a:solidFill>
              <a:round/>
              <a:headEnd/>
              <a:tailEnd type="triangle" w="med" len="med"/>
            </a:ln>
            <a:effectLst>
              <a:outerShdw dist="25400" dir="5400000" rotWithShape="0">
                <a:srgbClr val="808080">
                  <a:alpha val="39998"/>
                </a:srgbClr>
              </a:outerShdw>
            </a:effectLst>
          </p:spPr>
        </p:cxnSp>
        <p:cxnSp>
          <p:nvCxnSpPr>
            <p:cNvPr id="48" name="Straight Arrow Connector 47"/>
            <p:cNvCxnSpPr>
              <a:cxnSpLocks noChangeShapeType="1"/>
              <a:stCxn id="64539" idx="3"/>
              <a:endCxn id="10" idx="2"/>
            </p:cNvCxnSpPr>
            <p:nvPr/>
          </p:nvCxnSpPr>
          <p:spPr bwMode="auto">
            <a:xfrm flipV="1">
              <a:off x="5548251" y="3021175"/>
              <a:ext cx="1630362" cy="726000"/>
            </a:xfrm>
            <a:prstGeom prst="straightConnector1">
              <a:avLst/>
            </a:prstGeom>
            <a:noFill/>
            <a:ln w="19050">
              <a:solidFill>
                <a:srgbClr val="000000"/>
              </a:solidFill>
              <a:round/>
              <a:headEnd/>
              <a:tailEnd type="triangle" w="med" len="med"/>
            </a:ln>
            <a:effectLst>
              <a:outerShdw dist="25400" dir="5400000" rotWithShape="0">
                <a:srgbClr val="808080">
                  <a:alpha val="39998"/>
                </a:srgbClr>
              </a:outerShdw>
            </a:effectLst>
          </p:spPr>
        </p:cxnSp>
        <p:sp>
          <p:nvSpPr>
            <p:cNvPr id="64542" name="TextBox 7"/>
            <p:cNvSpPr txBox="1">
              <a:spLocks noChangeArrowheads="1"/>
            </p:cNvSpPr>
            <p:nvPr/>
          </p:nvSpPr>
          <p:spPr bwMode="auto">
            <a:xfrm>
              <a:off x="3005872" y="3139688"/>
              <a:ext cx="914400" cy="276999"/>
            </a:xfrm>
            <a:prstGeom prst="rect">
              <a:avLst/>
            </a:prstGeom>
            <a:noFill/>
            <a:ln w="9525">
              <a:noFill/>
              <a:miter lim="800000"/>
              <a:headEnd/>
              <a:tailEnd/>
            </a:ln>
          </p:spPr>
          <p:txBody>
            <a:bodyPr>
              <a:spAutoFit/>
            </a:bodyPr>
            <a:lstStyle/>
            <a:p>
              <a:pPr algn="ctr"/>
              <a:r>
                <a:rPr lang="en-US" sz="1200">
                  <a:solidFill>
                    <a:schemeClr val="tx1"/>
                  </a:solidFill>
                </a:rPr>
                <a:t>domain</a:t>
              </a:r>
            </a:p>
          </p:txBody>
        </p:sp>
      </p:grpSp>
      <p:grpSp>
        <p:nvGrpSpPr>
          <p:cNvPr id="4" name="Group 102"/>
          <p:cNvGrpSpPr>
            <a:grpSpLocks/>
          </p:cNvGrpSpPr>
          <p:nvPr/>
        </p:nvGrpSpPr>
        <p:grpSpPr bwMode="auto">
          <a:xfrm>
            <a:off x="355600" y="5289550"/>
            <a:ext cx="9448800" cy="852488"/>
            <a:chOff x="355600" y="5290016"/>
            <a:chExt cx="9448800" cy="852448"/>
          </a:xfrm>
        </p:grpSpPr>
        <p:sp>
          <p:nvSpPr>
            <p:cNvPr id="64535" name="TextBox 7"/>
            <p:cNvSpPr txBox="1">
              <a:spLocks noChangeArrowheads="1"/>
            </p:cNvSpPr>
            <p:nvPr/>
          </p:nvSpPr>
          <p:spPr bwMode="auto">
            <a:xfrm>
              <a:off x="8661400" y="5290016"/>
              <a:ext cx="990600" cy="276999"/>
            </a:xfrm>
            <a:prstGeom prst="rect">
              <a:avLst/>
            </a:prstGeom>
            <a:noFill/>
            <a:ln w="9525">
              <a:noFill/>
              <a:miter lim="800000"/>
              <a:headEnd/>
              <a:tailEnd/>
            </a:ln>
          </p:spPr>
          <p:txBody>
            <a:bodyPr>
              <a:spAutoFit/>
            </a:bodyPr>
            <a:lstStyle/>
            <a:p>
              <a:pPr algn="ctr"/>
              <a:r>
                <a:rPr lang="en-US" sz="1200" b="1">
                  <a:solidFill>
                    <a:srgbClr val="FF3300"/>
                  </a:solidFill>
                </a:rPr>
                <a:t>RDFS</a:t>
              </a:r>
            </a:p>
          </p:txBody>
        </p:sp>
        <p:sp>
          <p:nvSpPr>
            <p:cNvPr id="64536" name="TextBox 7"/>
            <p:cNvSpPr txBox="1">
              <a:spLocks noChangeArrowheads="1"/>
            </p:cNvSpPr>
            <p:nvPr/>
          </p:nvSpPr>
          <p:spPr bwMode="auto">
            <a:xfrm>
              <a:off x="8643432" y="5865465"/>
              <a:ext cx="990600" cy="276999"/>
            </a:xfrm>
            <a:prstGeom prst="rect">
              <a:avLst/>
            </a:prstGeom>
            <a:noFill/>
            <a:ln w="9525">
              <a:noFill/>
              <a:miter lim="800000"/>
              <a:headEnd/>
              <a:tailEnd/>
            </a:ln>
          </p:spPr>
          <p:txBody>
            <a:bodyPr>
              <a:spAutoFit/>
            </a:bodyPr>
            <a:lstStyle/>
            <a:p>
              <a:pPr algn="ctr"/>
              <a:r>
                <a:rPr lang="en-US" sz="1200" b="1">
                  <a:solidFill>
                    <a:srgbClr val="FF3300"/>
                  </a:solidFill>
                </a:rPr>
                <a:t>RDF</a:t>
              </a:r>
            </a:p>
          </p:txBody>
        </p:sp>
        <p:cxnSp>
          <p:nvCxnSpPr>
            <p:cNvPr id="51" name="Straight Connector 50"/>
            <p:cNvCxnSpPr>
              <a:cxnSpLocks noChangeShapeType="1"/>
            </p:cNvCxnSpPr>
            <p:nvPr/>
          </p:nvCxnSpPr>
          <p:spPr bwMode="auto">
            <a:xfrm>
              <a:off x="355600" y="5609089"/>
              <a:ext cx="9448800" cy="152393"/>
            </a:xfrm>
            <a:prstGeom prst="line">
              <a:avLst/>
            </a:prstGeom>
            <a:noFill/>
            <a:ln w="19050">
              <a:solidFill>
                <a:schemeClr val="accent1"/>
              </a:solidFill>
              <a:prstDash val="dash"/>
              <a:round/>
              <a:headEnd/>
              <a:tailEnd/>
            </a:ln>
            <a:effectLst>
              <a:outerShdw dist="25400" dir="5400000" rotWithShape="0">
                <a:srgbClr val="808080">
                  <a:alpha val="39998"/>
                </a:srgbClr>
              </a:outerShdw>
            </a:effectLst>
          </p:spPr>
        </p:cxnSp>
      </p:grpSp>
      <p:grpSp>
        <p:nvGrpSpPr>
          <p:cNvPr id="6" name="Group 103"/>
          <p:cNvGrpSpPr>
            <a:grpSpLocks/>
          </p:cNvGrpSpPr>
          <p:nvPr/>
        </p:nvGrpSpPr>
        <p:grpSpPr bwMode="auto">
          <a:xfrm>
            <a:off x="2593975" y="3884613"/>
            <a:ext cx="5395913" cy="2255837"/>
            <a:chOff x="2593528" y="3885386"/>
            <a:chExt cx="5396320" cy="2254598"/>
          </a:xfrm>
        </p:grpSpPr>
        <p:cxnSp>
          <p:nvCxnSpPr>
            <p:cNvPr id="74" name="Straight Arrow Connector 73"/>
            <p:cNvCxnSpPr>
              <a:cxnSpLocks noChangeShapeType="1"/>
              <a:endCxn id="64539" idx="2"/>
            </p:cNvCxnSpPr>
            <p:nvPr/>
          </p:nvCxnSpPr>
          <p:spPr bwMode="auto">
            <a:xfrm rot="16200000" flipV="1">
              <a:off x="3806376" y="4936484"/>
              <a:ext cx="2238732" cy="136535"/>
            </a:xfrm>
            <a:prstGeom prst="straightConnector1">
              <a:avLst/>
            </a:prstGeom>
            <a:noFill/>
            <a:ln w="19050">
              <a:solidFill>
                <a:srgbClr val="000000"/>
              </a:solidFill>
              <a:prstDash val="sysDash"/>
              <a:round/>
              <a:headEnd/>
              <a:tailEnd type="triangle" w="med" len="med"/>
            </a:ln>
            <a:effectLst>
              <a:outerShdw dist="25400" dir="5400000" rotWithShape="0">
                <a:srgbClr val="808080">
                  <a:alpha val="39998"/>
                </a:srgbClr>
              </a:outerShdw>
            </a:effectLst>
          </p:spPr>
        </p:cxnSp>
        <p:cxnSp>
          <p:nvCxnSpPr>
            <p:cNvPr id="79" name="Straight Arrow Connector 78"/>
            <p:cNvCxnSpPr>
              <a:cxnSpLocks noChangeShapeType="1"/>
            </p:cNvCxnSpPr>
            <p:nvPr/>
          </p:nvCxnSpPr>
          <p:spPr bwMode="auto">
            <a:xfrm rot="5400000" flipH="1" flipV="1">
              <a:off x="2389154" y="4929086"/>
              <a:ext cx="1370847" cy="962098"/>
            </a:xfrm>
            <a:prstGeom prst="straightConnector1">
              <a:avLst/>
            </a:prstGeom>
            <a:noFill/>
            <a:ln w="19050">
              <a:solidFill>
                <a:srgbClr val="000000"/>
              </a:solidFill>
              <a:prstDash val="sysDash"/>
              <a:round/>
              <a:headEnd/>
              <a:tailEnd type="triangle" w="med" len="med"/>
            </a:ln>
            <a:effectLst>
              <a:outerShdw dist="25400" dir="5400000" rotWithShape="0">
                <a:srgbClr val="808080">
                  <a:alpha val="39998"/>
                </a:srgbClr>
              </a:outerShdw>
            </a:effectLst>
          </p:spPr>
        </p:cxnSp>
        <p:cxnSp>
          <p:nvCxnSpPr>
            <p:cNvPr id="81" name="Straight Arrow Connector 80"/>
            <p:cNvCxnSpPr>
              <a:cxnSpLocks noChangeShapeType="1"/>
            </p:cNvCxnSpPr>
            <p:nvPr/>
          </p:nvCxnSpPr>
          <p:spPr bwMode="auto">
            <a:xfrm rot="16200000" flipV="1">
              <a:off x="6893126" y="5578290"/>
              <a:ext cx="1034482" cy="88907"/>
            </a:xfrm>
            <a:prstGeom prst="straightConnector1">
              <a:avLst/>
            </a:prstGeom>
            <a:noFill/>
            <a:ln w="19050">
              <a:solidFill>
                <a:srgbClr val="000000"/>
              </a:solidFill>
              <a:prstDash val="sysDash"/>
              <a:round/>
              <a:headEnd/>
              <a:tailEnd type="triangle" w="med" len="med"/>
            </a:ln>
            <a:effectLst>
              <a:outerShdw dist="25400" dir="5400000" rotWithShape="0">
                <a:srgbClr val="808080">
                  <a:alpha val="39998"/>
                </a:srgbClr>
              </a:outerShdw>
            </a:effectLst>
          </p:spPr>
        </p:cxnSp>
        <p:sp>
          <p:nvSpPr>
            <p:cNvPr id="64533" name="TextBox 7"/>
            <p:cNvSpPr txBox="1">
              <a:spLocks noChangeArrowheads="1"/>
            </p:cNvSpPr>
            <p:nvPr/>
          </p:nvSpPr>
          <p:spPr bwMode="auto">
            <a:xfrm>
              <a:off x="2886928" y="5361801"/>
              <a:ext cx="685800" cy="276999"/>
            </a:xfrm>
            <a:prstGeom prst="rect">
              <a:avLst/>
            </a:prstGeom>
            <a:noFill/>
            <a:ln w="9525">
              <a:noFill/>
              <a:miter lim="800000"/>
              <a:headEnd/>
              <a:tailEnd/>
            </a:ln>
          </p:spPr>
          <p:txBody>
            <a:bodyPr>
              <a:spAutoFit/>
            </a:bodyPr>
            <a:lstStyle/>
            <a:p>
              <a:pPr algn="ctr"/>
              <a:r>
                <a:rPr lang="en-US" sz="1200">
                  <a:solidFill>
                    <a:schemeClr val="tx1"/>
                  </a:solidFill>
                </a:rPr>
                <a:t>type</a:t>
              </a:r>
            </a:p>
          </p:txBody>
        </p:sp>
        <p:sp>
          <p:nvSpPr>
            <p:cNvPr id="64534" name="TextBox 7"/>
            <p:cNvSpPr txBox="1">
              <a:spLocks noChangeArrowheads="1"/>
            </p:cNvSpPr>
            <p:nvPr/>
          </p:nvSpPr>
          <p:spPr bwMode="auto">
            <a:xfrm>
              <a:off x="7304048" y="5328345"/>
              <a:ext cx="685800" cy="276999"/>
            </a:xfrm>
            <a:prstGeom prst="rect">
              <a:avLst/>
            </a:prstGeom>
            <a:noFill/>
            <a:ln w="9525">
              <a:noFill/>
              <a:miter lim="800000"/>
              <a:headEnd/>
              <a:tailEnd/>
            </a:ln>
          </p:spPr>
          <p:txBody>
            <a:bodyPr>
              <a:spAutoFit/>
            </a:bodyPr>
            <a:lstStyle/>
            <a:p>
              <a:pPr algn="ctr"/>
              <a:r>
                <a:rPr lang="en-US" sz="1200">
                  <a:solidFill>
                    <a:schemeClr val="tx1"/>
                  </a:solidFill>
                </a:rPr>
                <a:t>type</a:t>
              </a:r>
            </a:p>
          </p:txBody>
        </p:sp>
      </p:grpSp>
      <p:sp>
        <p:nvSpPr>
          <p:cNvPr id="64520" name="TextBox 85"/>
          <p:cNvSpPr txBox="1">
            <a:spLocks noChangeArrowheads="1"/>
          </p:cNvSpPr>
          <p:nvPr/>
        </p:nvSpPr>
        <p:spPr bwMode="auto">
          <a:xfrm>
            <a:off x="8580438" y="6427788"/>
            <a:ext cx="184150" cy="584200"/>
          </a:xfrm>
          <a:prstGeom prst="rect">
            <a:avLst/>
          </a:prstGeom>
          <a:noFill/>
          <a:ln w="9525">
            <a:noFill/>
            <a:miter lim="800000"/>
            <a:headEnd/>
            <a:tailEnd/>
          </a:ln>
        </p:spPr>
        <p:txBody>
          <a:bodyPr wrap="none">
            <a:spAutoFit/>
          </a:bodyPr>
          <a:lstStyle/>
          <a:p>
            <a:endParaRPr lang="en-US"/>
          </a:p>
        </p:txBody>
      </p:sp>
      <p:grpSp>
        <p:nvGrpSpPr>
          <p:cNvPr id="7" name="Group 87"/>
          <p:cNvGrpSpPr>
            <a:grpSpLocks/>
          </p:cNvGrpSpPr>
          <p:nvPr/>
        </p:nvGrpSpPr>
        <p:grpSpPr bwMode="auto">
          <a:xfrm>
            <a:off x="1801813" y="6096000"/>
            <a:ext cx="6445250" cy="566738"/>
            <a:chOff x="1802160" y="6096000"/>
            <a:chExt cx="6444784" cy="566271"/>
          </a:xfrm>
        </p:grpSpPr>
        <p:sp>
          <p:nvSpPr>
            <p:cNvPr id="89" name="Oval 88"/>
            <p:cNvSpPr/>
            <p:nvPr/>
          </p:nvSpPr>
          <p:spPr bwMode="auto">
            <a:xfrm>
              <a:off x="1802160" y="6096000"/>
              <a:ext cx="1582623" cy="52185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524" name="TextBox 7"/>
            <p:cNvSpPr txBox="1">
              <a:spLocks noChangeArrowheads="1"/>
            </p:cNvSpPr>
            <p:nvPr/>
          </p:nvSpPr>
          <p:spPr bwMode="auto">
            <a:xfrm>
              <a:off x="1822076" y="6211153"/>
              <a:ext cx="1567771" cy="276771"/>
            </a:xfrm>
            <a:prstGeom prst="rect">
              <a:avLst/>
            </a:prstGeom>
            <a:noFill/>
            <a:ln w="9525">
              <a:noFill/>
              <a:miter lim="800000"/>
              <a:headEnd/>
              <a:tailEnd/>
            </a:ln>
          </p:spPr>
          <p:txBody>
            <a:bodyPr>
              <a:spAutoFit/>
            </a:bodyPr>
            <a:lstStyle/>
            <a:p>
              <a:r>
                <a:rPr lang="en-US" sz="1200">
                  <a:solidFill>
                    <a:schemeClr val="tx1"/>
                  </a:solidFill>
                </a:rPr>
                <a:t>Fausto Giunchiglia</a:t>
              </a:r>
            </a:p>
          </p:txBody>
        </p:sp>
        <p:sp>
          <p:nvSpPr>
            <p:cNvPr id="91" name="Oval 90"/>
            <p:cNvSpPr/>
            <p:nvPr/>
          </p:nvSpPr>
          <p:spPr bwMode="auto">
            <a:xfrm>
              <a:off x="6664320" y="6140413"/>
              <a:ext cx="1582624" cy="52185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526" name="TextBox 7"/>
            <p:cNvSpPr txBox="1">
              <a:spLocks noChangeArrowheads="1"/>
            </p:cNvSpPr>
            <p:nvPr/>
          </p:nvSpPr>
          <p:spPr bwMode="auto">
            <a:xfrm>
              <a:off x="6880304" y="6239649"/>
              <a:ext cx="1310383" cy="276999"/>
            </a:xfrm>
            <a:prstGeom prst="rect">
              <a:avLst/>
            </a:prstGeom>
            <a:noFill/>
            <a:ln w="9525">
              <a:noFill/>
              <a:miter lim="800000"/>
              <a:headEnd/>
              <a:tailEnd/>
            </a:ln>
          </p:spPr>
          <p:txBody>
            <a:bodyPr>
              <a:spAutoFit/>
            </a:bodyPr>
            <a:lstStyle/>
            <a:p>
              <a:pPr algn="ctr"/>
              <a:r>
                <a:rPr lang="en-US" sz="1200">
                  <a:solidFill>
                    <a:schemeClr val="tx1"/>
                  </a:solidFill>
                </a:rPr>
                <a:t>John</a:t>
              </a:r>
            </a:p>
          </p:txBody>
        </p:sp>
        <p:sp>
          <p:nvSpPr>
            <p:cNvPr id="64527" name="TextBox 7"/>
            <p:cNvSpPr txBox="1">
              <a:spLocks noChangeArrowheads="1"/>
            </p:cNvSpPr>
            <p:nvPr/>
          </p:nvSpPr>
          <p:spPr bwMode="auto">
            <a:xfrm>
              <a:off x="4302512" y="6124496"/>
              <a:ext cx="1382713" cy="276999"/>
            </a:xfrm>
            <a:prstGeom prst="rect">
              <a:avLst/>
            </a:prstGeom>
            <a:noFill/>
            <a:ln w="9525">
              <a:noFill/>
              <a:miter lim="800000"/>
              <a:headEnd/>
              <a:tailEnd/>
            </a:ln>
          </p:spPr>
          <p:txBody>
            <a:bodyPr>
              <a:spAutoFit/>
            </a:bodyPr>
            <a:lstStyle/>
            <a:p>
              <a:pPr algn="ctr"/>
              <a:r>
                <a:rPr lang="en-US" sz="1200">
                  <a:solidFill>
                    <a:schemeClr val="tx1"/>
                  </a:solidFill>
                </a:rPr>
                <a:t>isSupervisorOf</a:t>
              </a:r>
            </a:p>
          </p:txBody>
        </p:sp>
        <p:cxnSp>
          <p:nvCxnSpPr>
            <p:cNvPr id="94" name="Straight Arrow Connector 93"/>
            <p:cNvCxnSpPr>
              <a:cxnSpLocks noChangeShapeType="1"/>
              <a:stCxn id="89" idx="6"/>
            </p:cNvCxnSpPr>
            <p:nvPr/>
          </p:nvCxnSpPr>
          <p:spPr bwMode="auto">
            <a:xfrm flipV="1">
              <a:off x="3384783" y="6324412"/>
              <a:ext cx="1085771" cy="33311"/>
            </a:xfrm>
            <a:prstGeom prst="straightConnector1">
              <a:avLst/>
            </a:prstGeom>
            <a:noFill/>
            <a:ln w="19050">
              <a:solidFill>
                <a:srgbClr val="000000"/>
              </a:solidFill>
              <a:round/>
              <a:headEnd/>
              <a:tailEnd type="triangle" w="med" len="med"/>
            </a:ln>
            <a:effectLst>
              <a:outerShdw dist="25400" dir="5400000" rotWithShape="0">
                <a:srgbClr val="808080">
                  <a:alpha val="39998"/>
                </a:srgbClr>
              </a:outerShdw>
            </a:effectLst>
          </p:spPr>
        </p:cxnSp>
        <p:cxnSp>
          <p:nvCxnSpPr>
            <p:cNvPr id="95" name="Straight Arrow Connector 94"/>
            <p:cNvCxnSpPr>
              <a:cxnSpLocks noChangeShapeType="1"/>
              <a:endCxn id="91" idx="2"/>
            </p:cNvCxnSpPr>
            <p:nvPr/>
          </p:nvCxnSpPr>
          <p:spPr bwMode="auto">
            <a:xfrm>
              <a:off x="5537277" y="6324412"/>
              <a:ext cx="1127044" cy="76137"/>
            </a:xfrm>
            <a:prstGeom prst="straightConnector1">
              <a:avLst/>
            </a:prstGeom>
            <a:noFill/>
            <a:ln w="19050">
              <a:solidFill>
                <a:srgbClr val="000000"/>
              </a:solidFill>
              <a:round/>
              <a:headEnd/>
              <a:tailEnd type="triangle" w="med" len="med"/>
            </a:ln>
            <a:effectLst>
              <a:outerShdw dist="25400" dir="5400000" rotWithShape="0">
                <a:srgbClr val="808080">
                  <a:alpha val="39998"/>
                </a:srgbClr>
              </a:outerShdw>
            </a:effectLst>
          </p:spPr>
        </p:cxnSp>
      </p:grpSp>
      <p:sp>
        <p:nvSpPr>
          <p:cNvPr id="64522" name="Rectangle 28"/>
          <p:cNvSpPr>
            <a:spLocks noChangeArrowheads="1"/>
          </p:cNvSpPr>
          <p:nvPr/>
        </p:nvSpPr>
        <p:spPr bwMode="auto">
          <a:xfrm>
            <a:off x="1766888" y="249238"/>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CAPABILITIES :: RDFSUMMARY :: </a:t>
            </a:r>
            <a:r>
              <a:rPr lang="en-US" sz="1200" b="1">
                <a:solidFill>
                  <a:srgbClr val="FF3300"/>
                </a:solidFill>
                <a:latin typeface="Arial" charset="0"/>
              </a:rPr>
              <a:t>RDFS</a:t>
            </a:r>
            <a:r>
              <a:rPr lang="en-US" sz="1200" b="1">
                <a:solidFill>
                  <a:schemeClr val="tx1"/>
                </a:solidFill>
                <a:latin typeface="Arial" charset="0"/>
              </a:rPr>
              <a:t>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smtClean="0"/>
              <a:t>Core Classes</a:t>
            </a:r>
          </a:p>
        </p:txBody>
      </p:sp>
      <p:sp>
        <p:nvSpPr>
          <p:cNvPr id="3" name="Content Placeholder 2"/>
          <p:cNvSpPr>
            <a:spLocks noGrp="1"/>
          </p:cNvSpPr>
          <p:nvPr>
            <p:ph sz="quarter" idx="1"/>
          </p:nvPr>
        </p:nvSpPr>
        <p:spPr>
          <a:xfrm>
            <a:off x="523875" y="1370013"/>
            <a:ext cx="9144000" cy="5503862"/>
          </a:xfrm>
        </p:spPr>
        <p:txBody>
          <a:bodyPr/>
          <a:lstStyle/>
          <a:p>
            <a:pPr algn="just">
              <a:buFont typeface="Wingdings" charset="2"/>
              <a:buChar char="q"/>
            </a:pPr>
            <a:r>
              <a:rPr lang="en-US" sz="2400" dirty="0" smtClean="0">
                <a:solidFill>
                  <a:srgbClr val="FF0000"/>
                </a:solidFill>
              </a:rPr>
              <a:t>Important</a:t>
            </a:r>
            <a:r>
              <a:rPr lang="en-US" sz="2400" dirty="0" smtClean="0"/>
              <a:t>:  RDF Schema itself does not provide a vocabulary of </a:t>
            </a:r>
            <a:r>
              <a:rPr lang="en-US" sz="2400" dirty="0" smtClean="0">
                <a:solidFill>
                  <a:srgbClr val="0900C0"/>
                </a:solidFill>
              </a:rPr>
              <a:t>application-specific</a:t>
            </a:r>
            <a:r>
              <a:rPr lang="en-US" sz="2400" dirty="0" smtClean="0"/>
              <a:t> classes </a:t>
            </a:r>
          </a:p>
          <a:p>
            <a:pPr lvl="1" algn="just">
              <a:buFont typeface="Wingdings" charset="2"/>
              <a:buChar char="q"/>
            </a:pPr>
            <a:r>
              <a:rPr lang="en-US" sz="2400" dirty="0" smtClean="0"/>
              <a:t>Provides a framework to do so </a:t>
            </a:r>
          </a:p>
          <a:p>
            <a:pPr algn="just" eaLnBrk="1" hangingPunct="1">
              <a:lnSpc>
                <a:spcPct val="80000"/>
              </a:lnSpc>
              <a:buFont typeface="Wingdings" charset="2"/>
              <a:buNone/>
            </a:pPr>
            <a:endParaRPr lang="en-US" sz="2400" dirty="0" smtClean="0"/>
          </a:p>
          <a:p>
            <a:pPr algn="just" eaLnBrk="1" hangingPunct="1">
              <a:lnSpc>
                <a:spcPct val="80000"/>
              </a:lnSpc>
              <a:buFont typeface="Bookman Old Style" charset="0"/>
              <a:buAutoNum type="arabicPeriod"/>
            </a:pPr>
            <a:r>
              <a:rPr lang="en-US" sz="2400" dirty="0" smtClean="0">
                <a:solidFill>
                  <a:srgbClr val="0900C0"/>
                </a:solidFill>
              </a:rPr>
              <a:t>rdfs:Resource</a:t>
            </a:r>
            <a:r>
              <a:rPr lang="en-US" sz="2400" dirty="0" smtClean="0"/>
              <a:t> the class of everything (i.e., class of all resources) </a:t>
            </a:r>
          </a:p>
          <a:p>
            <a:pPr algn="just" eaLnBrk="1" hangingPunct="1">
              <a:lnSpc>
                <a:spcPct val="80000"/>
              </a:lnSpc>
              <a:buFont typeface="Bookman Old Style" charset="0"/>
              <a:buAutoNum type="arabicPeriod"/>
            </a:pPr>
            <a:endParaRPr lang="en-US" sz="2400" dirty="0" smtClean="0"/>
          </a:p>
          <a:p>
            <a:pPr algn="just" eaLnBrk="1" hangingPunct="1">
              <a:lnSpc>
                <a:spcPct val="80000"/>
              </a:lnSpc>
              <a:buFont typeface="Bookman Old Style" charset="0"/>
              <a:buAutoNum type="arabicPeriod"/>
            </a:pPr>
            <a:r>
              <a:rPr lang="en-US" sz="2400" dirty="0" err="1" smtClean="0">
                <a:solidFill>
                  <a:srgbClr val="0900C0"/>
                </a:solidFill>
              </a:rPr>
              <a:t>rdfs:Class</a:t>
            </a:r>
            <a:r>
              <a:rPr lang="en-US" sz="2400" dirty="0" smtClean="0"/>
              <a:t> the class of all classes </a:t>
            </a:r>
          </a:p>
          <a:p>
            <a:pPr algn="just" eaLnBrk="1" hangingPunct="1">
              <a:lnSpc>
                <a:spcPct val="80000"/>
              </a:lnSpc>
              <a:buFont typeface="Bookman Old Style" charset="0"/>
              <a:buAutoNum type="arabicPeriod"/>
            </a:pPr>
            <a:endParaRPr lang="en-US" sz="2400" dirty="0" smtClean="0"/>
          </a:p>
          <a:p>
            <a:pPr algn="just" eaLnBrk="1" hangingPunct="1">
              <a:lnSpc>
                <a:spcPct val="80000"/>
              </a:lnSpc>
              <a:buFont typeface="Bookman Old Style" charset="0"/>
              <a:buAutoNum type="arabicPeriod"/>
            </a:pPr>
            <a:r>
              <a:rPr lang="en-US" sz="2400" dirty="0" err="1" smtClean="0">
                <a:solidFill>
                  <a:srgbClr val="0900C0"/>
                </a:solidFill>
              </a:rPr>
              <a:t>rdfs:Literal</a:t>
            </a:r>
            <a:r>
              <a:rPr lang="en-US" sz="2400" dirty="0" smtClean="0"/>
              <a:t> the class of all literal values (e.g., string, integers)</a:t>
            </a:r>
          </a:p>
          <a:p>
            <a:pPr algn="just" eaLnBrk="1" hangingPunct="1">
              <a:lnSpc>
                <a:spcPct val="80000"/>
              </a:lnSpc>
              <a:buFont typeface="Bookman Old Style" charset="0"/>
              <a:buAutoNum type="arabicPeriod"/>
            </a:pPr>
            <a:endParaRPr lang="en-US" sz="2400" dirty="0" smtClean="0"/>
          </a:p>
          <a:p>
            <a:pPr algn="just" eaLnBrk="1" hangingPunct="1">
              <a:lnSpc>
                <a:spcPct val="80000"/>
              </a:lnSpc>
              <a:buFont typeface="Bookman Old Style" charset="0"/>
              <a:buAutoNum type="arabicPeriod"/>
            </a:pPr>
            <a:r>
              <a:rPr lang="en-US" sz="2400" dirty="0" err="1" smtClean="0">
                <a:solidFill>
                  <a:srgbClr val="0900C0"/>
                </a:solidFill>
              </a:rPr>
              <a:t>rdfs:Datatype</a:t>
            </a:r>
            <a:r>
              <a:rPr lang="en-US" sz="2400" dirty="0" smtClean="0"/>
              <a:t> the class of RDF </a:t>
            </a:r>
            <a:r>
              <a:rPr lang="en-US" sz="2400" dirty="0" err="1" smtClean="0"/>
              <a:t>datatypes</a:t>
            </a:r>
            <a:r>
              <a:rPr lang="en-US" sz="2400" dirty="0" smtClean="0"/>
              <a:t> and is both an instance of and a subclass of </a:t>
            </a:r>
            <a:r>
              <a:rPr lang="en-US" sz="2400" dirty="0" err="1" smtClean="0"/>
              <a:t>rdfs:Class</a:t>
            </a:r>
            <a:r>
              <a:rPr lang="en-US" sz="2400" dirty="0" smtClean="0"/>
              <a:t> </a:t>
            </a:r>
            <a:endParaRPr lang="en-GB" sz="2400" dirty="0" smtClean="0"/>
          </a:p>
          <a:p>
            <a:pPr algn="just" eaLnBrk="1" hangingPunct="1">
              <a:lnSpc>
                <a:spcPct val="80000"/>
              </a:lnSpc>
              <a:buFont typeface="Bookman Old Style" charset="0"/>
              <a:buAutoNum type="arabicPeriod"/>
            </a:pPr>
            <a:endParaRPr lang="en-US" sz="2400" dirty="0" smtClean="0"/>
          </a:p>
          <a:p>
            <a:pPr algn="just" eaLnBrk="1" hangingPunct="1">
              <a:lnSpc>
                <a:spcPct val="80000"/>
              </a:lnSpc>
              <a:buFont typeface="Bookman Old Style" charset="0"/>
              <a:buAutoNum type="arabicPeriod"/>
            </a:pPr>
            <a:r>
              <a:rPr lang="en-US" sz="2400" dirty="0" err="1" smtClean="0">
                <a:solidFill>
                  <a:srgbClr val="0900C0"/>
                </a:solidFill>
              </a:rPr>
              <a:t>rdf:Property</a:t>
            </a:r>
            <a:r>
              <a:rPr lang="en-US" sz="2400" dirty="0" smtClean="0"/>
              <a:t> the class of all RDF properties; and is an instance of </a:t>
            </a:r>
            <a:r>
              <a:rPr lang="en-US" sz="2400" dirty="0" err="1" smtClean="0"/>
              <a:t>rdfs:Class</a:t>
            </a:r>
            <a:r>
              <a:rPr lang="en-US" sz="2400" dirty="0" smtClean="0"/>
              <a:t>.  </a:t>
            </a:r>
          </a:p>
        </p:txBody>
      </p:sp>
      <p:sp>
        <p:nvSpPr>
          <p:cNvPr id="65540" name="Slide Number Placeholder 3"/>
          <p:cNvSpPr>
            <a:spLocks noGrp="1"/>
          </p:cNvSpPr>
          <p:nvPr>
            <p:ph type="sldNum" sz="quarter" idx="10"/>
          </p:nvPr>
        </p:nvSpPr>
        <p:spPr bwMode="auto">
          <a:noFill/>
          <a:ln>
            <a:miter lim="800000"/>
            <a:headEnd/>
            <a:tailEnd/>
          </a:ln>
        </p:spPr>
        <p:txBody>
          <a:bodyPr/>
          <a:lstStyle/>
          <a:p>
            <a:fld id="{68A6549D-A25C-4D71-8F74-3EA7B9EB32D1}" type="slidenum">
              <a:rPr lang="en-US"/>
              <a:pPr/>
              <a:t>41</a:t>
            </a:fld>
            <a:endParaRPr lang="en-US"/>
          </a:p>
        </p:txBody>
      </p:sp>
      <p:sp>
        <p:nvSpPr>
          <p:cNvPr id="65541" name="Rectangle 28"/>
          <p:cNvSpPr>
            <a:spLocks noChangeArrowheads="1"/>
          </p:cNvSpPr>
          <p:nvPr/>
        </p:nvSpPr>
        <p:spPr bwMode="auto">
          <a:xfrm>
            <a:off x="1695450" y="225425"/>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CAPABILITIES :: RDFSUMMARY :: </a:t>
            </a:r>
            <a:r>
              <a:rPr lang="en-US" sz="1200" b="1">
                <a:solidFill>
                  <a:srgbClr val="FF3300"/>
                </a:solidFill>
                <a:latin typeface="Arial" charset="0"/>
              </a:rPr>
              <a:t>RDFS</a:t>
            </a:r>
            <a:r>
              <a:rPr lang="en-US" sz="1200" b="1">
                <a:solidFill>
                  <a:schemeClr val="tx1"/>
                </a:solidFill>
                <a:latin typeface="Arial" charset="0"/>
              </a:rPr>
              <a:t>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smtClean="0"/>
              <a:t>Core Properties</a:t>
            </a:r>
          </a:p>
        </p:txBody>
      </p:sp>
      <p:sp>
        <p:nvSpPr>
          <p:cNvPr id="3" name="Content Placeholder 2"/>
          <p:cNvSpPr>
            <a:spLocks noGrp="1"/>
          </p:cNvSpPr>
          <p:nvPr>
            <p:ph sz="quarter" idx="1"/>
          </p:nvPr>
        </p:nvSpPr>
        <p:spPr>
          <a:xfrm>
            <a:off x="317404" y="1401763"/>
            <a:ext cx="9620380" cy="5486400"/>
          </a:xfrm>
        </p:spPr>
        <p:txBody>
          <a:bodyPr/>
          <a:lstStyle/>
          <a:p>
            <a:pPr marL="533400" indent="-533400" algn="just" eaLnBrk="1" hangingPunct="1">
              <a:lnSpc>
                <a:spcPct val="90000"/>
              </a:lnSpc>
              <a:buFont typeface="Wingdings" charset="2"/>
              <a:buChar char="q"/>
            </a:pPr>
            <a:r>
              <a:rPr lang="en-US" sz="2200" dirty="0" err="1" smtClean="0">
                <a:solidFill>
                  <a:srgbClr val="0900C0"/>
                </a:solidFill>
              </a:rPr>
              <a:t>rdf:type</a:t>
            </a:r>
            <a:r>
              <a:rPr lang="en-US" sz="2200" dirty="0" smtClean="0"/>
              <a:t> which relates a resource to its class </a:t>
            </a:r>
            <a:endParaRPr lang="en-GB" sz="2200" dirty="0" smtClean="0"/>
          </a:p>
          <a:p>
            <a:pPr marL="914400" lvl="1" indent="-457200" algn="just" eaLnBrk="1" hangingPunct="1">
              <a:lnSpc>
                <a:spcPct val="90000"/>
              </a:lnSpc>
              <a:buFont typeface="Wingdings" charset="2"/>
              <a:buChar char="q"/>
            </a:pPr>
            <a:r>
              <a:rPr lang="en-GB" sz="2200" dirty="0" smtClean="0"/>
              <a:t>The </a:t>
            </a:r>
            <a:r>
              <a:rPr lang="en-GB" sz="2200" dirty="0" smtClean="0">
                <a:solidFill>
                  <a:srgbClr val="FF0000"/>
                </a:solidFill>
              </a:rPr>
              <a:t>resource is declared to be an instance</a:t>
            </a:r>
            <a:r>
              <a:rPr lang="en-GB" sz="2200" dirty="0" smtClean="0"/>
              <a:t> of that class</a:t>
            </a:r>
            <a:endParaRPr lang="en-US" sz="2200" dirty="0" smtClean="0"/>
          </a:p>
          <a:p>
            <a:pPr marL="533400" indent="-533400" algn="just" eaLnBrk="1" hangingPunct="1">
              <a:lnSpc>
                <a:spcPct val="90000"/>
              </a:lnSpc>
              <a:buFont typeface="Wingdings" charset="2"/>
              <a:buChar char="q"/>
            </a:pPr>
            <a:r>
              <a:rPr lang="en-US" sz="2200" dirty="0" err="1" smtClean="0">
                <a:solidFill>
                  <a:srgbClr val="0900C0"/>
                </a:solidFill>
              </a:rPr>
              <a:t>rdfs:subClassOf</a:t>
            </a:r>
            <a:r>
              <a:rPr lang="en-US" sz="2200" dirty="0" smtClean="0"/>
              <a:t> relates a class to one of its </a:t>
            </a:r>
            <a:r>
              <a:rPr lang="en-US" sz="2200" dirty="0" err="1" smtClean="0"/>
              <a:t>superclasses</a:t>
            </a:r>
            <a:endParaRPr lang="en-GB" sz="2200" dirty="0" smtClean="0"/>
          </a:p>
          <a:p>
            <a:pPr marL="914400" lvl="1" indent="-457200" algn="just" eaLnBrk="1" hangingPunct="1">
              <a:lnSpc>
                <a:spcPct val="90000"/>
              </a:lnSpc>
              <a:buFont typeface="Wingdings" charset="2"/>
              <a:buChar char="q"/>
            </a:pPr>
            <a:r>
              <a:rPr lang="en-GB" sz="2200" dirty="0" smtClean="0"/>
              <a:t>All instances of a class are instances of its </a:t>
            </a:r>
            <a:r>
              <a:rPr lang="en-GB" sz="2200" dirty="0" err="1" smtClean="0"/>
              <a:t>superclass</a:t>
            </a:r>
            <a:endParaRPr lang="en-GB" sz="2200" dirty="0" smtClean="0"/>
          </a:p>
          <a:p>
            <a:pPr marL="533400" indent="-533400" algn="just" eaLnBrk="1" hangingPunct="1">
              <a:lnSpc>
                <a:spcPct val="90000"/>
              </a:lnSpc>
              <a:buFont typeface="Wingdings" charset="2"/>
              <a:buChar char="q"/>
            </a:pPr>
            <a:r>
              <a:rPr lang="en-US" sz="2200" dirty="0" err="1" smtClean="0">
                <a:solidFill>
                  <a:srgbClr val="0900C0"/>
                </a:solidFill>
              </a:rPr>
              <a:t>rdfs:subPropertyOf</a:t>
            </a:r>
            <a:r>
              <a:rPr lang="en-US" sz="2200" dirty="0" smtClean="0"/>
              <a:t> relates a property to one of its super-properties</a:t>
            </a:r>
            <a:endParaRPr lang="el-GR" sz="2200" dirty="0" smtClean="0"/>
          </a:p>
          <a:p>
            <a:pPr marL="533400" indent="-533400" algn="just" eaLnBrk="1" hangingPunct="1">
              <a:buFont typeface="Wingdings" charset="2"/>
              <a:buChar char="q"/>
            </a:pPr>
            <a:r>
              <a:rPr lang="en-US" sz="2200" dirty="0" err="1" smtClean="0">
                <a:solidFill>
                  <a:srgbClr val="0900C0"/>
                </a:solidFill>
              </a:rPr>
              <a:t>rdfs:domain</a:t>
            </a:r>
            <a:r>
              <a:rPr lang="en-US" sz="2200" dirty="0" smtClean="0"/>
              <a:t> specifies the domain of a property P</a:t>
            </a:r>
            <a:endParaRPr lang="en-GB" sz="2200" dirty="0" smtClean="0"/>
          </a:p>
          <a:p>
            <a:pPr marL="914400" lvl="1" indent="-457200" algn="just" eaLnBrk="1" hangingPunct="1">
              <a:buFont typeface="Wingdings" charset="2"/>
              <a:buChar char="q"/>
            </a:pPr>
            <a:r>
              <a:rPr lang="en-GB" sz="2200" dirty="0" smtClean="0"/>
              <a:t>The class of those resources that may appear as subjects in a triple with predicate P</a:t>
            </a:r>
          </a:p>
          <a:p>
            <a:pPr marL="914400" lvl="1" indent="-457200" algn="just" eaLnBrk="1" hangingPunct="1">
              <a:buFont typeface="Wingdings" charset="2"/>
              <a:buChar char="q"/>
            </a:pPr>
            <a:r>
              <a:rPr lang="en-GB" sz="2200" dirty="0" smtClean="0"/>
              <a:t>If the domain is not specified, then any resource can be the subject</a:t>
            </a:r>
            <a:endParaRPr lang="en-US" sz="2200" dirty="0" smtClean="0"/>
          </a:p>
          <a:p>
            <a:pPr marL="533400" indent="-533400" algn="just" eaLnBrk="1" hangingPunct="1">
              <a:buFont typeface="Wingdings" charset="2"/>
              <a:buChar char="q"/>
            </a:pPr>
            <a:r>
              <a:rPr lang="en-US" sz="2200" dirty="0" err="1" smtClean="0">
                <a:solidFill>
                  <a:srgbClr val="0900C0"/>
                </a:solidFill>
              </a:rPr>
              <a:t>rdfs:range</a:t>
            </a:r>
            <a:r>
              <a:rPr lang="en-US" sz="2200" dirty="0" smtClean="0"/>
              <a:t> which specifies the range of a property P</a:t>
            </a:r>
            <a:endParaRPr lang="en-GB" sz="2200" dirty="0" smtClean="0"/>
          </a:p>
          <a:p>
            <a:pPr marL="914400" lvl="1" indent="-457200" algn="just" eaLnBrk="1" hangingPunct="1">
              <a:buFont typeface="Wingdings" charset="2"/>
              <a:buChar char="q"/>
            </a:pPr>
            <a:r>
              <a:rPr lang="en-GB" sz="2200" dirty="0" smtClean="0"/>
              <a:t>The class of those resources that may appear as values in a triple with predicate P</a:t>
            </a:r>
            <a:r>
              <a:rPr lang="en-US" sz="2200" dirty="0" smtClean="0"/>
              <a:t> </a:t>
            </a:r>
          </a:p>
          <a:p>
            <a:pPr marL="609600" indent="-457200" algn="just" eaLnBrk="1" hangingPunct="1">
              <a:buFont typeface="Wingdings" charset="2"/>
              <a:buChar char="q"/>
            </a:pPr>
            <a:endParaRPr lang="en-US" sz="2200" dirty="0" smtClean="0"/>
          </a:p>
        </p:txBody>
      </p:sp>
      <p:sp>
        <p:nvSpPr>
          <p:cNvPr id="67588" name="Slide Number Placeholder 3"/>
          <p:cNvSpPr>
            <a:spLocks noGrp="1"/>
          </p:cNvSpPr>
          <p:nvPr>
            <p:ph type="sldNum" sz="quarter" idx="10"/>
          </p:nvPr>
        </p:nvSpPr>
        <p:spPr bwMode="auto">
          <a:noFill/>
          <a:ln>
            <a:miter lim="800000"/>
            <a:headEnd/>
            <a:tailEnd/>
          </a:ln>
        </p:spPr>
        <p:txBody>
          <a:bodyPr/>
          <a:lstStyle/>
          <a:p>
            <a:fld id="{CB9B2F9C-CA6F-4710-97B4-CB30D4CE8EEF}" type="slidenum">
              <a:rPr lang="en-US"/>
              <a:pPr/>
              <a:t>42</a:t>
            </a:fld>
            <a:endParaRPr lang="en-US"/>
          </a:p>
        </p:txBody>
      </p:sp>
      <p:sp>
        <p:nvSpPr>
          <p:cNvPr id="67589" name="Rectangle 28"/>
          <p:cNvSpPr>
            <a:spLocks noChangeArrowheads="1"/>
          </p:cNvSpPr>
          <p:nvPr/>
        </p:nvSpPr>
        <p:spPr bwMode="auto">
          <a:xfrm>
            <a:off x="1766888" y="225425"/>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CAPABILITIES :: RDFSUMMARY :: </a:t>
            </a:r>
            <a:r>
              <a:rPr lang="en-US" sz="1200" b="1">
                <a:solidFill>
                  <a:srgbClr val="FF3300"/>
                </a:solidFill>
                <a:latin typeface="Arial" charset="0"/>
              </a:rPr>
              <a:t>RDFS</a:t>
            </a:r>
            <a:r>
              <a:rPr lang="en-US" sz="1200" b="1">
                <a:solidFill>
                  <a:schemeClr val="tx1"/>
                </a:solidFill>
                <a:latin typeface="Arial" charset="0"/>
              </a:rPr>
              <a:t>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smtClean="0"/>
              <a:t>Reification</a:t>
            </a:r>
          </a:p>
        </p:txBody>
      </p:sp>
      <p:sp>
        <p:nvSpPr>
          <p:cNvPr id="3" name="Content Placeholder 2"/>
          <p:cNvSpPr>
            <a:spLocks noGrp="1"/>
          </p:cNvSpPr>
          <p:nvPr>
            <p:ph sz="quarter" idx="1"/>
          </p:nvPr>
        </p:nvSpPr>
        <p:spPr>
          <a:xfrm>
            <a:off x="508000" y="1354138"/>
            <a:ext cx="9144000" cy="3527425"/>
          </a:xfrm>
        </p:spPr>
        <p:txBody>
          <a:bodyPr/>
          <a:lstStyle/>
          <a:p>
            <a:pPr marL="533400" indent="-533400" eaLnBrk="1" hangingPunct="1">
              <a:lnSpc>
                <a:spcPct val="80000"/>
              </a:lnSpc>
              <a:spcAft>
                <a:spcPct val="10000"/>
              </a:spcAft>
              <a:buFont typeface="Wingdings" charset="2"/>
              <a:buChar char="q"/>
            </a:pPr>
            <a:r>
              <a:rPr lang="el-GR" sz="2400" dirty="0" smtClean="0">
                <a:solidFill>
                  <a:srgbClr val="0900C0"/>
                </a:solidFill>
              </a:rPr>
              <a:t>rdf:Statement</a:t>
            </a:r>
            <a:r>
              <a:rPr lang="el-GR" sz="2400" dirty="0" smtClean="0"/>
              <a:t> the class of all reified statements </a:t>
            </a:r>
            <a:endParaRPr lang="en-US" sz="2400" dirty="0" smtClean="0">
              <a:sym typeface="Symbol" charset="2"/>
            </a:endParaRPr>
          </a:p>
          <a:p>
            <a:pPr marL="533400" indent="-533400" eaLnBrk="1" hangingPunct="1">
              <a:lnSpc>
                <a:spcPct val="80000"/>
              </a:lnSpc>
              <a:spcAft>
                <a:spcPct val="10000"/>
              </a:spcAft>
              <a:buFont typeface="Wingdings" charset="2"/>
              <a:buChar char="q"/>
            </a:pPr>
            <a:endParaRPr lang="en-US" sz="2400" dirty="0" smtClean="0">
              <a:sym typeface="Symbol" charset="2"/>
            </a:endParaRPr>
          </a:p>
          <a:p>
            <a:pPr marL="533400" indent="-533400" eaLnBrk="1" hangingPunct="1">
              <a:lnSpc>
                <a:spcPct val="80000"/>
              </a:lnSpc>
              <a:spcAft>
                <a:spcPct val="10000"/>
              </a:spcAft>
              <a:buFont typeface="Wingdings" charset="2"/>
              <a:buChar char="q"/>
            </a:pPr>
            <a:r>
              <a:rPr lang="en-US" sz="2400" dirty="0" err="1" smtClean="0">
                <a:solidFill>
                  <a:srgbClr val="0900C0"/>
                </a:solidFill>
                <a:sym typeface="Symbol" charset="2"/>
              </a:rPr>
              <a:t>rdf:subject</a:t>
            </a:r>
            <a:r>
              <a:rPr lang="en-US" sz="2400" dirty="0" smtClean="0">
                <a:sym typeface="Symbol" charset="2"/>
              </a:rPr>
              <a:t> relates a reified statement to its subject</a:t>
            </a:r>
          </a:p>
          <a:p>
            <a:pPr marL="533400" indent="-533400" eaLnBrk="1" hangingPunct="1">
              <a:lnSpc>
                <a:spcPct val="80000"/>
              </a:lnSpc>
              <a:spcAft>
                <a:spcPct val="10000"/>
              </a:spcAft>
              <a:buFont typeface="Wingdings" charset="2"/>
              <a:buChar char="q"/>
            </a:pPr>
            <a:endParaRPr lang="en-US" sz="2400" dirty="0" smtClean="0">
              <a:sym typeface="Symbol" charset="2"/>
            </a:endParaRPr>
          </a:p>
          <a:p>
            <a:pPr marL="533400" indent="-533400" eaLnBrk="1" hangingPunct="1">
              <a:lnSpc>
                <a:spcPct val="80000"/>
              </a:lnSpc>
              <a:spcAft>
                <a:spcPct val="10000"/>
              </a:spcAft>
              <a:buFont typeface="Wingdings" charset="2"/>
              <a:buChar char="q"/>
            </a:pPr>
            <a:r>
              <a:rPr lang="en-US" sz="2400" dirty="0" err="1" smtClean="0">
                <a:solidFill>
                  <a:srgbClr val="0900C0"/>
                </a:solidFill>
                <a:sym typeface="Symbol" charset="2"/>
              </a:rPr>
              <a:t>rdf:predicate</a:t>
            </a:r>
            <a:r>
              <a:rPr lang="en-US" sz="2400" dirty="0" smtClean="0">
                <a:sym typeface="Symbol" charset="2"/>
              </a:rPr>
              <a:t> relates a reified statement to its predicate</a:t>
            </a:r>
          </a:p>
          <a:p>
            <a:pPr marL="533400" indent="-533400" eaLnBrk="1" hangingPunct="1">
              <a:lnSpc>
                <a:spcPct val="80000"/>
              </a:lnSpc>
              <a:spcAft>
                <a:spcPct val="10000"/>
              </a:spcAft>
              <a:buFont typeface="Wingdings" charset="2"/>
              <a:buChar char="q"/>
            </a:pPr>
            <a:endParaRPr lang="en-US" sz="2400" dirty="0" smtClean="0">
              <a:sym typeface="Symbol" charset="2"/>
            </a:endParaRPr>
          </a:p>
          <a:p>
            <a:pPr marL="533400" indent="-533400" eaLnBrk="1" hangingPunct="1">
              <a:lnSpc>
                <a:spcPct val="80000"/>
              </a:lnSpc>
              <a:spcAft>
                <a:spcPct val="10000"/>
              </a:spcAft>
              <a:buFont typeface="Wingdings" charset="2"/>
              <a:buChar char="q"/>
            </a:pPr>
            <a:r>
              <a:rPr lang="en-US" sz="2400" dirty="0" err="1" smtClean="0">
                <a:solidFill>
                  <a:srgbClr val="0900C0"/>
                </a:solidFill>
                <a:sym typeface="Symbol" charset="2"/>
              </a:rPr>
              <a:t>rdf:object</a:t>
            </a:r>
            <a:r>
              <a:rPr lang="en-US" sz="2400" dirty="0" smtClean="0">
                <a:sym typeface="Symbol" charset="2"/>
              </a:rPr>
              <a:t> relates a reified statement to its object </a:t>
            </a:r>
          </a:p>
        </p:txBody>
      </p:sp>
      <p:sp>
        <p:nvSpPr>
          <p:cNvPr id="68612" name="Slide Number Placeholder 3"/>
          <p:cNvSpPr>
            <a:spLocks noGrp="1"/>
          </p:cNvSpPr>
          <p:nvPr>
            <p:ph type="sldNum" sz="quarter" idx="10"/>
          </p:nvPr>
        </p:nvSpPr>
        <p:spPr bwMode="auto">
          <a:noFill/>
          <a:ln>
            <a:miter lim="800000"/>
            <a:headEnd/>
            <a:tailEnd/>
          </a:ln>
        </p:spPr>
        <p:txBody>
          <a:bodyPr/>
          <a:lstStyle/>
          <a:p>
            <a:fld id="{CD36C3C8-B02E-4313-9E0F-19F311AD0CCC}" type="slidenum">
              <a:rPr lang="en-US"/>
              <a:pPr/>
              <a:t>43</a:t>
            </a:fld>
            <a:endParaRPr lang="en-US"/>
          </a:p>
        </p:txBody>
      </p:sp>
      <p:sp>
        <p:nvSpPr>
          <p:cNvPr id="68613" name="Rectangle 28"/>
          <p:cNvSpPr>
            <a:spLocks noChangeArrowheads="1"/>
          </p:cNvSpPr>
          <p:nvPr/>
        </p:nvSpPr>
        <p:spPr bwMode="auto">
          <a:xfrm>
            <a:off x="1612900" y="260350"/>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CAPABILITIES :: RDFSUMMARY :: </a:t>
            </a:r>
            <a:r>
              <a:rPr lang="en-US" sz="1200" b="1">
                <a:solidFill>
                  <a:srgbClr val="FF3300"/>
                </a:solidFill>
                <a:latin typeface="Arial" charset="0"/>
              </a:rPr>
              <a:t>RDFS</a:t>
            </a:r>
            <a:r>
              <a:rPr lang="en-US" sz="1200" b="1">
                <a:solidFill>
                  <a:schemeClr val="tx1"/>
                </a:solidFill>
                <a:latin typeface="Arial" charset="0"/>
              </a:rPr>
              <a:t>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smtClean="0"/>
              <a:t>Containers Classes and Properties</a:t>
            </a:r>
          </a:p>
        </p:txBody>
      </p:sp>
      <p:sp>
        <p:nvSpPr>
          <p:cNvPr id="3" name="Content Placeholder 2"/>
          <p:cNvSpPr>
            <a:spLocks noGrp="1"/>
          </p:cNvSpPr>
          <p:nvPr>
            <p:ph sz="quarter" idx="1"/>
          </p:nvPr>
        </p:nvSpPr>
        <p:spPr>
          <a:xfrm>
            <a:off x="508000" y="1425575"/>
            <a:ext cx="9144000" cy="5486400"/>
          </a:xfrm>
        </p:spPr>
        <p:txBody>
          <a:bodyPr/>
          <a:lstStyle/>
          <a:p>
            <a:pPr marL="533400" indent="-533400" algn="just" eaLnBrk="1" hangingPunct="1">
              <a:spcAft>
                <a:spcPct val="10000"/>
              </a:spcAft>
              <a:buFont typeface="Wingdings" charset="2"/>
              <a:buChar char="q"/>
            </a:pPr>
            <a:r>
              <a:rPr lang="en-US" sz="2400" smtClean="0">
                <a:solidFill>
                  <a:srgbClr val="0900C0"/>
                </a:solidFill>
                <a:sym typeface="Symbol" charset="2"/>
              </a:rPr>
              <a:t>rdf:Bag</a:t>
            </a:r>
            <a:r>
              <a:rPr lang="en-US" sz="2400" smtClean="0">
                <a:sym typeface="Symbol" charset="2"/>
              </a:rPr>
              <a:t> the class of bags </a:t>
            </a:r>
          </a:p>
          <a:p>
            <a:pPr marL="533400" indent="-533400" algn="just" eaLnBrk="1" hangingPunct="1">
              <a:spcAft>
                <a:spcPct val="10000"/>
              </a:spcAft>
              <a:buFont typeface="Wingdings" charset="2"/>
              <a:buChar char="q"/>
            </a:pPr>
            <a:endParaRPr lang="en-US" sz="700" smtClean="0">
              <a:sym typeface="Symbol" charset="2"/>
            </a:endParaRPr>
          </a:p>
          <a:p>
            <a:pPr marL="533400" indent="-533400" algn="just" eaLnBrk="1" hangingPunct="1">
              <a:spcAft>
                <a:spcPct val="10000"/>
              </a:spcAft>
              <a:buFont typeface="Wingdings" charset="2"/>
              <a:buChar char="q"/>
            </a:pPr>
            <a:r>
              <a:rPr lang="en-US" sz="2400" smtClean="0">
                <a:solidFill>
                  <a:srgbClr val="0900C0"/>
                </a:solidFill>
                <a:sym typeface="Symbol" charset="2"/>
              </a:rPr>
              <a:t>rdf:Seq</a:t>
            </a:r>
            <a:r>
              <a:rPr lang="en-US" sz="2400" smtClean="0">
                <a:sym typeface="Symbol" charset="2"/>
              </a:rPr>
              <a:t> the class of sequences </a:t>
            </a:r>
          </a:p>
          <a:p>
            <a:pPr marL="533400" indent="-533400" algn="just" eaLnBrk="1" hangingPunct="1">
              <a:spcAft>
                <a:spcPct val="10000"/>
              </a:spcAft>
              <a:buFont typeface="Wingdings" charset="2"/>
              <a:buChar char="q"/>
            </a:pPr>
            <a:endParaRPr lang="en-US" sz="700" smtClean="0">
              <a:sym typeface="Symbol" charset="2"/>
            </a:endParaRPr>
          </a:p>
          <a:p>
            <a:pPr marL="533400" indent="-533400" algn="just" eaLnBrk="1" hangingPunct="1">
              <a:spcAft>
                <a:spcPct val="10000"/>
              </a:spcAft>
              <a:buFont typeface="Wingdings" charset="2"/>
              <a:buChar char="q"/>
            </a:pPr>
            <a:r>
              <a:rPr lang="en-US" sz="2400" smtClean="0">
                <a:solidFill>
                  <a:srgbClr val="0900C0"/>
                </a:solidFill>
                <a:sym typeface="Symbol" charset="2"/>
              </a:rPr>
              <a:t>rdf:Alt</a:t>
            </a:r>
            <a:r>
              <a:rPr lang="en-US" sz="2400" smtClean="0">
                <a:sym typeface="Symbol" charset="2"/>
              </a:rPr>
              <a:t> the class of alternatives </a:t>
            </a:r>
          </a:p>
          <a:p>
            <a:pPr marL="533400" indent="-533400" algn="just" eaLnBrk="1" hangingPunct="1">
              <a:buFont typeface="Wingdings" charset="2"/>
              <a:buChar char="q"/>
            </a:pPr>
            <a:endParaRPr lang="en-US" sz="700" smtClean="0">
              <a:sym typeface="Symbol" charset="2"/>
            </a:endParaRPr>
          </a:p>
          <a:p>
            <a:pPr marL="533400" indent="-533400" algn="just" eaLnBrk="1" hangingPunct="1">
              <a:buFont typeface="Wingdings" charset="2"/>
              <a:buChar char="q"/>
            </a:pPr>
            <a:r>
              <a:rPr lang="en-US" sz="2400" smtClean="0">
                <a:solidFill>
                  <a:srgbClr val="0900C0"/>
                </a:solidFill>
                <a:sym typeface="Symbol" charset="2"/>
              </a:rPr>
              <a:t>rdfs:container</a:t>
            </a:r>
            <a:r>
              <a:rPr lang="en-US" sz="2400" smtClean="0">
                <a:sym typeface="Symbol" charset="2"/>
              </a:rPr>
              <a:t> is a super-class of all container classes, including the above three classes  </a:t>
            </a:r>
          </a:p>
          <a:p>
            <a:pPr marL="533400" indent="-533400" algn="just" eaLnBrk="1" hangingPunct="1">
              <a:buFont typeface="Wingdings" charset="2"/>
              <a:buChar char="q"/>
            </a:pPr>
            <a:endParaRPr lang="en-US" sz="700" smtClean="0">
              <a:sym typeface="Symbol" charset="2"/>
            </a:endParaRPr>
          </a:p>
          <a:p>
            <a:pPr marL="533400" indent="-533400" algn="just" eaLnBrk="1" hangingPunct="1">
              <a:buFont typeface="Wingdings" charset="2"/>
              <a:buChar char="q"/>
            </a:pPr>
            <a:r>
              <a:rPr lang="en-US" sz="2400" smtClean="0">
                <a:solidFill>
                  <a:srgbClr val="0900C0"/>
                </a:solidFill>
                <a:sym typeface="Symbol" charset="2"/>
              </a:rPr>
              <a:t>rdfs:member</a:t>
            </a:r>
            <a:r>
              <a:rPr lang="en-US" sz="2400" smtClean="0">
                <a:sym typeface="Symbol" charset="2"/>
              </a:rPr>
              <a:t> is an instance of rdf:Property that is a super-property of all the container membership properties i.e. each container membership property has an rdfs:subPropertyOf relationship to the property rdfs:member. </a:t>
            </a:r>
          </a:p>
          <a:p>
            <a:pPr marL="533400" indent="-533400" algn="just" eaLnBrk="1" hangingPunct="1">
              <a:buFont typeface="Wingdings" charset="2"/>
              <a:buNone/>
            </a:pPr>
            <a:endParaRPr lang="en-US" sz="2400" smtClean="0">
              <a:sym typeface="Symbol" charset="2"/>
            </a:endParaRPr>
          </a:p>
        </p:txBody>
      </p:sp>
      <p:sp>
        <p:nvSpPr>
          <p:cNvPr id="69636" name="Slide Number Placeholder 3"/>
          <p:cNvSpPr>
            <a:spLocks noGrp="1"/>
          </p:cNvSpPr>
          <p:nvPr>
            <p:ph type="sldNum" sz="quarter" idx="10"/>
          </p:nvPr>
        </p:nvSpPr>
        <p:spPr bwMode="auto">
          <a:noFill/>
          <a:ln>
            <a:miter lim="800000"/>
            <a:headEnd/>
            <a:tailEnd/>
          </a:ln>
        </p:spPr>
        <p:txBody>
          <a:bodyPr/>
          <a:lstStyle/>
          <a:p>
            <a:fld id="{F94D705B-8522-4511-91C9-91F6919BADF5}" type="slidenum">
              <a:rPr lang="en-US"/>
              <a:pPr/>
              <a:t>44</a:t>
            </a:fld>
            <a:endParaRPr lang="en-US"/>
          </a:p>
        </p:txBody>
      </p:sp>
      <p:sp>
        <p:nvSpPr>
          <p:cNvPr id="69637" name="Rectangle 28"/>
          <p:cNvSpPr>
            <a:spLocks noChangeArrowheads="1"/>
          </p:cNvSpPr>
          <p:nvPr/>
        </p:nvSpPr>
        <p:spPr bwMode="auto">
          <a:xfrm>
            <a:off x="1719263" y="236538"/>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CAPABILITIES :: RDFSUMMARY :: </a:t>
            </a:r>
            <a:r>
              <a:rPr lang="en-US" sz="1200" b="1">
                <a:solidFill>
                  <a:srgbClr val="FF3300"/>
                </a:solidFill>
                <a:latin typeface="Arial" charset="0"/>
              </a:rPr>
              <a:t>RDFS</a:t>
            </a:r>
            <a:r>
              <a:rPr lang="en-US" sz="1200" b="1">
                <a:solidFill>
                  <a:schemeClr val="tx1"/>
                </a:solidFill>
                <a:latin typeface="Arial" charset="0"/>
              </a:rPr>
              <a:t>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smtClean="0"/>
              <a:t>RDF Collections </a:t>
            </a:r>
          </a:p>
        </p:txBody>
      </p:sp>
      <p:sp>
        <p:nvSpPr>
          <p:cNvPr id="57347" name="Content Placeholder 2"/>
          <p:cNvSpPr>
            <a:spLocks noGrp="1"/>
          </p:cNvSpPr>
          <p:nvPr>
            <p:ph sz="quarter" idx="1"/>
          </p:nvPr>
        </p:nvSpPr>
        <p:spPr>
          <a:xfrm>
            <a:off x="508000" y="1354138"/>
            <a:ext cx="9144000" cy="5486400"/>
          </a:xfrm>
        </p:spPr>
        <p:txBody>
          <a:bodyPr/>
          <a:lstStyle/>
          <a:p>
            <a:pPr algn="just">
              <a:buFont typeface="Wingdings" charset="2"/>
              <a:buChar char="q"/>
            </a:pPr>
            <a:r>
              <a:rPr lang="en-US" sz="2400" smtClean="0">
                <a:solidFill>
                  <a:srgbClr val="0900C0"/>
                </a:solidFill>
              </a:rPr>
              <a:t>rdf:List</a:t>
            </a:r>
            <a:r>
              <a:rPr lang="en-US" sz="2400" smtClean="0"/>
              <a:t> is an instance of rdfs:Class that can be used to build descriptions of lists and other list-like structures. </a:t>
            </a:r>
          </a:p>
          <a:p>
            <a:pPr algn="just">
              <a:buFont typeface="Wingdings" charset="2"/>
              <a:buChar char="q"/>
            </a:pPr>
            <a:endParaRPr lang="en-US" sz="2400" smtClean="0"/>
          </a:p>
          <a:p>
            <a:pPr algn="just">
              <a:buFont typeface="Wingdings" charset="2"/>
              <a:buChar char="q"/>
            </a:pPr>
            <a:r>
              <a:rPr lang="en-US" sz="2400" smtClean="0">
                <a:solidFill>
                  <a:srgbClr val="0900C0"/>
                </a:solidFill>
              </a:rPr>
              <a:t>rdf:first</a:t>
            </a:r>
            <a:r>
              <a:rPr lang="en-US" sz="2400" smtClean="0"/>
              <a:t> is an instance of rdf:Property that can be used to build descriptions of lists and other list-like structures. </a:t>
            </a:r>
          </a:p>
          <a:p>
            <a:pPr algn="just">
              <a:buFont typeface="Wingdings" charset="2"/>
              <a:buChar char="q"/>
            </a:pPr>
            <a:endParaRPr lang="en-US" sz="2400" smtClean="0"/>
          </a:p>
          <a:p>
            <a:pPr algn="just">
              <a:buFont typeface="Wingdings" charset="2"/>
              <a:buChar char="q"/>
            </a:pPr>
            <a:r>
              <a:rPr lang="en-US" sz="2400" smtClean="0">
                <a:solidFill>
                  <a:srgbClr val="0900C0"/>
                </a:solidFill>
              </a:rPr>
              <a:t>rdf:rest</a:t>
            </a:r>
            <a:r>
              <a:rPr lang="en-US" sz="2400" smtClean="0"/>
              <a:t> is an instance of rdf:Property that can be used to build descriptions of lists and other list-like structures. </a:t>
            </a:r>
          </a:p>
          <a:p>
            <a:pPr algn="just">
              <a:buFont typeface="Wingdings" charset="2"/>
              <a:buChar char="q"/>
            </a:pPr>
            <a:endParaRPr lang="en-US" sz="2400" smtClean="0"/>
          </a:p>
          <a:p>
            <a:pPr algn="just">
              <a:buFont typeface="Wingdings" charset="2"/>
              <a:buChar char="q"/>
            </a:pPr>
            <a:r>
              <a:rPr lang="en-US" sz="2400" smtClean="0">
                <a:solidFill>
                  <a:srgbClr val="0900C0"/>
                </a:solidFill>
              </a:rPr>
              <a:t>rdf:nil</a:t>
            </a:r>
            <a:r>
              <a:rPr lang="en-US" sz="2400" smtClean="0"/>
              <a:t> the resource rdf:nil is an instance of rdf:List that can be used to represent an empty list or other list-like structure. </a:t>
            </a:r>
          </a:p>
        </p:txBody>
      </p:sp>
      <p:sp>
        <p:nvSpPr>
          <p:cNvPr id="71684" name="Slide Number Placeholder 3"/>
          <p:cNvSpPr>
            <a:spLocks noGrp="1"/>
          </p:cNvSpPr>
          <p:nvPr>
            <p:ph type="sldNum" sz="quarter" idx="10"/>
          </p:nvPr>
        </p:nvSpPr>
        <p:spPr bwMode="auto">
          <a:noFill/>
          <a:ln>
            <a:miter lim="800000"/>
            <a:headEnd/>
            <a:tailEnd/>
          </a:ln>
        </p:spPr>
        <p:txBody>
          <a:bodyPr/>
          <a:lstStyle/>
          <a:p>
            <a:fld id="{90C828F4-EB13-4FD3-BAA6-8B54FD8D2863}" type="slidenum">
              <a:rPr lang="en-US"/>
              <a:pPr/>
              <a:t>45</a:t>
            </a:fld>
            <a:endParaRPr lang="en-US"/>
          </a:p>
        </p:txBody>
      </p:sp>
      <p:sp>
        <p:nvSpPr>
          <p:cNvPr id="71685" name="Rectangle 28"/>
          <p:cNvSpPr>
            <a:spLocks noChangeArrowheads="1"/>
          </p:cNvSpPr>
          <p:nvPr/>
        </p:nvSpPr>
        <p:spPr bwMode="auto">
          <a:xfrm>
            <a:off x="1660525" y="260350"/>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CAPABILITIES :: RDFSUMMARY :: </a:t>
            </a:r>
            <a:r>
              <a:rPr lang="en-US" sz="1200" b="1">
                <a:solidFill>
                  <a:srgbClr val="FF3300"/>
                </a:solidFill>
                <a:latin typeface="Arial" charset="0"/>
              </a:rPr>
              <a:t>RDFS</a:t>
            </a:r>
            <a:r>
              <a:rPr lang="en-US" sz="1200" b="1">
                <a:solidFill>
                  <a:schemeClr val="tx1"/>
                </a:solidFill>
                <a:latin typeface="Arial" charset="0"/>
              </a:rPr>
              <a:t>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47">
                                            <p:txEl>
                                              <p:pRg st="2" end="2"/>
                                            </p:txEl>
                                          </p:spTgt>
                                        </p:tgtEl>
                                        <p:attrNameLst>
                                          <p:attrName>style.visibility</p:attrName>
                                        </p:attrNameLst>
                                      </p:cBhvr>
                                      <p:to>
                                        <p:strVal val="visible"/>
                                      </p:to>
                                    </p:set>
                                    <p:anim calcmode="lin" valueType="num">
                                      <p:cBhvr additive="base">
                                        <p:cTn id="13"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347">
                                            <p:txEl>
                                              <p:pRg st="4" end="4"/>
                                            </p:txEl>
                                          </p:spTgt>
                                        </p:tgtEl>
                                        <p:attrNameLst>
                                          <p:attrName>style.visibility</p:attrName>
                                        </p:attrNameLst>
                                      </p:cBhvr>
                                      <p:to>
                                        <p:strVal val="visible"/>
                                      </p:to>
                                    </p:set>
                                    <p:anim calcmode="lin" valueType="num">
                                      <p:cBhvr additive="base">
                                        <p:cTn id="19" dur="5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347">
                                            <p:txEl>
                                              <p:pRg st="6" end="6"/>
                                            </p:txEl>
                                          </p:spTgt>
                                        </p:tgtEl>
                                        <p:attrNameLst>
                                          <p:attrName>style.visibility</p:attrName>
                                        </p:attrNameLst>
                                      </p:cBhvr>
                                      <p:to>
                                        <p:strVal val="visible"/>
                                      </p:to>
                                    </p:set>
                                    <p:anim calcmode="lin" valueType="num">
                                      <p:cBhvr additive="base">
                                        <p:cTn id="25" dur="500" fill="hold"/>
                                        <p:tgtEl>
                                          <p:spTgt spid="5734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3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smtClean="0"/>
              <a:t>Utility Properties</a:t>
            </a:r>
          </a:p>
        </p:txBody>
      </p:sp>
      <p:sp>
        <p:nvSpPr>
          <p:cNvPr id="3" name="Content Placeholder 2"/>
          <p:cNvSpPr>
            <a:spLocks noGrp="1"/>
          </p:cNvSpPr>
          <p:nvPr>
            <p:ph sz="quarter" idx="1"/>
          </p:nvPr>
        </p:nvSpPr>
        <p:spPr>
          <a:xfrm>
            <a:off x="508000" y="1354138"/>
            <a:ext cx="9144000" cy="5486400"/>
          </a:xfrm>
        </p:spPr>
        <p:txBody>
          <a:bodyPr/>
          <a:lstStyle/>
          <a:p>
            <a:pPr marL="533400" indent="-533400" algn="just" eaLnBrk="1" hangingPunct="1">
              <a:buFont typeface="Wingdings" charset="2"/>
              <a:buChar char="q"/>
            </a:pPr>
            <a:r>
              <a:rPr lang="en-US" sz="2400" smtClean="0">
                <a:solidFill>
                  <a:srgbClr val="0900C0"/>
                </a:solidFill>
                <a:sym typeface="Symbol" charset="2"/>
              </a:rPr>
              <a:t>rdfs:seeAlso</a:t>
            </a:r>
            <a:r>
              <a:rPr lang="en-US" sz="2400" smtClean="0">
                <a:sym typeface="Symbol" charset="2"/>
              </a:rPr>
              <a:t> relates a resource to another resource that explains it </a:t>
            </a:r>
            <a:endParaRPr lang="el-GR" sz="2400" smtClean="0">
              <a:sym typeface="Symbol" charset="2"/>
            </a:endParaRPr>
          </a:p>
          <a:p>
            <a:pPr marL="533400" indent="-533400" algn="just" eaLnBrk="1" hangingPunct="1">
              <a:buFont typeface="Wingdings" charset="2"/>
              <a:buChar char="q"/>
            </a:pPr>
            <a:endParaRPr lang="en-US" sz="2400" smtClean="0">
              <a:sym typeface="Symbol" charset="2"/>
            </a:endParaRPr>
          </a:p>
          <a:p>
            <a:pPr marL="533400" indent="-533400" algn="just" eaLnBrk="1" hangingPunct="1">
              <a:buFont typeface="Wingdings" charset="2"/>
              <a:buChar char="q"/>
            </a:pPr>
            <a:r>
              <a:rPr lang="el-GR" sz="2400" smtClean="0">
                <a:solidFill>
                  <a:srgbClr val="0900C0"/>
                </a:solidFill>
                <a:sym typeface="Symbol" charset="2"/>
              </a:rPr>
              <a:t>rdfs:isDefinedBy</a:t>
            </a:r>
            <a:r>
              <a:rPr lang="el-GR" sz="2400" smtClean="0">
                <a:sym typeface="Symbol" charset="2"/>
              </a:rPr>
              <a:t> is a subproperty of rdfs:seeAlso and relates a resource to the place where its definition, typically an RDF schema, is found</a:t>
            </a:r>
            <a:r>
              <a:rPr lang="en-US" sz="2400" smtClean="0">
                <a:sym typeface="Symbol" charset="2"/>
              </a:rPr>
              <a:t> </a:t>
            </a:r>
          </a:p>
          <a:p>
            <a:pPr marL="533400" indent="-533400" algn="just" eaLnBrk="1" hangingPunct="1">
              <a:buFont typeface="Wingdings" charset="2"/>
              <a:buChar char="q"/>
            </a:pPr>
            <a:endParaRPr lang="en-US" sz="2400" smtClean="0">
              <a:sym typeface="Symbol" charset="2"/>
            </a:endParaRPr>
          </a:p>
          <a:p>
            <a:pPr marL="533400" indent="-533400" algn="just" eaLnBrk="1" hangingPunct="1">
              <a:buFont typeface="Wingdings" charset="2"/>
              <a:buChar char="q"/>
            </a:pPr>
            <a:r>
              <a:rPr lang="en-US" sz="2400" smtClean="0">
                <a:solidFill>
                  <a:srgbClr val="0900C0"/>
                </a:solidFill>
                <a:sym typeface="Symbol" charset="2"/>
              </a:rPr>
              <a:t>rdfs:comment</a:t>
            </a:r>
            <a:r>
              <a:rPr lang="en-US" sz="2400" smtClean="0">
                <a:sym typeface="Symbol" charset="2"/>
              </a:rPr>
              <a:t> typically longer text, can be associated with a resource </a:t>
            </a:r>
            <a:endParaRPr lang="el-GR" sz="2400" smtClean="0">
              <a:sym typeface="Symbol" charset="2"/>
            </a:endParaRPr>
          </a:p>
          <a:p>
            <a:pPr marL="533400" indent="-533400" algn="just" eaLnBrk="1" hangingPunct="1">
              <a:buFont typeface="Wingdings" charset="2"/>
              <a:buChar char="q"/>
            </a:pPr>
            <a:endParaRPr lang="en-US" sz="2400" smtClean="0">
              <a:sym typeface="Symbol" charset="2"/>
            </a:endParaRPr>
          </a:p>
          <a:p>
            <a:pPr marL="533400" indent="-533400" algn="just" eaLnBrk="1" hangingPunct="1">
              <a:buFont typeface="Wingdings" charset="2"/>
              <a:buChar char="q"/>
            </a:pPr>
            <a:r>
              <a:rPr lang="el-GR" sz="2400" smtClean="0">
                <a:solidFill>
                  <a:srgbClr val="0900C0"/>
                </a:solidFill>
                <a:sym typeface="Symbol" charset="2"/>
              </a:rPr>
              <a:t>rdfs:label</a:t>
            </a:r>
            <a:r>
              <a:rPr lang="el-GR" sz="2400" smtClean="0">
                <a:sym typeface="Symbol" charset="2"/>
              </a:rPr>
              <a:t> </a:t>
            </a:r>
            <a:r>
              <a:rPr lang="en-US" sz="2400" smtClean="0">
                <a:sym typeface="Symbol" charset="2"/>
              </a:rPr>
              <a:t>a</a:t>
            </a:r>
            <a:r>
              <a:rPr lang="el-GR" sz="2400" smtClean="0">
                <a:sym typeface="Symbol" charset="2"/>
              </a:rPr>
              <a:t> human-friendly label (name) is associated with a resource</a:t>
            </a:r>
            <a:r>
              <a:rPr lang="en-US" sz="2400" smtClean="0">
                <a:sym typeface="Symbol" charset="2"/>
              </a:rPr>
              <a:t> </a:t>
            </a:r>
          </a:p>
        </p:txBody>
      </p:sp>
      <p:sp>
        <p:nvSpPr>
          <p:cNvPr id="73732" name="Slide Number Placeholder 3"/>
          <p:cNvSpPr>
            <a:spLocks noGrp="1"/>
          </p:cNvSpPr>
          <p:nvPr>
            <p:ph type="sldNum" sz="quarter" idx="10"/>
          </p:nvPr>
        </p:nvSpPr>
        <p:spPr bwMode="auto">
          <a:noFill/>
          <a:ln>
            <a:miter lim="800000"/>
            <a:headEnd/>
            <a:tailEnd/>
          </a:ln>
        </p:spPr>
        <p:txBody>
          <a:bodyPr/>
          <a:lstStyle/>
          <a:p>
            <a:fld id="{AB0F236E-126A-4D40-86E6-AFF5E7D72DE8}" type="slidenum">
              <a:rPr lang="en-US"/>
              <a:pPr/>
              <a:t>46</a:t>
            </a:fld>
            <a:endParaRPr lang="en-US"/>
          </a:p>
        </p:txBody>
      </p:sp>
      <p:sp>
        <p:nvSpPr>
          <p:cNvPr id="73733" name="Rectangle 28"/>
          <p:cNvSpPr>
            <a:spLocks noChangeArrowheads="1"/>
          </p:cNvSpPr>
          <p:nvPr/>
        </p:nvSpPr>
        <p:spPr bwMode="auto">
          <a:xfrm>
            <a:off x="1719263" y="236538"/>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CAPABILITIES :: RDFSUMMARY :: </a:t>
            </a:r>
            <a:r>
              <a:rPr lang="en-US" sz="1200" b="1">
                <a:solidFill>
                  <a:srgbClr val="FF3300"/>
                </a:solidFill>
                <a:latin typeface="Arial" charset="0"/>
              </a:rPr>
              <a:t>RDFS</a:t>
            </a:r>
            <a:r>
              <a:rPr lang="en-US" sz="1200" b="1">
                <a:solidFill>
                  <a:schemeClr val="tx1"/>
                </a:solidFill>
                <a:latin typeface="Arial" charset="0"/>
              </a:rPr>
              <a:t>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smtClean="0"/>
              <a:t>RDF Schema: Summary </a:t>
            </a:r>
          </a:p>
        </p:txBody>
      </p:sp>
      <p:sp>
        <p:nvSpPr>
          <p:cNvPr id="3" name="Content Placeholder 2"/>
          <p:cNvSpPr>
            <a:spLocks noGrp="1"/>
          </p:cNvSpPr>
          <p:nvPr>
            <p:ph sz="quarter" idx="1"/>
          </p:nvPr>
        </p:nvSpPr>
        <p:spPr>
          <a:xfrm>
            <a:off x="508000" y="1354138"/>
            <a:ext cx="9144000" cy="5486400"/>
          </a:xfrm>
        </p:spPr>
        <p:txBody>
          <a:bodyPr/>
          <a:lstStyle/>
          <a:p>
            <a:pPr eaLnBrk="1" hangingPunct="1">
              <a:lnSpc>
                <a:spcPct val="90000"/>
              </a:lnSpc>
              <a:buFont typeface="Wingdings" charset="2"/>
              <a:buChar char="q"/>
            </a:pPr>
            <a:r>
              <a:rPr lang="en-US" sz="2400" dirty="0" smtClean="0"/>
              <a:t>RDF Schema is a </a:t>
            </a:r>
            <a:r>
              <a:rPr lang="en-US" sz="2400" dirty="0" smtClean="0">
                <a:solidFill>
                  <a:srgbClr val="FF3300"/>
                </a:solidFill>
              </a:rPr>
              <a:t>primitive</a:t>
            </a:r>
            <a:r>
              <a:rPr lang="en-US" sz="2400" dirty="0" smtClean="0"/>
              <a:t> ontology language </a:t>
            </a:r>
          </a:p>
          <a:p>
            <a:pPr eaLnBrk="1" hangingPunct="1">
              <a:lnSpc>
                <a:spcPct val="90000"/>
              </a:lnSpc>
              <a:buFont typeface="Wingdings" charset="2"/>
              <a:buChar char="q"/>
            </a:pPr>
            <a:endParaRPr lang="en-GB" sz="2400" dirty="0" smtClean="0"/>
          </a:p>
          <a:p>
            <a:pPr eaLnBrk="1" hangingPunct="1">
              <a:lnSpc>
                <a:spcPct val="90000"/>
              </a:lnSpc>
              <a:buFont typeface="Wingdings" charset="2"/>
              <a:buChar char="q"/>
            </a:pPr>
            <a:r>
              <a:rPr lang="en-GB" sz="2400" dirty="0" smtClean="0"/>
              <a:t>The </a:t>
            </a:r>
            <a:r>
              <a:rPr lang="en-GB" sz="2400" dirty="0" smtClean="0">
                <a:solidFill>
                  <a:srgbClr val="FF3300"/>
                </a:solidFill>
              </a:rPr>
              <a:t>key concepts</a:t>
            </a:r>
            <a:r>
              <a:rPr lang="en-GB" sz="2400" dirty="0" smtClean="0"/>
              <a:t> in RDF Schema are: </a:t>
            </a:r>
          </a:p>
          <a:p>
            <a:pPr lvl="1" eaLnBrk="1" hangingPunct="1">
              <a:lnSpc>
                <a:spcPct val="90000"/>
              </a:lnSpc>
              <a:buFont typeface="Wingdings" charset="2"/>
              <a:buChar char="q"/>
            </a:pPr>
            <a:r>
              <a:rPr lang="en-GB" sz="2100" dirty="0" smtClean="0">
                <a:solidFill>
                  <a:schemeClr val="tx1"/>
                </a:solidFill>
              </a:rPr>
              <a:t>Class, and class relations, property, and property relations, </a:t>
            </a:r>
          </a:p>
          <a:p>
            <a:pPr lvl="1" eaLnBrk="1" hangingPunct="1">
              <a:lnSpc>
                <a:spcPct val="90000"/>
              </a:lnSpc>
              <a:buFont typeface="Wingdings" charset="2"/>
              <a:buChar char="q"/>
            </a:pPr>
            <a:r>
              <a:rPr lang="en-GB" sz="2100" dirty="0" smtClean="0">
                <a:solidFill>
                  <a:schemeClr val="tx1"/>
                </a:solidFill>
              </a:rPr>
              <a:t>domain and range restrictions </a:t>
            </a:r>
          </a:p>
          <a:p>
            <a:pPr eaLnBrk="1" hangingPunct="1">
              <a:lnSpc>
                <a:spcPct val="90000"/>
              </a:lnSpc>
              <a:buFont typeface="Wingdings" charset="2"/>
              <a:buChar char="q"/>
            </a:pPr>
            <a:endParaRPr lang="en-US" sz="2400" dirty="0" smtClean="0"/>
          </a:p>
          <a:p>
            <a:pPr eaLnBrk="1" hangingPunct="1">
              <a:lnSpc>
                <a:spcPct val="90000"/>
              </a:lnSpc>
              <a:buFont typeface="Wingdings" charset="2"/>
              <a:buChar char="q"/>
            </a:pPr>
            <a:r>
              <a:rPr lang="en-GB" sz="2400" dirty="0" smtClean="0"/>
              <a:t>Is quite primitive as a modelling language for the Web </a:t>
            </a:r>
          </a:p>
          <a:p>
            <a:pPr lvl="1" eaLnBrk="1" hangingPunct="1">
              <a:lnSpc>
                <a:spcPct val="90000"/>
              </a:lnSpc>
              <a:buFont typeface="Wingdings" charset="2"/>
              <a:buChar char="q"/>
            </a:pPr>
            <a:r>
              <a:rPr lang="en-GB" sz="2000" dirty="0" smtClean="0">
                <a:solidFill>
                  <a:schemeClr val="tx1"/>
                </a:solidFill>
              </a:rPr>
              <a:t>Offers </a:t>
            </a:r>
            <a:r>
              <a:rPr lang="en-GB" sz="2000" dirty="0" smtClean="0">
                <a:solidFill>
                  <a:srgbClr val="FF3300"/>
                </a:solidFill>
              </a:rPr>
              <a:t>limited</a:t>
            </a:r>
            <a:r>
              <a:rPr lang="en-GB" sz="2000" dirty="0" smtClean="0">
                <a:solidFill>
                  <a:schemeClr val="tx1"/>
                </a:solidFill>
              </a:rPr>
              <a:t> modelling primitives with fixed meaning </a:t>
            </a:r>
          </a:p>
          <a:p>
            <a:pPr eaLnBrk="1" hangingPunct="1">
              <a:lnSpc>
                <a:spcPct val="90000"/>
              </a:lnSpc>
              <a:buFont typeface="Wingdings" charset="2"/>
              <a:buChar char="q"/>
            </a:pPr>
            <a:endParaRPr lang="en-US" sz="2400" dirty="0" smtClean="0"/>
          </a:p>
          <a:p>
            <a:pPr eaLnBrk="1" hangingPunct="1">
              <a:buFont typeface="Wingdings" charset="2"/>
              <a:buChar char="q"/>
            </a:pPr>
            <a:r>
              <a:rPr lang="en-GB" sz="2400" dirty="0" smtClean="0"/>
              <a:t>Many desirable modelling primitives are </a:t>
            </a:r>
            <a:r>
              <a:rPr lang="en-GB" sz="2400" dirty="0" smtClean="0">
                <a:solidFill>
                  <a:srgbClr val="FF3300"/>
                </a:solidFill>
              </a:rPr>
              <a:t>missing</a:t>
            </a:r>
            <a:r>
              <a:rPr lang="en-GB" sz="2400" dirty="0" smtClean="0"/>
              <a:t> </a:t>
            </a:r>
          </a:p>
          <a:p>
            <a:pPr eaLnBrk="1" hangingPunct="1">
              <a:buFont typeface="Wingdings" charset="2"/>
              <a:buChar char="q"/>
            </a:pPr>
            <a:endParaRPr lang="el-GR" sz="2400" dirty="0" smtClean="0"/>
          </a:p>
          <a:p>
            <a:pPr eaLnBrk="1" hangingPunct="1">
              <a:buFont typeface="Wingdings" charset="2"/>
              <a:buChar char="q"/>
            </a:pPr>
            <a:r>
              <a:rPr lang="en-US" sz="2400" dirty="0" smtClean="0"/>
              <a:t>So, </a:t>
            </a:r>
            <a:r>
              <a:rPr lang="el-GR" sz="2400" dirty="0" smtClean="0"/>
              <a:t>we </a:t>
            </a:r>
            <a:r>
              <a:rPr lang="el-GR" sz="2400" dirty="0" smtClean="0">
                <a:solidFill>
                  <a:srgbClr val="FF3300"/>
                </a:solidFill>
              </a:rPr>
              <a:t>need an ontology layer</a:t>
            </a:r>
            <a:r>
              <a:rPr lang="el-GR" sz="2400" dirty="0" smtClean="0"/>
              <a:t> on top of RDF</a:t>
            </a:r>
            <a:r>
              <a:rPr lang="en-US" sz="2400" dirty="0" smtClean="0"/>
              <a:t> and </a:t>
            </a:r>
            <a:r>
              <a:rPr lang="el-GR" sz="2400" dirty="0" smtClean="0"/>
              <a:t>RDF</a:t>
            </a:r>
            <a:r>
              <a:rPr lang="en-US" sz="2400" dirty="0" smtClean="0"/>
              <a:t> </a:t>
            </a:r>
            <a:r>
              <a:rPr lang="el-GR" sz="2400" dirty="0" smtClean="0"/>
              <a:t>S</a:t>
            </a:r>
            <a:r>
              <a:rPr lang="en-US" sz="2400" dirty="0" err="1" smtClean="0"/>
              <a:t>chema</a:t>
            </a:r>
            <a:r>
              <a:rPr lang="el-GR" sz="2800" dirty="0" smtClean="0"/>
              <a:t> </a:t>
            </a:r>
          </a:p>
          <a:p>
            <a:pPr eaLnBrk="1" hangingPunct="1">
              <a:lnSpc>
                <a:spcPct val="90000"/>
              </a:lnSpc>
              <a:buFont typeface="Wingdings" charset="2"/>
              <a:buNone/>
            </a:pPr>
            <a:endParaRPr lang="en-US" sz="2400" dirty="0" smtClean="0"/>
          </a:p>
          <a:p>
            <a:pPr>
              <a:buFont typeface="Wingdings" charset="2"/>
              <a:buChar char="q"/>
            </a:pPr>
            <a:endParaRPr lang="en-US" dirty="0" smtClean="0"/>
          </a:p>
        </p:txBody>
      </p:sp>
      <p:sp>
        <p:nvSpPr>
          <p:cNvPr id="74756" name="Slide Number Placeholder 3"/>
          <p:cNvSpPr>
            <a:spLocks noGrp="1"/>
          </p:cNvSpPr>
          <p:nvPr>
            <p:ph type="sldNum" sz="quarter" idx="10"/>
          </p:nvPr>
        </p:nvSpPr>
        <p:spPr bwMode="auto">
          <a:noFill/>
          <a:ln>
            <a:miter lim="800000"/>
            <a:headEnd/>
            <a:tailEnd/>
          </a:ln>
        </p:spPr>
        <p:txBody>
          <a:bodyPr/>
          <a:lstStyle/>
          <a:p>
            <a:fld id="{74CE2548-0F21-499F-8275-71F6F091C23C}" type="slidenum">
              <a:rPr lang="en-US"/>
              <a:pPr/>
              <a:t>47</a:t>
            </a:fld>
            <a:endParaRPr lang="en-US"/>
          </a:p>
        </p:txBody>
      </p:sp>
      <p:sp>
        <p:nvSpPr>
          <p:cNvPr id="74757" name="Rectangle 28"/>
          <p:cNvSpPr>
            <a:spLocks noChangeArrowheads="1"/>
          </p:cNvSpPr>
          <p:nvPr/>
        </p:nvSpPr>
        <p:spPr bwMode="auto">
          <a:xfrm>
            <a:off x="1779588" y="236538"/>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FUNDAMENTALS :: SYNTAX :: CAPABILITIES :: RDFSUMMARY :: RDFS :: </a:t>
            </a:r>
            <a:r>
              <a:rPr lang="en-US" sz="1200" b="1">
                <a:solidFill>
                  <a:srgbClr val="FF3300"/>
                </a:solidFill>
                <a:latin typeface="Arial" charset="0"/>
              </a:rPr>
              <a:t>RDFS SUMMARY</a:t>
            </a:r>
            <a:r>
              <a:rPr lang="en-US" sz="1200" b="1">
                <a:solidFill>
                  <a:schemeClr val="tx1"/>
                </a:solidFill>
                <a:latin typeface="Arial"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smtClean="0"/>
              <a:t>For further details…</a:t>
            </a:r>
          </a:p>
        </p:txBody>
      </p:sp>
      <p:sp>
        <p:nvSpPr>
          <p:cNvPr id="75779" name="Content Placeholder 2"/>
          <p:cNvSpPr>
            <a:spLocks noGrp="1"/>
          </p:cNvSpPr>
          <p:nvPr>
            <p:ph sz="quarter" idx="1"/>
          </p:nvPr>
        </p:nvSpPr>
        <p:spPr>
          <a:xfrm>
            <a:off x="508000" y="1354138"/>
            <a:ext cx="9144000" cy="5486400"/>
          </a:xfrm>
        </p:spPr>
        <p:txBody>
          <a:bodyPr/>
          <a:lstStyle/>
          <a:p>
            <a:pPr>
              <a:buFont typeface="Wingdings" charset="2"/>
              <a:buChar char="q"/>
            </a:pPr>
            <a:r>
              <a:rPr lang="en-US" sz="2400" smtClean="0"/>
              <a:t>RDF Primer, http://www.w3.org/TR/rdf-primer/</a:t>
            </a:r>
          </a:p>
          <a:p>
            <a:pPr>
              <a:buFont typeface="Wingdings" charset="2"/>
              <a:buChar char="q"/>
            </a:pPr>
            <a:r>
              <a:rPr lang="en-US" sz="2400" smtClean="0"/>
              <a:t>RDF Concepts and Abstract Syntax [RDF-CONCEPTS], http://www.w3.org/TR/rdf-concepts/</a:t>
            </a:r>
          </a:p>
          <a:p>
            <a:pPr>
              <a:buFont typeface="Wingdings" charset="2"/>
              <a:buChar char="q"/>
            </a:pPr>
            <a:r>
              <a:rPr lang="en-US" sz="2400" smtClean="0"/>
              <a:t>RDF/XML Syntax Specification [RDF-SYNTAX], http://www.w3.org/TR/rdf-syntax-grammar/ </a:t>
            </a:r>
          </a:p>
          <a:p>
            <a:pPr>
              <a:buFont typeface="Wingdings" charset="2"/>
              <a:buChar char="q"/>
            </a:pPr>
            <a:r>
              <a:rPr lang="en-US" sz="2400" smtClean="0"/>
              <a:t>RDF Vocabulary Description Language 1.0: RDF Schema [RDF-VOCABULARY], http://www.w3.org/TR/rdf-schema/  </a:t>
            </a:r>
          </a:p>
          <a:p>
            <a:pPr>
              <a:buFont typeface="Wingdings" charset="2"/>
              <a:buChar char="q"/>
            </a:pPr>
            <a:r>
              <a:rPr lang="en-US" sz="2400" smtClean="0"/>
              <a:t>RDF Semantics [RDF-SEMANTICS], http://www.w3.org/TR/2004/REC-rdf-mt-20040210/</a:t>
            </a:r>
          </a:p>
          <a:p>
            <a:pPr>
              <a:buFont typeface="Wingdings" charset="2"/>
              <a:buChar char="q"/>
            </a:pPr>
            <a:r>
              <a:rPr lang="en-US" sz="2400" smtClean="0"/>
              <a:t>RDF Test Cases [RDF-TESTS] , http://www.w3.org/TR/rdf-testcases/ </a:t>
            </a:r>
          </a:p>
          <a:p>
            <a:pPr>
              <a:buFont typeface="Wingdings" charset="2"/>
              <a:buChar char="q"/>
            </a:pPr>
            <a:endParaRPr lang="en-US" sz="2400" smtClean="0"/>
          </a:p>
        </p:txBody>
      </p:sp>
      <p:sp>
        <p:nvSpPr>
          <p:cNvPr id="75780" name="Slide Number Placeholder 3"/>
          <p:cNvSpPr>
            <a:spLocks noGrp="1"/>
          </p:cNvSpPr>
          <p:nvPr>
            <p:ph type="sldNum" sz="quarter" idx="10"/>
          </p:nvPr>
        </p:nvSpPr>
        <p:spPr bwMode="auto">
          <a:noFill/>
          <a:ln>
            <a:miter lim="800000"/>
            <a:headEnd/>
            <a:tailEnd/>
          </a:ln>
        </p:spPr>
        <p:txBody>
          <a:bodyPr/>
          <a:lstStyle/>
          <a:p>
            <a:fld id="{B85B30FE-D56D-4AD3-A1A3-4061EC5205E3}" type="slidenum">
              <a:rPr lang="en-US"/>
              <a:pPr/>
              <a:t>48</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Content Placeholder 2"/>
          <p:cNvSpPr>
            <a:spLocks noGrp="1"/>
          </p:cNvSpPr>
          <p:nvPr>
            <p:ph sz="quarter" idx="1"/>
          </p:nvPr>
        </p:nvSpPr>
        <p:spPr>
          <a:xfrm>
            <a:off x="508000" y="1354138"/>
            <a:ext cx="9144000" cy="5486400"/>
          </a:xfrm>
        </p:spPr>
        <p:txBody>
          <a:bodyPr/>
          <a:lstStyle/>
          <a:p>
            <a:pPr lvl="1">
              <a:buFont typeface="Wingdings" charset="2"/>
              <a:buChar char="q"/>
            </a:pPr>
            <a:r>
              <a:rPr lang="en-US" dirty="0" smtClean="0"/>
              <a:t>domain, and application </a:t>
            </a:r>
            <a:r>
              <a:rPr lang="en-US" dirty="0" smtClean="0">
                <a:solidFill>
                  <a:srgbClr val="FF0000"/>
                </a:solidFill>
              </a:rPr>
              <a:t>independent</a:t>
            </a:r>
          </a:p>
          <a:p>
            <a:pPr lvl="1">
              <a:buFont typeface="Wingdings" charset="2"/>
              <a:buChar char="q"/>
            </a:pPr>
            <a:endParaRPr lang="en-US" dirty="0" smtClean="0"/>
          </a:p>
          <a:p>
            <a:pPr lvl="1">
              <a:buFont typeface="Wingdings" charset="2"/>
              <a:buChar char="q"/>
            </a:pPr>
            <a:r>
              <a:rPr lang="en-US" dirty="0" smtClean="0">
                <a:solidFill>
                  <a:srgbClr val="FF0000"/>
                </a:solidFill>
              </a:rPr>
              <a:t>goal</a:t>
            </a:r>
            <a:r>
              <a:rPr lang="en-US" dirty="0" smtClean="0"/>
              <a:t> is to avail the information for applications to process, rather than only display to the human beings</a:t>
            </a:r>
          </a:p>
          <a:p>
            <a:pPr lvl="1">
              <a:buFont typeface="Wingdings" charset="2"/>
              <a:buChar char="q"/>
            </a:pPr>
            <a:endParaRPr lang="en-US" dirty="0" smtClean="0"/>
          </a:p>
          <a:p>
            <a:pPr lvl="1">
              <a:buFont typeface="Wingdings" charset="2"/>
              <a:buChar char="q"/>
            </a:pPr>
            <a:r>
              <a:rPr lang="en-US" dirty="0" smtClean="0"/>
              <a:t>is based on the idea of identifying things using Web </a:t>
            </a:r>
            <a:r>
              <a:rPr lang="en-US" dirty="0" smtClean="0">
                <a:solidFill>
                  <a:srgbClr val="FF0000"/>
                </a:solidFill>
              </a:rPr>
              <a:t>identifiers</a:t>
            </a:r>
            <a:r>
              <a:rPr lang="en-US" dirty="0" smtClean="0"/>
              <a:t> (i.e., </a:t>
            </a:r>
            <a:r>
              <a:rPr lang="en-US" i="1" dirty="0" smtClean="0"/>
              <a:t>Uniform Resource Identifiers</a:t>
            </a:r>
            <a:r>
              <a:rPr lang="en-US" dirty="0" smtClean="0"/>
              <a:t>, or </a:t>
            </a:r>
            <a:r>
              <a:rPr lang="en-US" i="1" dirty="0" smtClean="0"/>
              <a:t>URIs</a:t>
            </a:r>
            <a:r>
              <a:rPr lang="en-US" dirty="0" smtClean="0"/>
              <a:t>) </a:t>
            </a:r>
          </a:p>
          <a:p>
            <a:pPr lvl="1">
              <a:buFont typeface="Wingdings" charset="2"/>
              <a:buChar char="q"/>
            </a:pPr>
            <a:endParaRPr lang="en-US" dirty="0" smtClean="0"/>
          </a:p>
          <a:p>
            <a:pPr>
              <a:buFont typeface="Wingdings" charset="2"/>
              <a:buChar char="q"/>
            </a:pPr>
            <a:r>
              <a:rPr lang="en-US" dirty="0" smtClean="0"/>
              <a:t>RDF data model is an </a:t>
            </a:r>
            <a:r>
              <a:rPr lang="en-US" dirty="0" smtClean="0">
                <a:solidFill>
                  <a:srgbClr val="FF0000"/>
                </a:solidFill>
              </a:rPr>
              <a:t>abstract</a:t>
            </a:r>
            <a:r>
              <a:rPr lang="en-US" dirty="0" smtClean="0"/>
              <a:t>, conceptual layer</a:t>
            </a:r>
          </a:p>
          <a:p>
            <a:pPr lvl="1">
              <a:buFont typeface="Wingdings" charset="2"/>
              <a:buChar char="q"/>
            </a:pPr>
            <a:endParaRPr lang="en-US" dirty="0" smtClean="0"/>
          </a:p>
        </p:txBody>
      </p:sp>
      <p:sp>
        <p:nvSpPr>
          <p:cNvPr id="19459" name="Rectangle 2"/>
          <p:cNvSpPr>
            <a:spLocks noGrp="1" noChangeArrowheads="1"/>
          </p:cNvSpPr>
          <p:nvPr>
            <p:ph type="title"/>
          </p:nvPr>
        </p:nvSpPr>
        <p:spPr/>
        <p:txBody>
          <a:bodyPr/>
          <a:lstStyle/>
          <a:p>
            <a:r>
              <a:rPr lang="en-US" dirty="0" smtClean="0"/>
              <a:t>What </a:t>
            </a:r>
            <a:r>
              <a:rPr lang="en-US" dirty="0" smtClean="0"/>
              <a:t>is </a:t>
            </a:r>
            <a:r>
              <a:rPr lang="en-US" dirty="0" smtClean="0"/>
              <a:t>RDF (</a:t>
            </a:r>
            <a:r>
              <a:rPr lang="en-US" dirty="0" err="1" smtClean="0"/>
              <a:t>contd</a:t>
            </a:r>
            <a:r>
              <a:rPr lang="en-US" dirty="0" smtClean="0"/>
              <a:t>…)</a:t>
            </a:r>
            <a:endParaRPr lang="en-US" dirty="0" smtClean="0"/>
          </a:p>
        </p:txBody>
      </p:sp>
      <p:sp>
        <p:nvSpPr>
          <p:cNvPr id="19460" name="Slide Number Placeholder 8"/>
          <p:cNvSpPr txBox="1">
            <a:spLocks noGrp="1"/>
          </p:cNvSpPr>
          <p:nvPr/>
        </p:nvSpPr>
        <p:spPr bwMode="auto">
          <a:xfrm>
            <a:off x="681038" y="7062788"/>
            <a:ext cx="2200275" cy="406400"/>
          </a:xfrm>
          <a:prstGeom prst="rect">
            <a:avLst/>
          </a:prstGeom>
          <a:noFill/>
          <a:ln w="9525">
            <a:noFill/>
            <a:miter lim="800000"/>
            <a:headEnd/>
            <a:tailEnd/>
          </a:ln>
        </p:spPr>
        <p:txBody>
          <a:bodyPr lIns="101599" tIns="50799" rIns="101599" bIns="50799"/>
          <a:lstStyle/>
          <a:p>
            <a:fld id="{974B8D23-0F6A-45B1-B2BF-E19666E541DC}" type="slidenum">
              <a:rPr lang="en-US" sz="1600" b="1">
                <a:solidFill>
                  <a:schemeClr val="tx2"/>
                </a:solidFill>
              </a:rPr>
              <a:pPr/>
              <a:t>5</a:t>
            </a:fld>
            <a:endParaRPr lang="en-US" sz="1600" b="1">
              <a:solidFill>
                <a:schemeClr val="tx2"/>
              </a:solidFill>
            </a:endParaRPr>
          </a:p>
        </p:txBody>
      </p:sp>
      <p:sp>
        <p:nvSpPr>
          <p:cNvPr id="19461" name="Rectangle 28"/>
          <p:cNvSpPr>
            <a:spLocks noChangeArrowheads="1"/>
          </p:cNvSpPr>
          <p:nvPr/>
        </p:nvSpPr>
        <p:spPr bwMode="auto">
          <a:xfrm>
            <a:off x="1793875" y="260350"/>
            <a:ext cx="8251825"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rgbClr val="FF3300"/>
                </a:solidFill>
                <a:latin typeface="Arial" charset="0"/>
              </a:rPr>
              <a:t>INTRODUCTION</a:t>
            </a:r>
            <a:r>
              <a:rPr lang="en-US" sz="1200" b="1">
                <a:solidFill>
                  <a:schemeClr val="tx1"/>
                </a:solidFill>
                <a:latin typeface="Arial" charset="0"/>
              </a:rPr>
              <a:t> ::  FUNDAMENTALS :: SYNTAX :: CAPABILITIES :: RDF 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 calcmode="lin" valueType="num">
                                      <p:cBhvr additive="base">
                                        <p:cTn id="7" dur="500" fill="hold"/>
                                        <p:tgtEl>
                                          <p:spTgt spid="163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16386">
                                            <p:txEl>
                                              <p:pRg st="2" end="2"/>
                                            </p:txEl>
                                          </p:spTgt>
                                        </p:tgtEl>
                                        <p:attrNameLst>
                                          <p:attrName>style.visibility</p:attrName>
                                        </p:attrNameLst>
                                      </p:cBhvr>
                                      <p:to>
                                        <p:strVal val="visible"/>
                                      </p:to>
                                    </p:set>
                                    <p:anim calcmode="lin" valueType="num">
                                      <p:cBhvr additive="base">
                                        <p:cTn id="13" dur="500" fill="hold"/>
                                        <p:tgtEl>
                                          <p:spTgt spid="1638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6">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16386">
                                            <p:txEl>
                                              <p:pRg st="4" end="4"/>
                                            </p:txEl>
                                          </p:spTgt>
                                        </p:tgtEl>
                                        <p:attrNameLst>
                                          <p:attrName>style.visibility</p:attrName>
                                        </p:attrNameLst>
                                      </p:cBhvr>
                                      <p:to>
                                        <p:strVal val="visible"/>
                                      </p:to>
                                    </p:set>
                                    <p:anim calcmode="lin" valueType="num">
                                      <p:cBhvr additive="base">
                                        <p:cTn id="19" dur="500" fill="hold"/>
                                        <p:tgtEl>
                                          <p:spTgt spid="1638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6">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16386">
                                            <p:txEl>
                                              <p:pRg st="6" end="6"/>
                                            </p:txEl>
                                          </p:spTgt>
                                        </p:tgtEl>
                                        <p:attrNameLst>
                                          <p:attrName>style.visibility</p:attrName>
                                        </p:attrNameLst>
                                      </p:cBhvr>
                                      <p:to>
                                        <p:strVal val="visible"/>
                                      </p:to>
                                    </p:set>
                                    <p:anim calcmode="lin" valueType="num">
                                      <p:cBhvr additive="base">
                                        <p:cTn id="25" dur="500" fill="hold"/>
                                        <p:tgtEl>
                                          <p:spTgt spid="1638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6">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5 - Θέση αριθμού διαφάνειας"/>
          <p:cNvSpPr>
            <a:spLocks noGrp="1"/>
          </p:cNvSpPr>
          <p:nvPr>
            <p:ph type="sldNum" sz="quarter" idx="10"/>
          </p:nvPr>
        </p:nvSpPr>
        <p:spPr bwMode="auto">
          <a:xfrm>
            <a:off x="722313" y="7077075"/>
            <a:ext cx="642937" cy="304800"/>
          </a:xfrm>
          <a:noFill/>
          <a:ln>
            <a:miter lim="800000"/>
            <a:headEnd/>
            <a:tailEnd/>
          </a:ln>
        </p:spPr>
        <p:txBody>
          <a:bodyPr/>
          <a:lstStyle/>
          <a:p>
            <a:fld id="{FA534655-26DF-48EC-9B95-865208260A97}" type="slidenum">
              <a:rPr lang="el-GR"/>
              <a:pPr/>
              <a:t>6</a:t>
            </a:fld>
            <a:endParaRPr lang="el-GR"/>
          </a:p>
        </p:txBody>
      </p:sp>
      <p:sp>
        <p:nvSpPr>
          <p:cNvPr id="20483" name="AutoShape 2"/>
          <p:cNvSpPr>
            <a:spLocks noGrp="1" noChangeArrowheads="1"/>
          </p:cNvSpPr>
          <p:nvPr>
            <p:ph type="title"/>
          </p:nvPr>
        </p:nvSpPr>
        <p:spPr/>
        <p:txBody>
          <a:bodyPr/>
          <a:lstStyle/>
          <a:p>
            <a:pPr eaLnBrk="1" hangingPunct="1"/>
            <a:r>
              <a:rPr lang="en-US" dirty="0" smtClean="0"/>
              <a:t>Fundamentals of RDF  </a:t>
            </a:r>
            <a:endParaRPr lang="el-GR" dirty="0" smtClean="0"/>
          </a:p>
        </p:txBody>
      </p:sp>
      <p:sp>
        <p:nvSpPr>
          <p:cNvPr id="20484" name="Rectangle 3"/>
          <p:cNvSpPr>
            <a:spLocks noGrp="1" noChangeArrowheads="1"/>
          </p:cNvSpPr>
          <p:nvPr>
            <p:ph type="body" idx="1"/>
          </p:nvPr>
        </p:nvSpPr>
        <p:spPr>
          <a:xfrm>
            <a:off x="508000" y="1354138"/>
            <a:ext cx="9144000" cy="5486400"/>
          </a:xfrm>
        </p:spPr>
        <p:txBody>
          <a:bodyPr/>
          <a:lstStyle/>
          <a:p>
            <a:pPr eaLnBrk="1" hangingPunct="1">
              <a:buFont typeface="Wingdings" charset="2"/>
              <a:buChar char="q"/>
            </a:pPr>
            <a:r>
              <a:rPr lang="en-US" smtClean="0"/>
              <a:t>Three fundamental concepts in RDF are: </a:t>
            </a:r>
            <a:endParaRPr lang="en-GB" smtClean="0"/>
          </a:p>
          <a:p>
            <a:pPr lvl="1" eaLnBrk="1" hangingPunct="1">
              <a:buFont typeface="Wingdings" charset="2"/>
              <a:buChar char="q"/>
            </a:pPr>
            <a:r>
              <a:rPr lang="en-GB" smtClean="0"/>
              <a:t>Resources </a:t>
            </a:r>
          </a:p>
          <a:p>
            <a:pPr lvl="1" eaLnBrk="1" hangingPunct="1">
              <a:buFont typeface="Wingdings" charset="2"/>
              <a:buChar char="q"/>
            </a:pPr>
            <a:r>
              <a:rPr lang="en-GB" smtClean="0"/>
              <a:t>Properties </a:t>
            </a:r>
          </a:p>
          <a:p>
            <a:pPr lvl="1" eaLnBrk="1" hangingPunct="1">
              <a:buFont typeface="Wingdings" charset="2"/>
              <a:buChar char="q"/>
            </a:pPr>
            <a:r>
              <a:rPr lang="en-GB" smtClean="0"/>
              <a:t>Statements </a:t>
            </a:r>
            <a:endParaRPr lang="el-GR" smtClean="0"/>
          </a:p>
        </p:txBody>
      </p:sp>
      <p:sp>
        <p:nvSpPr>
          <p:cNvPr id="20485" name="Rectangle 28"/>
          <p:cNvSpPr>
            <a:spLocks noChangeArrowheads="1"/>
          </p:cNvSpPr>
          <p:nvPr/>
        </p:nvSpPr>
        <p:spPr bwMode="auto">
          <a:xfrm>
            <a:off x="1838325" y="260350"/>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a:t>
            </a:r>
            <a:r>
              <a:rPr lang="en-US" sz="1200" b="1">
                <a:solidFill>
                  <a:srgbClr val="FF3300"/>
                </a:solidFill>
                <a:latin typeface="Arial" charset="0"/>
              </a:rPr>
              <a:t>FUNDAMENTALS</a:t>
            </a:r>
            <a:r>
              <a:rPr lang="en-US" sz="1200" b="1">
                <a:solidFill>
                  <a:schemeClr val="tx1"/>
                </a:solidFill>
                <a:latin typeface="Arial" charset="0"/>
              </a:rPr>
              <a:t> :: SYNTAX :: CAPABILITIES :: RDFSUMMARY :: RDFS :: RDFS SUMMARY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6</a:t>
            </a:r>
            <a:endParaRPr lang="el-GR" b="1"/>
          </a:p>
        </p:txBody>
      </p:sp>
      <p:sp>
        <p:nvSpPr>
          <p:cNvPr id="21507" name="AutoShape 2"/>
          <p:cNvSpPr>
            <a:spLocks noGrp="1" noChangeArrowheads="1"/>
          </p:cNvSpPr>
          <p:nvPr>
            <p:ph type="title"/>
          </p:nvPr>
        </p:nvSpPr>
        <p:spPr/>
        <p:txBody>
          <a:bodyPr/>
          <a:lstStyle/>
          <a:p>
            <a:pPr eaLnBrk="1" hangingPunct="1"/>
            <a:r>
              <a:rPr lang="en-US" dirty="0" smtClean="0"/>
              <a:t>Fundamentals of </a:t>
            </a:r>
            <a:r>
              <a:rPr lang="en-US" dirty="0" smtClean="0"/>
              <a:t>RDF (</a:t>
            </a:r>
            <a:r>
              <a:rPr lang="en-US" dirty="0" err="1" smtClean="0"/>
              <a:t>contd</a:t>
            </a:r>
            <a:r>
              <a:rPr lang="en-US" dirty="0" smtClean="0"/>
              <a:t>…2)   </a:t>
            </a:r>
            <a:endParaRPr lang="el-GR" dirty="0" smtClean="0"/>
          </a:p>
        </p:txBody>
      </p:sp>
      <p:sp>
        <p:nvSpPr>
          <p:cNvPr id="18436" name="Rectangle 3"/>
          <p:cNvSpPr>
            <a:spLocks noGrp="1" noChangeArrowheads="1"/>
          </p:cNvSpPr>
          <p:nvPr>
            <p:ph type="body" idx="1"/>
          </p:nvPr>
        </p:nvSpPr>
        <p:spPr>
          <a:xfrm>
            <a:off x="508000" y="1914525"/>
            <a:ext cx="9144000" cy="4967288"/>
          </a:xfrm>
        </p:spPr>
        <p:txBody>
          <a:bodyPr/>
          <a:lstStyle/>
          <a:p>
            <a:pPr eaLnBrk="1" hangingPunct="1">
              <a:lnSpc>
                <a:spcPct val="90000"/>
              </a:lnSpc>
              <a:buFont typeface="Wingdings" charset="2"/>
              <a:buChar char="q"/>
            </a:pPr>
            <a:r>
              <a:rPr lang="en-US" dirty="0" smtClean="0"/>
              <a:t>Resource can be considered as an </a:t>
            </a:r>
            <a:r>
              <a:rPr lang="en-US" dirty="0" smtClean="0">
                <a:solidFill>
                  <a:srgbClr val="FF0000"/>
                </a:solidFill>
              </a:rPr>
              <a:t>object, </a:t>
            </a:r>
            <a:r>
              <a:rPr lang="en-US" dirty="0" smtClean="0"/>
              <a:t>a “</a:t>
            </a:r>
            <a:r>
              <a:rPr lang="en-US" dirty="0" smtClean="0">
                <a:solidFill>
                  <a:srgbClr val="FF3300"/>
                </a:solidFill>
              </a:rPr>
              <a:t>thing</a:t>
            </a:r>
            <a:r>
              <a:rPr lang="en-US" dirty="0" smtClean="0"/>
              <a:t>”, we want to talk about</a:t>
            </a:r>
            <a:endParaRPr lang="en-GB" dirty="0" smtClean="0"/>
          </a:p>
          <a:p>
            <a:pPr lvl="1" eaLnBrk="1" hangingPunct="1">
              <a:lnSpc>
                <a:spcPct val="90000"/>
              </a:lnSpc>
              <a:buFont typeface="Wingdings" charset="2"/>
              <a:buChar char="q"/>
            </a:pPr>
            <a:r>
              <a:rPr lang="en-GB" dirty="0" smtClean="0">
                <a:solidFill>
                  <a:srgbClr val="FF0000"/>
                </a:solidFill>
              </a:rPr>
              <a:t>For example</a:t>
            </a:r>
            <a:r>
              <a:rPr lang="en-GB" dirty="0" smtClean="0"/>
              <a:t>, web page, books, authors, publishers,  people, organizations, places, etc.</a:t>
            </a:r>
          </a:p>
          <a:p>
            <a:pPr eaLnBrk="1" hangingPunct="1">
              <a:lnSpc>
                <a:spcPct val="90000"/>
              </a:lnSpc>
              <a:buFont typeface="Wingdings" charset="2"/>
              <a:buChar char="q"/>
            </a:pPr>
            <a:endParaRPr lang="en-US" dirty="0" smtClean="0"/>
          </a:p>
          <a:p>
            <a:pPr eaLnBrk="1" hangingPunct="1">
              <a:lnSpc>
                <a:spcPct val="90000"/>
              </a:lnSpc>
              <a:buFont typeface="Wingdings" charset="2"/>
              <a:buChar char="q"/>
            </a:pPr>
            <a:r>
              <a:rPr lang="en-US" dirty="0" smtClean="0"/>
              <a:t>All resource has a </a:t>
            </a:r>
            <a:r>
              <a:rPr lang="en-US" dirty="0" smtClean="0">
                <a:solidFill>
                  <a:srgbClr val="FF0000"/>
                </a:solidFill>
              </a:rPr>
              <a:t>URI</a:t>
            </a:r>
            <a:r>
              <a:rPr lang="en-US" dirty="0" smtClean="0">
                <a:solidFill>
                  <a:schemeClr val="accent1"/>
                </a:solidFill>
              </a:rPr>
              <a:t> </a:t>
            </a:r>
            <a:r>
              <a:rPr lang="en-US" dirty="0" smtClean="0"/>
              <a:t>(i.e., Universal Resource Identifier) </a:t>
            </a:r>
          </a:p>
          <a:p>
            <a:pPr eaLnBrk="1" hangingPunct="1">
              <a:lnSpc>
                <a:spcPct val="90000"/>
              </a:lnSpc>
              <a:buFont typeface="Wingdings" charset="2"/>
              <a:buChar char="q"/>
            </a:pPr>
            <a:endParaRPr lang="en-US" dirty="0" smtClean="0"/>
          </a:p>
          <a:p>
            <a:pPr eaLnBrk="1" hangingPunct="1">
              <a:lnSpc>
                <a:spcPct val="90000"/>
              </a:lnSpc>
              <a:buFont typeface="Wingdings" charset="2"/>
              <a:buChar char="q"/>
            </a:pPr>
            <a:r>
              <a:rPr lang="en-US" dirty="0" smtClean="0"/>
              <a:t>A URI can be </a:t>
            </a:r>
            <a:endParaRPr lang="en-GB" dirty="0" smtClean="0"/>
          </a:p>
          <a:p>
            <a:pPr lvl="1" eaLnBrk="1" hangingPunct="1">
              <a:lnSpc>
                <a:spcPct val="90000"/>
              </a:lnSpc>
              <a:buFont typeface="Wingdings" charset="2"/>
              <a:buChar char="q"/>
            </a:pPr>
            <a:r>
              <a:rPr lang="en-GB" sz="2400" dirty="0" smtClean="0"/>
              <a:t>a URL (Web address) or </a:t>
            </a:r>
          </a:p>
          <a:p>
            <a:pPr lvl="1" eaLnBrk="1" hangingPunct="1">
              <a:lnSpc>
                <a:spcPct val="90000"/>
              </a:lnSpc>
              <a:buFont typeface="Wingdings" charset="2"/>
              <a:buChar char="q"/>
            </a:pPr>
            <a:r>
              <a:rPr lang="el-GR" dirty="0" smtClean="0"/>
              <a:t>some other kind of unique identifier</a:t>
            </a:r>
            <a:r>
              <a:rPr lang="en-US" dirty="0" smtClean="0"/>
              <a:t> (e.g., ISBN)</a:t>
            </a:r>
            <a:endParaRPr lang="el-GR" dirty="0" smtClean="0"/>
          </a:p>
        </p:txBody>
      </p:sp>
      <p:sp>
        <p:nvSpPr>
          <p:cNvPr id="21509" name="TextBox 7"/>
          <p:cNvSpPr txBox="1">
            <a:spLocks noChangeArrowheads="1"/>
          </p:cNvSpPr>
          <p:nvPr/>
        </p:nvSpPr>
        <p:spPr bwMode="auto">
          <a:xfrm>
            <a:off x="650875" y="1325563"/>
            <a:ext cx="2286000" cy="585787"/>
          </a:xfrm>
          <a:prstGeom prst="rect">
            <a:avLst/>
          </a:prstGeom>
          <a:noFill/>
          <a:ln w="9525">
            <a:noFill/>
            <a:miter lim="800000"/>
            <a:headEnd/>
            <a:tailEnd/>
          </a:ln>
        </p:spPr>
        <p:txBody>
          <a:bodyPr>
            <a:spAutoFit/>
          </a:bodyPr>
          <a:lstStyle/>
          <a:p>
            <a:pPr algn="just"/>
            <a:r>
              <a:rPr lang="en-US">
                <a:solidFill>
                  <a:srgbClr val="FF0000"/>
                </a:solidFill>
              </a:rPr>
              <a:t>Resources</a:t>
            </a:r>
          </a:p>
        </p:txBody>
      </p:sp>
      <p:sp>
        <p:nvSpPr>
          <p:cNvPr id="21510" name="Rectangle 28"/>
          <p:cNvSpPr>
            <a:spLocks noChangeArrowheads="1"/>
          </p:cNvSpPr>
          <p:nvPr/>
        </p:nvSpPr>
        <p:spPr bwMode="auto">
          <a:xfrm>
            <a:off x="1814513" y="260350"/>
            <a:ext cx="8251825"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a:t>
            </a:r>
            <a:r>
              <a:rPr lang="en-US" sz="1200" b="1">
                <a:solidFill>
                  <a:srgbClr val="FF3300"/>
                </a:solidFill>
                <a:latin typeface="Arial" charset="0"/>
              </a:rPr>
              <a:t>FUNDAMENTALS</a:t>
            </a:r>
            <a:r>
              <a:rPr lang="en-US" sz="1200" b="1">
                <a:solidFill>
                  <a:schemeClr val="tx1"/>
                </a:solidFill>
                <a:latin typeface="Arial" charset="0"/>
              </a:rPr>
              <a:t> :: SYNTAX :: CAPABILITIES :: RDF 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 calcmode="lin" valueType="num">
                                      <p:cBhvr additive="base">
                                        <p:cTn id="7" dur="500" fill="hold"/>
                                        <p:tgtEl>
                                          <p:spTgt spid="1843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436">
                                            <p:txEl>
                                              <p:pRg st="1" end="1"/>
                                            </p:txEl>
                                          </p:spTgt>
                                        </p:tgtEl>
                                        <p:attrNameLst>
                                          <p:attrName>style.visibility</p:attrName>
                                        </p:attrNameLst>
                                      </p:cBhvr>
                                      <p:to>
                                        <p:strVal val="visible"/>
                                      </p:to>
                                    </p:set>
                                    <p:anim calcmode="lin" valueType="num">
                                      <p:cBhvr additive="base">
                                        <p:cTn id="11" dur="500" fill="hold"/>
                                        <p:tgtEl>
                                          <p:spTgt spid="1843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436">
                                            <p:txEl>
                                              <p:pRg st="3" end="3"/>
                                            </p:txEl>
                                          </p:spTgt>
                                        </p:tgtEl>
                                        <p:attrNameLst>
                                          <p:attrName>style.visibility</p:attrName>
                                        </p:attrNameLst>
                                      </p:cBhvr>
                                      <p:to>
                                        <p:strVal val="visible"/>
                                      </p:to>
                                    </p:set>
                                    <p:anim calcmode="lin" valueType="num">
                                      <p:cBhvr additive="base">
                                        <p:cTn id="17" dur="500" fill="hold"/>
                                        <p:tgtEl>
                                          <p:spTgt spid="1843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843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8436">
                                            <p:txEl>
                                              <p:pRg st="5" end="5"/>
                                            </p:txEl>
                                          </p:spTgt>
                                        </p:tgtEl>
                                        <p:attrNameLst>
                                          <p:attrName>style.visibility</p:attrName>
                                        </p:attrNameLst>
                                      </p:cBhvr>
                                      <p:to>
                                        <p:strVal val="visible"/>
                                      </p:to>
                                    </p:set>
                                    <p:anim calcmode="lin" valueType="num">
                                      <p:cBhvr additive="base">
                                        <p:cTn id="23" dur="500" fill="hold"/>
                                        <p:tgtEl>
                                          <p:spTgt spid="18436">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6">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8436">
                                            <p:txEl>
                                              <p:pRg st="6" end="6"/>
                                            </p:txEl>
                                          </p:spTgt>
                                        </p:tgtEl>
                                        <p:attrNameLst>
                                          <p:attrName>style.visibility</p:attrName>
                                        </p:attrNameLst>
                                      </p:cBhvr>
                                      <p:to>
                                        <p:strVal val="visible"/>
                                      </p:to>
                                    </p:set>
                                    <p:anim calcmode="lin" valueType="num">
                                      <p:cBhvr additive="base">
                                        <p:cTn id="27" dur="500" fill="hold"/>
                                        <p:tgtEl>
                                          <p:spTgt spid="18436">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6">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8436">
                                            <p:txEl>
                                              <p:pRg st="7" end="7"/>
                                            </p:txEl>
                                          </p:spTgt>
                                        </p:tgtEl>
                                        <p:attrNameLst>
                                          <p:attrName>style.visibility</p:attrName>
                                        </p:attrNameLst>
                                      </p:cBhvr>
                                      <p:to>
                                        <p:strVal val="visible"/>
                                      </p:to>
                                    </p:set>
                                    <p:anim calcmode="lin" valueType="num">
                                      <p:cBhvr additive="base">
                                        <p:cTn id="31" dur="500" fill="hold"/>
                                        <p:tgtEl>
                                          <p:spTgt spid="18436">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3 - Θέση ημερομηνίας"/>
          <p:cNvSpPr>
            <a:spLocks noGrp="1"/>
          </p:cNvSpPr>
          <p:nvPr>
            <p:ph type="dt" sz="quarter" idx="4294967295"/>
          </p:nvPr>
        </p:nvSpPr>
        <p:spPr bwMode="auto">
          <a:xfrm>
            <a:off x="681038" y="7062788"/>
            <a:ext cx="2200275" cy="406400"/>
          </a:xfrm>
          <a:noFill/>
          <a:ln>
            <a:miter lim="800000"/>
            <a:headEnd/>
            <a:tailEnd/>
          </a:ln>
        </p:spPr>
        <p:txBody>
          <a:bodyPr/>
          <a:lstStyle/>
          <a:p>
            <a:r>
              <a:rPr lang="en-US" b="1"/>
              <a:t>7</a:t>
            </a:r>
            <a:endParaRPr lang="el-GR" b="1"/>
          </a:p>
        </p:txBody>
      </p:sp>
      <p:sp>
        <p:nvSpPr>
          <p:cNvPr id="22531" name="AutoShape 2"/>
          <p:cNvSpPr>
            <a:spLocks noGrp="1" noChangeArrowheads="1"/>
          </p:cNvSpPr>
          <p:nvPr>
            <p:ph type="title"/>
          </p:nvPr>
        </p:nvSpPr>
        <p:spPr/>
        <p:txBody>
          <a:bodyPr/>
          <a:lstStyle/>
          <a:p>
            <a:pPr eaLnBrk="1" hangingPunct="1"/>
            <a:r>
              <a:rPr lang="en-US" dirty="0" smtClean="0"/>
              <a:t>Fundamentals of </a:t>
            </a:r>
            <a:r>
              <a:rPr lang="en-US" dirty="0" smtClean="0"/>
              <a:t>RDF (</a:t>
            </a:r>
            <a:r>
              <a:rPr lang="en-US" dirty="0" err="1" smtClean="0"/>
              <a:t>contd</a:t>
            </a:r>
            <a:r>
              <a:rPr lang="en-US" dirty="0" smtClean="0"/>
              <a:t>…3)   </a:t>
            </a:r>
            <a:endParaRPr lang="el-GR" dirty="0" smtClean="0"/>
          </a:p>
        </p:txBody>
      </p:sp>
      <p:sp>
        <p:nvSpPr>
          <p:cNvPr id="19460" name="Rectangle 3"/>
          <p:cNvSpPr>
            <a:spLocks noGrp="1" noChangeArrowheads="1"/>
          </p:cNvSpPr>
          <p:nvPr>
            <p:ph type="body" idx="1"/>
          </p:nvPr>
        </p:nvSpPr>
        <p:spPr>
          <a:xfrm>
            <a:off x="931863" y="2095500"/>
            <a:ext cx="8547100" cy="4227513"/>
          </a:xfrm>
        </p:spPr>
        <p:txBody>
          <a:bodyPr/>
          <a:lstStyle/>
          <a:p>
            <a:pPr eaLnBrk="1" hangingPunct="1">
              <a:buFont typeface="Wingdings" charset="2"/>
              <a:buChar char="q"/>
            </a:pPr>
            <a:r>
              <a:rPr lang="en-US" dirty="0" smtClean="0"/>
              <a:t>Properties are a special kind of resources</a:t>
            </a:r>
            <a:endParaRPr lang="en-GB" dirty="0" smtClean="0"/>
          </a:p>
          <a:p>
            <a:pPr eaLnBrk="1" hangingPunct="1">
              <a:buFont typeface="Wingdings" charset="2"/>
              <a:buChar char="q"/>
            </a:pPr>
            <a:r>
              <a:rPr lang="en-GB" dirty="0" smtClean="0"/>
              <a:t>They describe </a:t>
            </a:r>
            <a:r>
              <a:rPr lang="en-GB" dirty="0" smtClean="0">
                <a:solidFill>
                  <a:srgbClr val="FF0000"/>
                </a:solidFill>
              </a:rPr>
              <a:t>relations</a:t>
            </a:r>
            <a:r>
              <a:rPr lang="en-GB" dirty="0" smtClean="0"/>
              <a:t> between resources</a:t>
            </a:r>
          </a:p>
          <a:p>
            <a:pPr lvl="1" eaLnBrk="1" hangingPunct="1">
              <a:buFont typeface="Wingdings" charset="2"/>
              <a:buChar char="q"/>
            </a:pPr>
            <a:r>
              <a:rPr lang="en-GB" dirty="0" smtClean="0">
                <a:solidFill>
                  <a:srgbClr val="FF0000"/>
                </a:solidFill>
              </a:rPr>
              <a:t>For example</a:t>
            </a:r>
            <a:r>
              <a:rPr lang="en-GB" dirty="0" smtClean="0"/>
              <a:t>, “author”, “publisher”, “</a:t>
            </a:r>
            <a:r>
              <a:rPr lang="en-GB" dirty="0" err="1" smtClean="0"/>
              <a:t>hasStudent</a:t>
            </a:r>
            <a:r>
              <a:rPr lang="en-GB" dirty="0" smtClean="0"/>
              <a:t>”, “teach”, “age”, “title”,  “name”, “</a:t>
            </a:r>
            <a:r>
              <a:rPr lang="en-GB" dirty="0" err="1" smtClean="0"/>
              <a:t>lcoatedIn</a:t>
            </a:r>
            <a:r>
              <a:rPr lang="en-GB" dirty="0" smtClean="0"/>
              <a:t>”,  </a:t>
            </a:r>
            <a:r>
              <a:rPr lang="en-GB" dirty="0" err="1" smtClean="0"/>
              <a:t>livesIn</a:t>
            </a:r>
            <a:r>
              <a:rPr lang="en-GB" dirty="0" smtClean="0"/>
              <a:t>, etc. </a:t>
            </a:r>
            <a:endParaRPr lang="en-US" dirty="0" smtClean="0"/>
          </a:p>
          <a:p>
            <a:pPr eaLnBrk="1" hangingPunct="1">
              <a:buFont typeface="Wingdings" charset="2"/>
              <a:buChar char="q"/>
            </a:pPr>
            <a:r>
              <a:rPr lang="en-US" dirty="0" smtClean="0"/>
              <a:t>Properties are </a:t>
            </a:r>
            <a:r>
              <a:rPr lang="en-US" dirty="0" smtClean="0">
                <a:solidFill>
                  <a:srgbClr val="FF0000"/>
                </a:solidFill>
              </a:rPr>
              <a:t>also identified</a:t>
            </a:r>
            <a:r>
              <a:rPr lang="en-US" dirty="0" smtClean="0"/>
              <a:t> by URIs </a:t>
            </a:r>
          </a:p>
          <a:p>
            <a:pPr lvl="1" eaLnBrk="1" hangingPunct="1">
              <a:buFont typeface="Wingdings" charset="2"/>
              <a:buChar char="q"/>
            </a:pPr>
            <a:r>
              <a:rPr lang="en-US" dirty="0" smtClean="0">
                <a:solidFill>
                  <a:srgbClr val="FF0000"/>
                </a:solidFill>
              </a:rPr>
              <a:t>Advantages</a:t>
            </a:r>
            <a:r>
              <a:rPr lang="en-US" dirty="0" smtClean="0"/>
              <a:t> of using URIs: </a:t>
            </a:r>
            <a:endParaRPr lang="el-GR" dirty="0" smtClean="0"/>
          </a:p>
          <a:p>
            <a:pPr lvl="2" eaLnBrk="1" hangingPunct="1">
              <a:buFont typeface="Wingdings" charset="2"/>
              <a:buChar char="q"/>
            </a:pPr>
            <a:r>
              <a:rPr lang="el-GR" dirty="0" smtClean="0"/>
              <a:t>Α</a:t>
            </a:r>
            <a:r>
              <a:rPr lang="en-GB" dirty="0" smtClean="0"/>
              <a:t> global, worldwide, unique naming scheme </a:t>
            </a:r>
          </a:p>
          <a:p>
            <a:pPr lvl="2" eaLnBrk="1" hangingPunct="1">
              <a:buFont typeface="Wingdings" charset="2"/>
              <a:buChar char="q"/>
            </a:pPr>
            <a:r>
              <a:rPr lang="en-GB" dirty="0" smtClean="0"/>
              <a:t>Reduces the </a:t>
            </a:r>
            <a:r>
              <a:rPr lang="en-GB" dirty="0" smtClean="0">
                <a:solidFill>
                  <a:srgbClr val="FF3300"/>
                </a:solidFill>
              </a:rPr>
              <a:t>homonym</a:t>
            </a:r>
            <a:r>
              <a:rPr lang="en-GB" dirty="0" smtClean="0"/>
              <a:t> (e.g., title) problem of distributed data representation </a:t>
            </a:r>
            <a:r>
              <a:rPr lang="en-US" sz="1800" dirty="0" smtClean="0"/>
              <a:t> </a:t>
            </a:r>
            <a:endParaRPr lang="el-GR" sz="1800" dirty="0" smtClean="0"/>
          </a:p>
        </p:txBody>
      </p:sp>
      <p:sp>
        <p:nvSpPr>
          <p:cNvPr id="22533" name="TextBox 6"/>
          <p:cNvSpPr txBox="1">
            <a:spLocks noChangeArrowheads="1"/>
          </p:cNvSpPr>
          <p:nvPr/>
        </p:nvSpPr>
        <p:spPr bwMode="auto">
          <a:xfrm>
            <a:off x="650875" y="1381125"/>
            <a:ext cx="2286000" cy="584200"/>
          </a:xfrm>
          <a:prstGeom prst="rect">
            <a:avLst/>
          </a:prstGeom>
          <a:noFill/>
          <a:ln w="9525">
            <a:noFill/>
            <a:miter lim="800000"/>
            <a:headEnd/>
            <a:tailEnd/>
          </a:ln>
        </p:spPr>
        <p:txBody>
          <a:bodyPr>
            <a:spAutoFit/>
          </a:bodyPr>
          <a:lstStyle/>
          <a:p>
            <a:pPr algn="just"/>
            <a:r>
              <a:rPr lang="en-US">
                <a:solidFill>
                  <a:srgbClr val="FF0000"/>
                </a:solidFill>
              </a:rPr>
              <a:t>Properties</a:t>
            </a:r>
          </a:p>
        </p:txBody>
      </p:sp>
      <p:sp>
        <p:nvSpPr>
          <p:cNvPr id="22534" name="Rectangle 28"/>
          <p:cNvSpPr>
            <a:spLocks noChangeArrowheads="1"/>
          </p:cNvSpPr>
          <p:nvPr/>
        </p:nvSpPr>
        <p:spPr bwMode="auto">
          <a:xfrm>
            <a:off x="1862138" y="260350"/>
            <a:ext cx="8208962"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a:t>
            </a:r>
            <a:r>
              <a:rPr lang="en-US" sz="1200" b="1">
                <a:solidFill>
                  <a:srgbClr val="FF3300"/>
                </a:solidFill>
                <a:latin typeface="Arial" charset="0"/>
              </a:rPr>
              <a:t>FUNDAMENTALS</a:t>
            </a:r>
            <a:r>
              <a:rPr lang="en-US" sz="1200" b="1">
                <a:solidFill>
                  <a:schemeClr val="tx1"/>
                </a:solidFill>
                <a:latin typeface="Arial" charset="0"/>
              </a:rPr>
              <a:t> :: SYNTAX :: CAPABILITIES :: RDFSUMMARY :: RDFS :: RDFS SUMMARY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calcmode="lin" valueType="num">
                                      <p:cBhvr additive="base">
                                        <p:cTn id="7" dur="500" fill="hold"/>
                                        <p:tgtEl>
                                          <p:spTgt spid="194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60">
                                            <p:txEl>
                                              <p:pRg st="1" end="1"/>
                                            </p:txEl>
                                          </p:spTgt>
                                        </p:tgtEl>
                                        <p:attrNameLst>
                                          <p:attrName>style.visibility</p:attrName>
                                        </p:attrNameLst>
                                      </p:cBhvr>
                                      <p:to>
                                        <p:strVal val="visible"/>
                                      </p:to>
                                    </p:set>
                                    <p:anim calcmode="lin" valueType="num">
                                      <p:cBhvr additive="base">
                                        <p:cTn id="13" dur="500" fill="hold"/>
                                        <p:tgtEl>
                                          <p:spTgt spid="1946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0">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9460">
                                            <p:txEl>
                                              <p:pRg st="2" end="2"/>
                                            </p:txEl>
                                          </p:spTgt>
                                        </p:tgtEl>
                                        <p:attrNameLst>
                                          <p:attrName>style.visibility</p:attrName>
                                        </p:attrNameLst>
                                      </p:cBhvr>
                                      <p:to>
                                        <p:strVal val="visible"/>
                                      </p:to>
                                    </p:set>
                                    <p:anim calcmode="lin" valueType="num">
                                      <p:cBhvr additive="base">
                                        <p:cTn id="17" dur="500" fill="hold"/>
                                        <p:tgtEl>
                                          <p:spTgt spid="1946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4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460">
                                            <p:txEl>
                                              <p:pRg st="3" end="3"/>
                                            </p:txEl>
                                          </p:spTgt>
                                        </p:tgtEl>
                                        <p:attrNameLst>
                                          <p:attrName>style.visibility</p:attrName>
                                        </p:attrNameLst>
                                      </p:cBhvr>
                                      <p:to>
                                        <p:strVal val="visible"/>
                                      </p:to>
                                    </p:set>
                                    <p:anim calcmode="lin" valueType="num">
                                      <p:cBhvr additive="base">
                                        <p:cTn id="23" dur="500" fill="hold"/>
                                        <p:tgtEl>
                                          <p:spTgt spid="1946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9460">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9460">
                                            <p:txEl>
                                              <p:pRg st="4" end="4"/>
                                            </p:txEl>
                                          </p:spTgt>
                                        </p:tgtEl>
                                        <p:attrNameLst>
                                          <p:attrName>style.visibility</p:attrName>
                                        </p:attrNameLst>
                                      </p:cBhvr>
                                      <p:to>
                                        <p:strVal val="visible"/>
                                      </p:to>
                                    </p:set>
                                    <p:anim calcmode="lin" valueType="num">
                                      <p:cBhvr additive="base">
                                        <p:cTn id="27" dur="500" fill="hold"/>
                                        <p:tgtEl>
                                          <p:spTgt spid="19460">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460">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460">
                                            <p:txEl>
                                              <p:pRg st="5" end="5"/>
                                            </p:txEl>
                                          </p:spTgt>
                                        </p:tgtEl>
                                        <p:attrNameLst>
                                          <p:attrName>style.visibility</p:attrName>
                                        </p:attrNameLst>
                                      </p:cBhvr>
                                      <p:to>
                                        <p:strVal val="visible"/>
                                      </p:to>
                                    </p:set>
                                    <p:anim calcmode="lin" valueType="num">
                                      <p:cBhvr additive="base">
                                        <p:cTn id="31" dur="500" fill="hold"/>
                                        <p:tgtEl>
                                          <p:spTgt spid="1946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60">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9460">
                                            <p:txEl>
                                              <p:pRg st="6" end="6"/>
                                            </p:txEl>
                                          </p:spTgt>
                                        </p:tgtEl>
                                        <p:attrNameLst>
                                          <p:attrName>style.visibility</p:attrName>
                                        </p:attrNameLst>
                                      </p:cBhvr>
                                      <p:to>
                                        <p:strVal val="visible"/>
                                      </p:to>
                                    </p:set>
                                    <p:anim calcmode="lin" valueType="num">
                                      <p:cBhvr additive="base">
                                        <p:cTn id="35" dur="500" fill="hold"/>
                                        <p:tgtEl>
                                          <p:spTgt spid="19460">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946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bwMode="auto">
          <a:noFill/>
          <a:ln>
            <a:miter lim="800000"/>
            <a:headEnd/>
            <a:tailEnd/>
          </a:ln>
        </p:spPr>
        <p:txBody>
          <a:bodyPr/>
          <a:lstStyle/>
          <a:p>
            <a:fld id="{2553113C-2FDD-4C54-876C-ED4E65E62209}" type="slidenum">
              <a:rPr lang="en-US"/>
              <a:pPr/>
              <a:t>9</a:t>
            </a:fld>
            <a:endParaRPr lang="en-US"/>
          </a:p>
        </p:txBody>
      </p:sp>
      <p:grpSp>
        <p:nvGrpSpPr>
          <p:cNvPr id="23555" name="Content Placeholder 4"/>
          <p:cNvGrpSpPr>
            <a:grpSpLocks noGrp="1"/>
          </p:cNvGrpSpPr>
          <p:nvPr>
            <p:ph sz="quarter" idx="1"/>
          </p:nvPr>
        </p:nvGrpSpPr>
        <p:grpSpPr bwMode="auto">
          <a:xfrm>
            <a:off x="936625" y="1557338"/>
            <a:ext cx="8062913" cy="571500"/>
            <a:chOff x="878411" y="4050824"/>
            <a:chExt cx="7793138" cy="642811"/>
          </a:xfrm>
        </p:grpSpPr>
        <p:cxnSp>
          <p:nvCxnSpPr>
            <p:cNvPr id="6" name="Straight Arrow Connector 5"/>
            <p:cNvCxnSpPr>
              <a:endCxn id="23572" idx="1"/>
            </p:cNvCxnSpPr>
            <p:nvPr/>
          </p:nvCxnSpPr>
          <p:spPr>
            <a:xfrm>
              <a:off x="3878133" y="4395442"/>
              <a:ext cx="2436602" cy="17856"/>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878411" y="4122247"/>
              <a:ext cx="2999722" cy="5713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571" name="TextBox 7"/>
            <p:cNvSpPr txBox="1">
              <a:spLocks noChangeArrowheads="1"/>
            </p:cNvSpPr>
            <p:nvPr/>
          </p:nvSpPr>
          <p:spPr bwMode="auto">
            <a:xfrm>
              <a:off x="1378493" y="4193572"/>
              <a:ext cx="2214563" cy="461665"/>
            </a:xfrm>
            <a:prstGeom prst="rect">
              <a:avLst/>
            </a:prstGeom>
            <a:noFill/>
            <a:ln w="9525">
              <a:noFill/>
              <a:miter lim="800000"/>
              <a:headEnd/>
              <a:tailEnd/>
            </a:ln>
          </p:spPr>
          <p:txBody>
            <a:bodyPr>
              <a:spAutoFit/>
            </a:bodyPr>
            <a:lstStyle/>
            <a:p>
              <a:r>
                <a:rPr lang="en-US" sz="1200">
                  <a:solidFill>
                    <a:schemeClr val="tx1"/>
                  </a:solidFill>
                </a:rPr>
                <a:t>http://semanticmatching.org/semantic-matching.html</a:t>
              </a:r>
            </a:p>
          </p:txBody>
        </p:sp>
        <p:sp>
          <p:nvSpPr>
            <p:cNvPr id="23572" name="TextBox 9"/>
            <p:cNvSpPr txBox="1">
              <a:spLocks noChangeArrowheads="1"/>
            </p:cNvSpPr>
            <p:nvPr/>
          </p:nvSpPr>
          <p:spPr bwMode="auto">
            <a:xfrm>
              <a:off x="6314112" y="4257059"/>
              <a:ext cx="2357437" cy="311563"/>
            </a:xfrm>
            <a:prstGeom prst="rect">
              <a:avLst/>
            </a:prstGeom>
            <a:noFill/>
            <a:ln w="9525">
              <a:solidFill>
                <a:srgbClr val="000000"/>
              </a:solidFill>
              <a:miter lim="800000"/>
              <a:headEnd/>
              <a:tailEnd/>
            </a:ln>
          </p:spPr>
          <p:txBody>
            <a:bodyPr>
              <a:spAutoFit/>
            </a:bodyPr>
            <a:lstStyle/>
            <a:p>
              <a:pPr algn="ctr"/>
              <a:r>
                <a:rPr lang="en-US" sz="1200">
                  <a:solidFill>
                    <a:schemeClr val="tx1"/>
                  </a:solidFill>
                </a:rPr>
                <a:t>Fausto Giunchiglia</a:t>
              </a:r>
            </a:p>
          </p:txBody>
        </p:sp>
        <p:sp>
          <p:nvSpPr>
            <p:cNvPr id="23573" name="TextBox 10"/>
            <p:cNvSpPr txBox="1">
              <a:spLocks noChangeArrowheads="1"/>
            </p:cNvSpPr>
            <p:nvPr/>
          </p:nvSpPr>
          <p:spPr bwMode="auto">
            <a:xfrm>
              <a:off x="3789867" y="4050824"/>
              <a:ext cx="2516425" cy="311565"/>
            </a:xfrm>
            <a:prstGeom prst="rect">
              <a:avLst/>
            </a:prstGeom>
            <a:noFill/>
            <a:ln w="9525">
              <a:noFill/>
              <a:miter lim="800000"/>
              <a:headEnd/>
              <a:tailEnd/>
            </a:ln>
          </p:spPr>
          <p:txBody>
            <a:bodyPr>
              <a:spAutoFit/>
            </a:bodyPr>
            <a:lstStyle/>
            <a:p>
              <a:pPr algn="ctr"/>
              <a:r>
                <a:rPr lang="en-US" sz="1200"/>
                <a:t>http://www.disi.unitn.it/terms/author</a:t>
              </a:r>
            </a:p>
          </p:txBody>
        </p:sp>
      </p:grpSp>
      <p:sp>
        <p:nvSpPr>
          <p:cNvPr id="23556" name="TextBox 11"/>
          <p:cNvSpPr txBox="1">
            <a:spLocks noChangeArrowheads="1"/>
          </p:cNvSpPr>
          <p:nvPr/>
        </p:nvSpPr>
        <p:spPr bwMode="auto">
          <a:xfrm>
            <a:off x="1293813" y="2695575"/>
            <a:ext cx="2000250" cy="461963"/>
          </a:xfrm>
          <a:prstGeom prst="rect">
            <a:avLst/>
          </a:prstGeom>
          <a:noFill/>
          <a:ln w="9525">
            <a:noFill/>
            <a:miter lim="800000"/>
            <a:headEnd/>
            <a:tailEnd/>
          </a:ln>
        </p:spPr>
        <p:txBody>
          <a:bodyPr>
            <a:spAutoFit/>
          </a:bodyPr>
          <a:lstStyle/>
          <a:p>
            <a:pPr algn="ctr"/>
            <a:r>
              <a:rPr lang="en-US" sz="2400"/>
              <a:t>Resource</a:t>
            </a:r>
          </a:p>
        </p:txBody>
      </p:sp>
      <p:sp>
        <p:nvSpPr>
          <p:cNvPr id="23557" name="TextBox 12"/>
          <p:cNvSpPr txBox="1">
            <a:spLocks noChangeArrowheads="1"/>
          </p:cNvSpPr>
          <p:nvPr/>
        </p:nvSpPr>
        <p:spPr bwMode="auto">
          <a:xfrm>
            <a:off x="7004050" y="2784475"/>
            <a:ext cx="2000250" cy="461963"/>
          </a:xfrm>
          <a:prstGeom prst="rect">
            <a:avLst/>
          </a:prstGeom>
          <a:noFill/>
          <a:ln w="9525">
            <a:noFill/>
            <a:miter lim="800000"/>
            <a:headEnd/>
            <a:tailEnd/>
          </a:ln>
        </p:spPr>
        <p:txBody>
          <a:bodyPr>
            <a:spAutoFit/>
          </a:bodyPr>
          <a:lstStyle/>
          <a:p>
            <a:pPr algn="ctr"/>
            <a:r>
              <a:rPr lang="en-US" sz="2400"/>
              <a:t>Value</a:t>
            </a:r>
          </a:p>
        </p:txBody>
      </p:sp>
      <p:sp>
        <p:nvSpPr>
          <p:cNvPr id="23558" name="TextBox 13"/>
          <p:cNvSpPr txBox="1">
            <a:spLocks noChangeArrowheads="1"/>
          </p:cNvSpPr>
          <p:nvPr/>
        </p:nvSpPr>
        <p:spPr bwMode="auto">
          <a:xfrm>
            <a:off x="4149725" y="2509838"/>
            <a:ext cx="2000250" cy="461962"/>
          </a:xfrm>
          <a:prstGeom prst="rect">
            <a:avLst/>
          </a:prstGeom>
          <a:noFill/>
          <a:ln w="9525">
            <a:noFill/>
            <a:miter lim="800000"/>
            <a:headEnd/>
            <a:tailEnd/>
          </a:ln>
        </p:spPr>
        <p:txBody>
          <a:bodyPr>
            <a:spAutoFit/>
          </a:bodyPr>
          <a:lstStyle/>
          <a:p>
            <a:pPr algn="ctr"/>
            <a:r>
              <a:rPr lang="en-US" sz="2400"/>
              <a:t>Property</a:t>
            </a:r>
          </a:p>
        </p:txBody>
      </p:sp>
      <p:cxnSp>
        <p:nvCxnSpPr>
          <p:cNvPr id="16" name="Straight Arrow Connector 15"/>
          <p:cNvCxnSpPr/>
          <p:nvPr/>
        </p:nvCxnSpPr>
        <p:spPr>
          <a:xfrm rot="5400000" flipH="1" flipV="1">
            <a:off x="1936750" y="2343151"/>
            <a:ext cx="642937" cy="21431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V="1">
            <a:off x="7616031" y="2378869"/>
            <a:ext cx="642938" cy="2857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23558" idx="0"/>
          </p:cNvCxnSpPr>
          <p:nvPr/>
        </p:nvCxnSpPr>
        <p:spPr>
          <a:xfrm rot="16200000" flipV="1">
            <a:off x="4817268" y="2177257"/>
            <a:ext cx="595313" cy="698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rot="5400000" flipH="1">
            <a:off x="4713288" y="-298450"/>
            <a:ext cx="812800" cy="7858125"/>
          </a:xfrm>
          <a:prstGeom prst="leftBrace">
            <a:avLst>
              <a:gd name="adj1" fmla="val 7096"/>
              <a:gd name="adj2" fmla="val 50149"/>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3563" name="TextBox 27"/>
          <p:cNvSpPr txBox="1">
            <a:spLocks noChangeArrowheads="1"/>
          </p:cNvSpPr>
          <p:nvPr/>
        </p:nvSpPr>
        <p:spPr bwMode="auto">
          <a:xfrm>
            <a:off x="4048125" y="3916363"/>
            <a:ext cx="2214563" cy="461962"/>
          </a:xfrm>
          <a:prstGeom prst="rect">
            <a:avLst/>
          </a:prstGeom>
          <a:noFill/>
          <a:ln w="9525">
            <a:noFill/>
            <a:miter lim="800000"/>
            <a:headEnd/>
            <a:tailEnd/>
          </a:ln>
        </p:spPr>
        <p:txBody>
          <a:bodyPr>
            <a:spAutoFit/>
          </a:bodyPr>
          <a:lstStyle/>
          <a:p>
            <a:pPr algn="ctr"/>
            <a:r>
              <a:rPr lang="en-US" sz="2400"/>
              <a:t>Statement</a:t>
            </a:r>
          </a:p>
        </p:txBody>
      </p:sp>
      <p:sp>
        <p:nvSpPr>
          <p:cNvPr id="23564" name="TextBox 28"/>
          <p:cNvSpPr txBox="1">
            <a:spLocks noChangeArrowheads="1"/>
          </p:cNvSpPr>
          <p:nvPr/>
        </p:nvSpPr>
        <p:spPr bwMode="auto">
          <a:xfrm>
            <a:off x="433388" y="6056313"/>
            <a:ext cx="9072562" cy="1062037"/>
          </a:xfrm>
          <a:prstGeom prst="rect">
            <a:avLst/>
          </a:prstGeom>
          <a:noFill/>
          <a:ln w="9525">
            <a:noFill/>
            <a:miter lim="800000"/>
            <a:headEnd/>
            <a:tailEnd/>
          </a:ln>
        </p:spPr>
        <p:txBody>
          <a:bodyPr>
            <a:spAutoFit/>
          </a:bodyPr>
          <a:lstStyle/>
          <a:p>
            <a:pPr algn="just"/>
            <a:r>
              <a:rPr lang="en-US" sz="2000" dirty="0">
                <a:solidFill>
                  <a:srgbClr val="FF0000"/>
                </a:solidFill>
              </a:rPr>
              <a:t>Important</a:t>
            </a:r>
            <a:r>
              <a:rPr lang="en-US" sz="2000" dirty="0"/>
              <a:t>: </a:t>
            </a:r>
            <a:r>
              <a:rPr lang="en-US" sz="1900" dirty="0"/>
              <a:t>value can be another </a:t>
            </a:r>
            <a:r>
              <a:rPr lang="en-US" sz="1900" dirty="0">
                <a:solidFill>
                  <a:srgbClr val="FF3300"/>
                </a:solidFill>
              </a:rPr>
              <a:t>resource</a:t>
            </a:r>
            <a:r>
              <a:rPr lang="en-US" sz="1900" dirty="0"/>
              <a:t> or </a:t>
            </a:r>
            <a:r>
              <a:rPr lang="en-US" sz="1900" dirty="0">
                <a:solidFill>
                  <a:srgbClr val="FF3300"/>
                </a:solidFill>
              </a:rPr>
              <a:t>literals</a:t>
            </a:r>
            <a:r>
              <a:rPr lang="en-US" sz="1900" dirty="0"/>
              <a:t> (e.g., character </a:t>
            </a:r>
            <a:r>
              <a:rPr lang="en-US" sz="1900" dirty="0" smtClean="0"/>
              <a:t>strings, such as here “</a:t>
            </a:r>
            <a:r>
              <a:rPr lang="en-US" sz="1900" dirty="0"/>
              <a:t>Fausto Giunchiglia", </a:t>
            </a:r>
            <a:r>
              <a:rPr lang="en-US" sz="1900" dirty="0" smtClean="0"/>
              <a:t>or, the values </a:t>
            </a:r>
            <a:r>
              <a:rPr lang="en-US" sz="1900" dirty="0"/>
              <a:t>from other data types such as integers and dates, as the values of properties)</a:t>
            </a:r>
            <a:r>
              <a:rPr lang="en-US" sz="2400" dirty="0"/>
              <a:t>  </a:t>
            </a:r>
          </a:p>
        </p:txBody>
      </p:sp>
      <p:sp>
        <p:nvSpPr>
          <p:cNvPr id="23565" name="TextBox 30"/>
          <p:cNvSpPr txBox="1">
            <a:spLocks noChangeArrowheads="1"/>
          </p:cNvSpPr>
          <p:nvPr/>
        </p:nvSpPr>
        <p:spPr bwMode="auto">
          <a:xfrm>
            <a:off x="436563" y="4648200"/>
            <a:ext cx="9501187" cy="646331"/>
          </a:xfrm>
          <a:prstGeom prst="rect">
            <a:avLst/>
          </a:prstGeom>
          <a:noFill/>
          <a:ln w="9525">
            <a:noFill/>
            <a:miter lim="800000"/>
            <a:headEnd/>
            <a:tailEnd/>
          </a:ln>
        </p:spPr>
        <p:txBody>
          <a:bodyPr>
            <a:spAutoFit/>
          </a:bodyPr>
          <a:lstStyle/>
          <a:p>
            <a:pPr algn="just"/>
            <a:r>
              <a:rPr lang="en-US" sz="1800" dirty="0">
                <a:solidFill>
                  <a:schemeClr val="tx1"/>
                </a:solidFill>
              </a:rPr>
              <a:t>“http://semanticmatching.org/semantic-matching.html” </a:t>
            </a:r>
            <a:r>
              <a:rPr lang="en-US" sz="1800" dirty="0"/>
              <a:t>has “http://www.disi.unitn.it/terms/</a:t>
            </a:r>
            <a:r>
              <a:rPr lang="en-US" sz="1800" dirty="0">
                <a:solidFill>
                  <a:schemeClr val="tx1"/>
                </a:solidFill>
              </a:rPr>
              <a:t>author”</a:t>
            </a:r>
            <a:r>
              <a:rPr lang="en-US" sz="1800" dirty="0"/>
              <a:t> </a:t>
            </a:r>
            <a:r>
              <a:rPr lang="en-US" sz="1800" dirty="0">
                <a:solidFill>
                  <a:schemeClr val="tx1"/>
                </a:solidFill>
              </a:rPr>
              <a:t>Fausto Giunchiglia </a:t>
            </a:r>
            <a:endParaRPr lang="en-US" sz="1800" dirty="0"/>
          </a:p>
        </p:txBody>
      </p:sp>
      <p:sp>
        <p:nvSpPr>
          <p:cNvPr id="32" name="Equal 31"/>
          <p:cNvSpPr/>
          <p:nvPr/>
        </p:nvSpPr>
        <p:spPr>
          <a:xfrm rot="10800000" flipV="1">
            <a:off x="5002213" y="4379913"/>
            <a:ext cx="477837" cy="249237"/>
          </a:xfrm>
          <a:prstGeom prst="mathEqual">
            <a:avLst/>
          </a:prstGeom>
          <a:solidFill>
            <a:srgbClr val="FF00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3567" name="AutoShape 2"/>
          <p:cNvSpPr txBox="1">
            <a:spLocks noChangeArrowheads="1"/>
          </p:cNvSpPr>
          <p:nvPr/>
        </p:nvSpPr>
        <p:spPr bwMode="auto">
          <a:xfrm>
            <a:off x="660400" y="230188"/>
            <a:ext cx="9144000" cy="1100137"/>
          </a:xfrm>
          <a:prstGeom prst="rect">
            <a:avLst/>
          </a:prstGeom>
          <a:noFill/>
          <a:ln w="9525">
            <a:noFill/>
            <a:miter lim="800000"/>
            <a:headEnd/>
            <a:tailEnd/>
          </a:ln>
        </p:spPr>
        <p:txBody>
          <a:bodyPr lIns="101599" tIns="50799" rIns="101599" bIns="50799" anchor="b"/>
          <a:lstStyle/>
          <a:p>
            <a:r>
              <a:rPr lang="en-US" sz="3600" dirty="0">
                <a:solidFill>
                  <a:schemeClr val="tx2"/>
                </a:solidFill>
                <a:latin typeface="Bookman Old Style" charset="0"/>
              </a:rPr>
              <a:t>Fundamentals of </a:t>
            </a:r>
            <a:r>
              <a:rPr lang="en-US" sz="3600" dirty="0" smtClean="0">
                <a:solidFill>
                  <a:schemeClr val="tx2"/>
                </a:solidFill>
                <a:latin typeface="Bookman Old Style" charset="0"/>
              </a:rPr>
              <a:t>RDF (</a:t>
            </a:r>
            <a:r>
              <a:rPr lang="en-US" sz="3600" dirty="0" err="1" smtClean="0">
                <a:solidFill>
                  <a:schemeClr val="tx2"/>
                </a:solidFill>
                <a:latin typeface="Bookman Old Style" charset="0"/>
              </a:rPr>
              <a:t>contd</a:t>
            </a:r>
            <a:r>
              <a:rPr lang="en-US" sz="3600" dirty="0" smtClean="0">
                <a:solidFill>
                  <a:schemeClr val="tx2"/>
                </a:solidFill>
                <a:latin typeface="Bookman Old Style" charset="0"/>
              </a:rPr>
              <a:t>…4)   </a:t>
            </a:r>
            <a:endParaRPr lang="el-GR" sz="3600" dirty="0">
              <a:solidFill>
                <a:schemeClr val="tx2"/>
              </a:solidFill>
              <a:latin typeface="Cambria" charset="0"/>
            </a:endParaRPr>
          </a:p>
        </p:txBody>
      </p:sp>
      <p:sp>
        <p:nvSpPr>
          <p:cNvPr id="23568" name="Rectangle 28"/>
          <p:cNvSpPr>
            <a:spLocks noChangeArrowheads="1"/>
          </p:cNvSpPr>
          <p:nvPr/>
        </p:nvSpPr>
        <p:spPr bwMode="auto">
          <a:xfrm>
            <a:off x="1838325" y="260350"/>
            <a:ext cx="8208963" cy="257175"/>
          </a:xfrm>
          <a:prstGeom prst="rect">
            <a:avLst/>
          </a:prstGeom>
          <a:solidFill>
            <a:schemeClr val="bg1"/>
          </a:solidFill>
          <a:ln w="9525">
            <a:solidFill>
              <a:schemeClr val="tx1"/>
            </a:solidFill>
            <a:miter lim="800000"/>
            <a:headEnd/>
            <a:tailEnd/>
          </a:ln>
        </p:spPr>
        <p:txBody>
          <a:bodyPr wrap="none" lIns="71999" tIns="36000" rIns="71999" bIns="36000" anchor="ctr">
            <a:spAutoFit/>
          </a:bodyPr>
          <a:lstStyle/>
          <a:p>
            <a:pPr algn="ctr"/>
            <a:r>
              <a:rPr lang="en-US" sz="1200" b="1">
                <a:solidFill>
                  <a:schemeClr val="tx1"/>
                </a:solidFill>
                <a:latin typeface="Arial" charset="0"/>
              </a:rPr>
              <a:t>INTRODUCTION ::  </a:t>
            </a:r>
            <a:r>
              <a:rPr lang="en-US" sz="1200" b="1">
                <a:solidFill>
                  <a:srgbClr val="FF3300"/>
                </a:solidFill>
                <a:latin typeface="Arial" charset="0"/>
              </a:rPr>
              <a:t>FUNDAMENTALS</a:t>
            </a:r>
            <a:r>
              <a:rPr lang="en-US" sz="1200" b="1">
                <a:solidFill>
                  <a:schemeClr val="tx1"/>
                </a:solidFill>
                <a:latin typeface="Arial" charset="0"/>
              </a:rPr>
              <a:t> :: SYNTAX :: CAPABILITIES :: RDFSUMMARY :: RDFS :: RDFS SUMMARY </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themeOverride>
</file>

<file path=ppt/theme/themeOverride2.xml><?xml version="1.0" encoding="utf-8"?>
<a:themeOverride xmlns:a="http://schemas.openxmlformats.org/drawingml/2006/main">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themeOverride>
</file>

<file path=docProps/app.xml><?xml version="1.0" encoding="utf-8"?>
<Properties xmlns="http://schemas.openxmlformats.org/officeDocument/2006/extended-properties" xmlns:vt="http://schemas.openxmlformats.org/officeDocument/2006/docPropsVTypes">
  <Template>Origin</Template>
  <TotalTime>19440</TotalTime>
  <Pages>0</Pages>
  <Words>5799</Words>
  <Characters>0</Characters>
  <Application>Microsoft Macintosh PowerPoint</Application>
  <PresentationFormat>Custom</PresentationFormat>
  <Lines>0</Lines>
  <Paragraphs>654</Paragraphs>
  <Slides>48</Slides>
  <Notes>17</Notes>
  <HiddenSlides>0</HiddenSlides>
  <MMClips>0</MMClips>
  <ScaleCrop>false</ScaleCrop>
  <HeadingPairs>
    <vt:vector size="4" baseType="variant">
      <vt:variant>
        <vt:lpstr>Design Template</vt:lpstr>
      </vt:variant>
      <vt:variant>
        <vt:i4>1</vt:i4>
      </vt:variant>
      <vt:variant>
        <vt:lpstr>Slide Titles</vt:lpstr>
      </vt:variant>
      <vt:variant>
        <vt:i4>48</vt:i4>
      </vt:variant>
    </vt:vector>
  </HeadingPairs>
  <TitlesOfParts>
    <vt:vector size="49" baseType="lpstr">
      <vt:lpstr>Origin</vt:lpstr>
      <vt:lpstr>Logics for Data and Knowledge Representation</vt:lpstr>
      <vt:lpstr>Outline</vt:lpstr>
      <vt:lpstr>Introduction</vt:lpstr>
      <vt:lpstr>What is RDF</vt:lpstr>
      <vt:lpstr>What is RDF (contd…)</vt:lpstr>
      <vt:lpstr>Fundamentals of RDF  </vt:lpstr>
      <vt:lpstr>Fundamentals of RDF (contd…2)   </vt:lpstr>
      <vt:lpstr>Fundamentals of RDF (contd…3)   </vt:lpstr>
      <vt:lpstr>Slide 9</vt:lpstr>
      <vt:lpstr>Slide 10</vt:lpstr>
      <vt:lpstr>Slide 11</vt:lpstr>
      <vt:lpstr>Slide 12</vt:lpstr>
      <vt:lpstr>Slide 13</vt:lpstr>
      <vt:lpstr>Slide 14</vt:lpstr>
      <vt:lpstr>Slide 15</vt:lpstr>
      <vt:lpstr>Slide 16</vt:lpstr>
      <vt:lpstr>Slide 17</vt:lpstr>
      <vt:lpstr>Slide 18</vt:lpstr>
      <vt:lpstr>rdf:about vs. rdf:ID</vt:lpstr>
      <vt:lpstr>Data Types</vt:lpstr>
      <vt:lpstr>Data Types: RDF/XML</vt:lpstr>
      <vt:lpstr>rdf:type</vt:lpstr>
      <vt:lpstr>rdf:type: RDF/XML</vt:lpstr>
      <vt:lpstr>Blank Node</vt:lpstr>
      <vt:lpstr>Blank Node: RDF/XML</vt:lpstr>
      <vt:lpstr>Container </vt:lpstr>
      <vt:lpstr>Container (contd…2) </vt:lpstr>
      <vt:lpstr>Container (contd…3) </vt:lpstr>
      <vt:lpstr>Container (contd…4)  </vt:lpstr>
      <vt:lpstr>Slide 30</vt:lpstr>
      <vt:lpstr>RDF Collections</vt:lpstr>
      <vt:lpstr>RDF Collections (contd…)</vt:lpstr>
      <vt:lpstr>Reification</vt:lpstr>
      <vt:lpstr>Reification (contd…2)</vt:lpstr>
      <vt:lpstr>Reification (contd…3)</vt:lpstr>
      <vt:lpstr>Reification: RDF/XML</vt:lpstr>
      <vt:lpstr>RDF: Summary</vt:lpstr>
      <vt:lpstr>RDF Schema (RDFS) </vt:lpstr>
      <vt:lpstr>RDF schema: type facilities</vt:lpstr>
      <vt:lpstr>RDF Layer vs. RDFS Layer </vt:lpstr>
      <vt:lpstr>Core Classes</vt:lpstr>
      <vt:lpstr>Core Properties</vt:lpstr>
      <vt:lpstr>Reification</vt:lpstr>
      <vt:lpstr>Containers Classes and Properties</vt:lpstr>
      <vt:lpstr>RDF Collections </vt:lpstr>
      <vt:lpstr>Utility Properties</vt:lpstr>
      <vt:lpstr>RDF Schema: Summary </vt:lpstr>
      <vt:lpstr>For further details…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Logics for  Data and Knowledge Representation</dc:title>
  <dc:creator>Bisu</dc:creator>
  <cp:lastModifiedBy>Biswanath Dutta</cp:lastModifiedBy>
  <cp:revision>730</cp:revision>
  <cp:lastPrinted>2009-05-21T15:16:10Z</cp:lastPrinted>
  <dcterms:created xsi:type="dcterms:W3CDTF">2011-10-17T22:00:52Z</dcterms:created>
  <dcterms:modified xsi:type="dcterms:W3CDTF">2011-10-17T22:11:31Z</dcterms:modified>
</cp:coreProperties>
</file>